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6" autoAdjust="0"/>
    <p:restoredTop sz="94660"/>
  </p:normalViewPr>
  <p:slideViewPr>
    <p:cSldViewPr snapToGrid="0">
      <p:cViewPr varScale="1">
        <p:scale>
          <a:sx n="102" d="100"/>
          <a:sy n="102" d="100"/>
        </p:scale>
        <p:origin x="138" y="5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1F6FB6-1FBD-413B-9D85-09D2BE4EB290}"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994363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135BB1-841F-4F3A-9C21-46C81A8D8A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4889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37ADC1-D0FC-4539-AA10-C9ECFEF10F7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6693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E85132-B30D-42FA-AA4B-037DA90BE95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99229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A64B7F-383B-4DBD-98F4-087271F7104A}"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20849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B1A5D-7725-4725-B4C6-9CA2CFF291F6}"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6190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E0400DC-FD8D-4275-960C-DBD30C9C5CD2}"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34551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2D59970-EA33-4AF3-893F-E82C7A0814C6}"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20420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DB5A00D-25C7-48C8-9E34-7D43E7F14CC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971264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0A8BC8-F4B5-42E3-A15F-86421F928D7A}"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929375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C0F045-A9B0-4DA8-83FE-174DE61CCC4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666148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AFF4C7D6-EA79-474C-B971-43D78E201D49}" type="slidenum">
              <a:rPr lang="en-US" altLang="en-US" smtClean="0">
                <a:solidFill>
                  <a:prstClr val="black">
                    <a:tint val="75000"/>
                  </a:prstClr>
                </a:solidFill>
                <a:latin typeface="Arial" panose="020B0604020202020204" pitchFamily="34" charset="0"/>
                <a:cs typeface="Arial" panose="020B0604020202020204" pitchFamily="34" charset="0"/>
              </a:rPr>
              <a:pPr fontAlgn="base">
                <a:spcBef>
                  <a:spcPct val="0"/>
                </a:spcBef>
                <a:spcAft>
                  <a:spcPct val="0"/>
                </a:spcAft>
              </a:pPr>
              <a:t>‹#›</a:t>
            </a:fld>
            <a:endParaRPr lang="en-US" alt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2185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4677"/>
          </a:xfrm>
          <a:prstGeom prst="rect">
            <a:avLst/>
          </a:prstGeom>
        </p:spPr>
      </p:pic>
    </p:spTree>
    <p:extLst>
      <p:ext uri="{BB962C8B-B14F-4D97-AF65-F5344CB8AC3E}">
        <p14:creationId xmlns:p14="http://schemas.microsoft.com/office/powerpoint/2010/main" val="30253846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6136" y="0"/>
            <a:ext cx="12228136" cy="6858000"/>
          </a:xfrm>
          <a:prstGeom prst="rect">
            <a:avLst/>
          </a:prstGeom>
          <a:noFill/>
          <a:extLst>
            <a:ext uri="{909E8E84-426E-40DD-AFC4-6F175D3DCCD1}">
              <a14:hiddenFill xmlns:a14="http://schemas.microsoft.com/office/drawing/2010/main">
                <a:solidFill>
                  <a:srgbClr val="FFFFFF"/>
                </a:solidFill>
              </a14:hiddenFill>
            </a:ext>
          </a:extLst>
        </p:spPr>
      </p:pic>
      <p:sp>
        <p:nvSpPr>
          <p:cNvPr id="5123" name="Text Box 3"/>
          <p:cNvSpPr txBox="1">
            <a:spLocks noChangeArrowheads="1"/>
          </p:cNvSpPr>
          <p:nvPr/>
        </p:nvSpPr>
        <p:spPr bwMode="auto">
          <a:xfrm>
            <a:off x="2286000" y="533400"/>
            <a:ext cx="7924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00FFFF"/>
                </a:solidFill>
                <a:latin typeface="Arial" panose="020B0604020202020204" pitchFamily="34" charset="0"/>
                <a:cs typeface="Arial" panose="020B0604020202020204" pitchFamily="34" charset="0"/>
              </a:rPr>
              <a:t>ONE INTERNET SITE GIVES 36 DEFINITIONS OF LOVE</a:t>
            </a:r>
          </a:p>
        </p:txBody>
      </p:sp>
      <p:sp>
        <p:nvSpPr>
          <p:cNvPr id="5124" name="Text Box 4"/>
          <p:cNvSpPr txBox="1">
            <a:spLocks noChangeArrowheads="1"/>
          </p:cNvSpPr>
          <p:nvPr/>
        </p:nvSpPr>
        <p:spPr bwMode="auto">
          <a:xfrm>
            <a:off x="1282045" y="1676400"/>
            <a:ext cx="9709609"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800" b="1" dirty="0">
                <a:solidFill>
                  <a:prstClr val="white"/>
                </a:solidFill>
                <a:latin typeface="Arial" panose="020B0604020202020204" pitchFamily="34" charset="0"/>
                <a:cs typeface="Arial" panose="020B0604020202020204" pitchFamily="34" charset="0"/>
              </a:rPr>
              <a:t>Love—we think about it, sing about it, dream about it, lose sleep worrying about it.</a:t>
            </a:r>
          </a:p>
          <a:p>
            <a:pPr algn="ctr" fontAlgn="base">
              <a:spcBef>
                <a:spcPct val="50000"/>
              </a:spcBef>
              <a:spcAft>
                <a:spcPct val="0"/>
              </a:spcAft>
            </a:pPr>
            <a:r>
              <a:rPr lang="en-US" altLang="en-US" sz="2800" b="1" dirty="0">
                <a:solidFill>
                  <a:prstClr val="white"/>
                </a:solidFill>
                <a:latin typeface="Arial" panose="020B0604020202020204" pitchFamily="34" charset="0"/>
                <a:cs typeface="Arial" panose="020B0604020202020204" pitchFamily="34" charset="0"/>
              </a:rPr>
              <a:t>Love -- when we don’t have it we search for it; when we discover it we don’t know what to do with it; and when we have it we have a fear of losing it.</a:t>
            </a:r>
          </a:p>
          <a:p>
            <a:pPr algn="ctr" fontAlgn="base">
              <a:spcBef>
                <a:spcPct val="50000"/>
              </a:spcBef>
              <a:spcAft>
                <a:spcPct val="0"/>
              </a:spcAft>
            </a:pPr>
            <a:r>
              <a:rPr lang="en-US" altLang="en-US" sz="2800" b="1" dirty="0">
                <a:solidFill>
                  <a:prstClr val="white"/>
                </a:solidFill>
                <a:latin typeface="Arial" panose="020B0604020202020204" pitchFamily="34" charset="0"/>
                <a:cs typeface="Arial" panose="020B0604020202020204" pitchFamily="34" charset="0"/>
              </a:rPr>
              <a:t>Love is easy to spell, difficult to define and impossible to live without.</a:t>
            </a:r>
          </a:p>
        </p:txBody>
      </p:sp>
    </p:spTree>
    <p:extLst>
      <p:ext uri="{BB962C8B-B14F-4D97-AF65-F5344CB8AC3E}">
        <p14:creationId xmlns:p14="http://schemas.microsoft.com/office/powerpoint/2010/main" val="953324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7" name="Text Box 3"/>
          <p:cNvSpPr txBox="1">
            <a:spLocks noChangeArrowheads="1"/>
          </p:cNvSpPr>
          <p:nvPr/>
        </p:nvSpPr>
        <p:spPr bwMode="auto">
          <a:xfrm>
            <a:off x="2286000" y="533400"/>
            <a:ext cx="7924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00FFFF"/>
                </a:solidFill>
                <a:latin typeface="Arial" panose="020B0604020202020204" pitchFamily="34" charset="0"/>
                <a:cs typeface="Arial" panose="020B0604020202020204" pitchFamily="34" charset="0"/>
              </a:rPr>
              <a:t>ONE INTERNET SITE GIVES 36 DEFINITIONS OF LOVE</a:t>
            </a:r>
          </a:p>
        </p:txBody>
      </p:sp>
      <p:sp>
        <p:nvSpPr>
          <p:cNvPr id="6148" name="Text Box 4"/>
          <p:cNvSpPr txBox="1">
            <a:spLocks noChangeArrowheads="1"/>
          </p:cNvSpPr>
          <p:nvPr/>
        </p:nvSpPr>
        <p:spPr bwMode="auto">
          <a:xfrm>
            <a:off x="1905000" y="1447801"/>
            <a:ext cx="8382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dirty="0">
                <a:solidFill>
                  <a:prstClr val="white"/>
                </a:solidFill>
                <a:latin typeface="Arial" panose="020B0604020202020204" pitchFamily="34" charset="0"/>
                <a:cs typeface="Arial" panose="020B0604020202020204" pitchFamily="34" charset="0"/>
              </a:rPr>
              <a:t>Love is when your dog licks your face when you come home even though you have left them alone all day</a:t>
            </a:r>
            <a:r>
              <a:rPr lang="en-US" altLang="en-US" sz="2800" b="1" dirty="0">
                <a:solidFill>
                  <a:prstClr val="white"/>
                </a:solidFill>
                <a:latin typeface="Arial" panose="020B0604020202020204" pitchFamily="34" charset="0"/>
                <a:cs typeface="Arial" panose="020B0604020202020204" pitchFamily="34" charset="0"/>
              </a:rPr>
              <a:t>.</a:t>
            </a:r>
            <a:endParaRPr lang="en-US" altLang="en-US" sz="2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3174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848000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7" name="Text Box 3"/>
          <p:cNvSpPr txBox="1">
            <a:spLocks noChangeArrowheads="1"/>
          </p:cNvSpPr>
          <p:nvPr/>
        </p:nvSpPr>
        <p:spPr bwMode="auto">
          <a:xfrm>
            <a:off x="2286000" y="533400"/>
            <a:ext cx="7924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00FFFF"/>
                </a:solidFill>
                <a:latin typeface="Arial" panose="020B0604020202020204" pitchFamily="34" charset="0"/>
                <a:cs typeface="Arial" panose="020B0604020202020204" pitchFamily="34" charset="0"/>
              </a:rPr>
              <a:t>ONE INTERNET SITE GIVES 36 DEFINITIONS OF LOVE</a:t>
            </a:r>
          </a:p>
        </p:txBody>
      </p:sp>
      <p:sp>
        <p:nvSpPr>
          <p:cNvPr id="6148" name="Text Box 4"/>
          <p:cNvSpPr txBox="1">
            <a:spLocks noChangeArrowheads="1"/>
          </p:cNvSpPr>
          <p:nvPr/>
        </p:nvSpPr>
        <p:spPr bwMode="auto">
          <a:xfrm>
            <a:off x="1905000" y="1447801"/>
            <a:ext cx="83820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prstClr val="white"/>
                </a:solidFill>
                <a:latin typeface="Arial" panose="020B0604020202020204" pitchFamily="34" charset="0"/>
                <a:cs typeface="Arial" panose="020B0604020202020204" pitchFamily="34" charset="0"/>
              </a:rPr>
              <a:t>Love is when your dog licks your face when you come home even though you have left them alone all day.</a:t>
            </a:r>
          </a:p>
          <a:p>
            <a:pPr algn="ctr" fontAlgn="base">
              <a:spcBef>
                <a:spcPct val="50000"/>
              </a:spcBef>
              <a:spcAft>
                <a:spcPct val="0"/>
              </a:spcAft>
            </a:pPr>
            <a:r>
              <a:rPr lang="en-US" altLang="en-US" sz="2800" b="1">
                <a:solidFill>
                  <a:prstClr val="white"/>
                </a:solidFill>
                <a:latin typeface="Arial" panose="020B0604020202020204" pitchFamily="34" charset="0"/>
                <a:cs typeface="Arial" panose="020B0604020202020204" pitchFamily="34" charset="0"/>
              </a:rPr>
              <a:t>Love is a word used by many but understood by few.</a:t>
            </a:r>
          </a:p>
        </p:txBody>
      </p:sp>
    </p:spTree>
    <p:extLst>
      <p:ext uri="{BB962C8B-B14F-4D97-AF65-F5344CB8AC3E}">
        <p14:creationId xmlns:p14="http://schemas.microsoft.com/office/powerpoint/2010/main" val="16905158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71" name="Text Box 3"/>
          <p:cNvSpPr txBox="1">
            <a:spLocks noChangeArrowheads="1"/>
          </p:cNvSpPr>
          <p:nvPr/>
        </p:nvSpPr>
        <p:spPr bwMode="auto">
          <a:xfrm>
            <a:off x="2286000" y="533400"/>
            <a:ext cx="7924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00FFFF"/>
                </a:solidFill>
                <a:latin typeface="Arial" panose="020B0604020202020204" pitchFamily="34" charset="0"/>
                <a:cs typeface="Arial" panose="020B0604020202020204" pitchFamily="34" charset="0"/>
              </a:rPr>
              <a:t>ONE INTERNET SITE GIVES 36 DEFINITIONS OF LOVE</a:t>
            </a:r>
          </a:p>
        </p:txBody>
      </p:sp>
      <p:sp>
        <p:nvSpPr>
          <p:cNvPr id="7172" name="Text Box 4"/>
          <p:cNvSpPr txBox="1">
            <a:spLocks noChangeArrowheads="1"/>
          </p:cNvSpPr>
          <p:nvPr/>
        </p:nvSpPr>
        <p:spPr bwMode="auto">
          <a:xfrm>
            <a:off x="1905000" y="1447801"/>
            <a:ext cx="8382000" cy="350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2800">
                <a:solidFill>
                  <a:prstClr val="white"/>
                </a:solidFill>
                <a:latin typeface="Arial" panose="020B0604020202020204" pitchFamily="34" charset="0"/>
                <a:cs typeface="Arial" panose="020B0604020202020204" pitchFamily="34" charset="0"/>
              </a:rPr>
              <a:t>    </a:t>
            </a:r>
            <a:r>
              <a:rPr lang="en-US" altLang="en-US" sz="2800" b="1">
                <a:solidFill>
                  <a:prstClr val="white"/>
                </a:solidFill>
                <a:latin typeface="Arial" panose="020B0604020202020204" pitchFamily="34" charset="0"/>
                <a:cs typeface="Arial" panose="020B0604020202020204" pitchFamily="34" charset="0"/>
              </a:rPr>
              <a:t>Love is a widespread incurable disease which is known to affect mind and sometimes the body. </a:t>
            </a:r>
          </a:p>
          <a:p>
            <a:pPr algn="ctr" fontAlgn="base">
              <a:spcBef>
                <a:spcPct val="50000"/>
              </a:spcBef>
              <a:spcAft>
                <a:spcPct val="0"/>
              </a:spcAft>
            </a:pPr>
            <a:r>
              <a:rPr lang="en-US" altLang="en-US" sz="2800" b="1">
                <a:solidFill>
                  <a:prstClr val="white"/>
                </a:solidFill>
                <a:latin typeface="Arial" panose="020B0604020202020204" pitchFamily="34" charset="0"/>
                <a:cs typeface="Arial" panose="020B0604020202020204" pitchFamily="34" charset="0"/>
              </a:rPr>
              <a:t>Love is when you care for someone so much, you put their needs ahead of your own, even if sometimes it really hurts.</a:t>
            </a:r>
          </a:p>
          <a:p>
            <a:pPr algn="ctr" fontAlgn="base">
              <a:spcBef>
                <a:spcPct val="50000"/>
              </a:spcBef>
              <a:spcAft>
                <a:spcPct val="0"/>
              </a:spcAft>
            </a:pPr>
            <a:r>
              <a:rPr lang="en-US" altLang="en-US" sz="2800" b="1">
                <a:solidFill>
                  <a:prstClr val="white"/>
                </a:solidFill>
                <a:latin typeface="Arial" panose="020B0604020202020204" pitchFamily="34" charset="0"/>
                <a:cs typeface="Arial" panose="020B0604020202020204" pitchFamily="34" charset="0"/>
              </a:rPr>
              <a:t>Love is too good for words.</a:t>
            </a:r>
          </a:p>
        </p:txBody>
      </p:sp>
      <p:sp>
        <p:nvSpPr>
          <p:cNvPr id="7173" name="Text Box 5"/>
          <p:cNvSpPr txBox="1">
            <a:spLocks noChangeArrowheads="1"/>
          </p:cNvSpPr>
          <p:nvPr/>
        </p:nvSpPr>
        <p:spPr bwMode="auto">
          <a:xfrm>
            <a:off x="2057400" y="5105401"/>
            <a:ext cx="807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00FFFF"/>
                </a:solidFill>
                <a:latin typeface="Arial" panose="020B0604020202020204" pitchFamily="34" charset="0"/>
                <a:cs typeface="Arial" panose="020B0604020202020204" pitchFamily="34" charset="0"/>
              </a:rPr>
              <a:t>LOVE IS NOT EASILY DEFINED</a:t>
            </a:r>
          </a:p>
        </p:txBody>
      </p:sp>
    </p:spTree>
    <p:extLst>
      <p:ext uri="{BB962C8B-B14F-4D97-AF65-F5344CB8AC3E}">
        <p14:creationId xmlns:p14="http://schemas.microsoft.com/office/powerpoint/2010/main" val="2634004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173"/>
                                        </p:tgtEl>
                                        <p:attrNameLst>
                                          <p:attrName>style.visibility</p:attrName>
                                        </p:attrNameLst>
                                      </p:cBhvr>
                                      <p:to>
                                        <p:strVal val="visible"/>
                                      </p:to>
                                    </p:set>
                                    <p:anim calcmode="lin" valueType="num">
                                      <p:cBhvr>
                                        <p:cTn id="19" dur="500" fill="hold"/>
                                        <p:tgtEl>
                                          <p:spTgt spid="7173"/>
                                        </p:tgtEl>
                                        <p:attrNameLst>
                                          <p:attrName>ppt_w</p:attrName>
                                        </p:attrNameLst>
                                      </p:cBhvr>
                                      <p:tavLst>
                                        <p:tav tm="0">
                                          <p:val>
                                            <p:fltVal val="0"/>
                                          </p:val>
                                        </p:tav>
                                        <p:tav tm="100000">
                                          <p:val>
                                            <p:strVal val="#ppt_w"/>
                                          </p:val>
                                        </p:tav>
                                      </p:tavLst>
                                    </p:anim>
                                    <p:anim calcmode="lin" valueType="num">
                                      <p:cBhvr>
                                        <p:cTn id="20" dur="500" fill="hold"/>
                                        <p:tgtEl>
                                          <p:spTgt spid="717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p:bldP spid="717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love powerpoint background"/>
          <p:cNvPicPr>
            <a:picLocks noChangeAspect="1" noChangeArrowheads="1"/>
          </p:cNvPicPr>
          <p:nvPr/>
        </p:nvPicPr>
        <p:blipFill>
          <a:blip r:embed="rId2">
            <a:lum bright="-40000" contrast="-4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Text Box 3"/>
          <p:cNvSpPr txBox="1">
            <a:spLocks noChangeArrowheads="1"/>
          </p:cNvSpPr>
          <p:nvPr/>
        </p:nvSpPr>
        <p:spPr bwMode="auto">
          <a:xfrm>
            <a:off x="2362200" y="685801"/>
            <a:ext cx="7315200" cy="543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00FFFF"/>
                </a:solidFill>
                <a:latin typeface="Arial" panose="020B0604020202020204" pitchFamily="34" charset="0"/>
                <a:cs typeface="Arial" panose="020B0604020202020204" pitchFamily="34" charset="0"/>
              </a:rPr>
              <a:t>LOVE IS MORE THAN GIVING SOMEONE A HUG</a:t>
            </a:r>
          </a:p>
          <a:p>
            <a:pPr algn="ctr" fontAlgn="base">
              <a:spcBef>
                <a:spcPct val="50000"/>
              </a:spcBef>
              <a:spcAft>
                <a:spcPct val="0"/>
              </a:spcAft>
            </a:pPr>
            <a:r>
              <a:rPr lang="en-US" altLang="en-US" sz="2800" b="1">
                <a:solidFill>
                  <a:srgbClr val="00FFFF"/>
                </a:solidFill>
                <a:latin typeface="Arial" panose="020B0604020202020204" pitchFamily="34" charset="0"/>
                <a:cs typeface="Arial" panose="020B0604020202020204" pitchFamily="34" charset="0"/>
              </a:rPr>
              <a:t>LOVE REQUIRES CONTINUAL EFFORT</a:t>
            </a:r>
          </a:p>
          <a:p>
            <a:pPr algn="ctr" fontAlgn="base">
              <a:spcBef>
                <a:spcPct val="50000"/>
              </a:spcBef>
              <a:spcAft>
                <a:spcPct val="0"/>
              </a:spcAft>
            </a:pPr>
            <a:r>
              <a:rPr lang="en-US" altLang="en-US" sz="2800" b="1">
                <a:solidFill>
                  <a:srgbClr val="00FFFF"/>
                </a:solidFill>
                <a:latin typeface="Arial" panose="020B0604020202020204" pitchFamily="34" charset="0"/>
                <a:cs typeface="Arial" panose="020B0604020202020204" pitchFamily="34" charset="0"/>
              </a:rPr>
              <a:t>LOVE REQUIRES HARD WORK</a:t>
            </a:r>
          </a:p>
          <a:p>
            <a:pPr algn="ctr" fontAlgn="base">
              <a:spcBef>
                <a:spcPct val="50000"/>
              </a:spcBef>
              <a:spcAft>
                <a:spcPct val="0"/>
              </a:spcAft>
            </a:pPr>
            <a:r>
              <a:rPr lang="en-US" altLang="en-US" sz="2800" b="1">
                <a:solidFill>
                  <a:srgbClr val="00FFFF"/>
                </a:solidFill>
                <a:latin typeface="Arial" panose="020B0604020202020204" pitchFamily="34" charset="0"/>
                <a:cs typeface="Arial" panose="020B0604020202020204" pitchFamily="34" charset="0"/>
              </a:rPr>
              <a:t>LOVE IS PUTTING THE OTHER PERSON AHEAD OF SELF</a:t>
            </a:r>
          </a:p>
          <a:p>
            <a:pPr algn="ctr" fontAlgn="base">
              <a:spcBef>
                <a:spcPct val="50000"/>
              </a:spcBef>
              <a:spcAft>
                <a:spcPct val="0"/>
              </a:spcAft>
            </a:pPr>
            <a:r>
              <a:rPr lang="en-US" altLang="en-US" sz="2800" b="1">
                <a:solidFill>
                  <a:srgbClr val="00FFFF"/>
                </a:solidFill>
                <a:latin typeface="Arial" panose="020B0604020202020204" pitchFamily="34" charset="0"/>
                <a:cs typeface="Arial" panose="020B0604020202020204" pitchFamily="34" charset="0"/>
              </a:rPr>
              <a:t>THIS IS WHY THE NEW TESTAMENT EXORTS US TO LOVE</a:t>
            </a:r>
          </a:p>
          <a:p>
            <a:pPr algn="ctr" fontAlgn="base">
              <a:spcBef>
                <a:spcPct val="50000"/>
              </a:spcBef>
              <a:spcAft>
                <a:spcPct val="0"/>
              </a:spcAft>
            </a:pPr>
            <a:r>
              <a:rPr lang="en-US" altLang="en-US" sz="2800" b="1">
                <a:solidFill>
                  <a:srgbClr val="00FFFF"/>
                </a:solidFill>
                <a:latin typeface="Arial" panose="020B0604020202020204" pitchFamily="34" charset="0"/>
                <a:cs typeface="Arial" panose="020B0604020202020204" pitchFamily="34" charset="0"/>
              </a:rPr>
              <a:t>THE APOSTLE JOHN IS KNOWN AS THE “APOSTLE OF LOVE”</a:t>
            </a:r>
          </a:p>
        </p:txBody>
      </p:sp>
    </p:spTree>
    <p:extLst>
      <p:ext uri="{BB962C8B-B14F-4D97-AF65-F5344CB8AC3E}">
        <p14:creationId xmlns:p14="http://schemas.microsoft.com/office/powerpoint/2010/main" val="2637117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biblical lo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0475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love powerpoint background"/>
          <p:cNvPicPr>
            <a:picLocks noChangeAspect="1" noChangeArrowheads="1"/>
          </p:cNvPicPr>
          <p:nvPr/>
        </p:nvPicPr>
        <p:blipFill>
          <a:blip r:embed="rId2">
            <a:lum bright="-40000" contrast="-4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219" name="Text Box 3"/>
          <p:cNvSpPr txBox="1">
            <a:spLocks noChangeArrowheads="1"/>
          </p:cNvSpPr>
          <p:nvPr/>
        </p:nvSpPr>
        <p:spPr bwMode="auto">
          <a:xfrm>
            <a:off x="2362200" y="685800"/>
            <a:ext cx="7315200"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prstClr val="white"/>
                </a:solidFill>
                <a:latin typeface="Arial" panose="020B0604020202020204" pitchFamily="34" charset="0"/>
                <a:cs typeface="Arial" panose="020B0604020202020204" pitchFamily="34" charset="0"/>
              </a:rPr>
              <a:t>1 John 3:11   This is the message you heard from the beginning: We should love one another. </a:t>
            </a:r>
          </a:p>
          <a:p>
            <a:pPr fontAlgn="base">
              <a:spcBef>
                <a:spcPct val="0"/>
              </a:spcBef>
              <a:spcAft>
                <a:spcPct val="0"/>
              </a:spcAft>
            </a:pPr>
            <a:endParaRPr lang="en-US" altLang="en-US" sz="2800" b="1">
              <a:solidFill>
                <a:prstClr val="white"/>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2800" b="1">
                <a:solidFill>
                  <a:prstClr val="white"/>
                </a:solidFill>
                <a:latin typeface="Arial" panose="020B0604020202020204" pitchFamily="34" charset="0"/>
                <a:cs typeface="Arial" panose="020B0604020202020204" pitchFamily="34" charset="0"/>
              </a:rPr>
              <a:t>1 John 3:23  And this is his command: to believe in the name of his Son, Jesus Christ, and to love one another as he commanded us. </a:t>
            </a:r>
          </a:p>
          <a:p>
            <a:pPr fontAlgn="base">
              <a:spcBef>
                <a:spcPct val="0"/>
              </a:spcBef>
              <a:spcAft>
                <a:spcPct val="0"/>
              </a:spcAft>
            </a:pPr>
            <a:endParaRPr lang="en-US" altLang="en-US" sz="2800" b="1">
              <a:solidFill>
                <a:prstClr val="white"/>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2800" b="1">
                <a:solidFill>
                  <a:prstClr val="white"/>
                </a:solidFill>
                <a:latin typeface="Arial" panose="020B0604020202020204" pitchFamily="34" charset="0"/>
                <a:cs typeface="Arial" panose="020B0604020202020204" pitchFamily="34" charset="0"/>
              </a:rPr>
              <a:t>1 John 4:7  Dear friends, let us love one another, for love comes from God. </a:t>
            </a:r>
          </a:p>
        </p:txBody>
      </p:sp>
    </p:spTree>
    <p:extLst>
      <p:ext uri="{BB962C8B-B14F-4D97-AF65-F5344CB8AC3E}">
        <p14:creationId xmlns:p14="http://schemas.microsoft.com/office/powerpoint/2010/main" val="32803012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love powerpoint background"/>
          <p:cNvPicPr>
            <a:picLocks noChangeAspect="1" noChangeArrowheads="1"/>
          </p:cNvPicPr>
          <p:nvPr/>
        </p:nvPicPr>
        <p:blipFill>
          <a:blip r:embed="rId2">
            <a:lum bright="-40000" contrast="-4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43" name="Text Box 3"/>
          <p:cNvSpPr txBox="1">
            <a:spLocks noChangeArrowheads="1"/>
          </p:cNvSpPr>
          <p:nvPr/>
        </p:nvSpPr>
        <p:spPr bwMode="auto">
          <a:xfrm>
            <a:off x="2362200" y="685800"/>
            <a:ext cx="7315200"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prstClr val="white"/>
                </a:solidFill>
                <a:latin typeface="Arial" panose="020B0604020202020204" pitchFamily="34" charset="0"/>
                <a:cs typeface="Arial" panose="020B0604020202020204" pitchFamily="34" charset="0"/>
              </a:rPr>
              <a:t>1 John 4:11  Dear friends, since God so loved us, we also ought to love one another. </a:t>
            </a:r>
          </a:p>
          <a:p>
            <a:pPr fontAlgn="base">
              <a:spcBef>
                <a:spcPct val="0"/>
              </a:spcBef>
              <a:spcAft>
                <a:spcPct val="0"/>
              </a:spcAft>
            </a:pPr>
            <a:endParaRPr lang="en-US" altLang="en-US" sz="2800" b="1">
              <a:solidFill>
                <a:prstClr val="white"/>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2800" b="1">
                <a:solidFill>
                  <a:prstClr val="white"/>
                </a:solidFill>
                <a:latin typeface="Arial" panose="020B0604020202020204" pitchFamily="34" charset="0"/>
                <a:cs typeface="Arial" panose="020B0604020202020204" pitchFamily="34" charset="0"/>
              </a:rPr>
              <a:t>1 John 4:12 No one has ever seen God; but if we love one another, God lives in us and his love is made complete in us. </a:t>
            </a:r>
          </a:p>
          <a:p>
            <a:pPr fontAlgn="base">
              <a:spcBef>
                <a:spcPct val="0"/>
              </a:spcBef>
              <a:spcAft>
                <a:spcPct val="0"/>
              </a:spcAft>
            </a:pPr>
            <a:endParaRPr lang="en-US" altLang="en-US" sz="2800" b="1">
              <a:solidFill>
                <a:prstClr val="white"/>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2800" b="1">
                <a:solidFill>
                  <a:prstClr val="white"/>
                </a:solidFill>
                <a:latin typeface="Arial" panose="020B0604020202020204" pitchFamily="34" charset="0"/>
                <a:cs typeface="Arial" panose="020B0604020202020204" pitchFamily="34" charset="0"/>
              </a:rPr>
              <a:t>1 John 4:8 Whoever does not love does not know God,</a:t>
            </a:r>
          </a:p>
          <a:p>
            <a:pPr fontAlgn="base">
              <a:spcBef>
                <a:spcPct val="0"/>
              </a:spcBef>
              <a:spcAft>
                <a:spcPct val="0"/>
              </a:spcAft>
            </a:pPr>
            <a:endParaRPr lang="en-US" altLang="en-US" sz="2800" b="1">
              <a:solidFill>
                <a:prstClr val="white"/>
              </a:solidFill>
              <a:latin typeface="Arial" panose="020B0604020202020204" pitchFamily="34" charset="0"/>
              <a:cs typeface="Arial" panose="020B0604020202020204" pitchFamily="34" charset="0"/>
            </a:endParaRPr>
          </a:p>
        </p:txBody>
      </p:sp>
      <p:sp>
        <p:nvSpPr>
          <p:cNvPr id="10244" name="Text Box 4"/>
          <p:cNvSpPr txBox="1">
            <a:spLocks noChangeArrowheads="1"/>
          </p:cNvSpPr>
          <p:nvPr/>
        </p:nvSpPr>
        <p:spPr bwMode="auto">
          <a:xfrm>
            <a:off x="2057400" y="5181601"/>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00FFFF"/>
                </a:solidFill>
                <a:latin typeface="Arial" panose="020B0604020202020204" pitchFamily="34" charset="0"/>
                <a:cs typeface="Arial" panose="020B0604020202020204" pitchFamily="34" charset="0"/>
              </a:rPr>
              <a:t>LOVE IS A DISTINGUISHING MARK</a:t>
            </a:r>
          </a:p>
        </p:txBody>
      </p:sp>
    </p:spTree>
    <p:extLst>
      <p:ext uri="{BB962C8B-B14F-4D97-AF65-F5344CB8AC3E}">
        <p14:creationId xmlns:p14="http://schemas.microsoft.com/office/powerpoint/2010/main" val="879183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0244"/>
                                        </p:tgtEl>
                                        <p:attrNameLst>
                                          <p:attrName>style.visibility</p:attrName>
                                        </p:attrNameLst>
                                      </p:cBhvr>
                                      <p:to>
                                        <p:strVal val="visible"/>
                                      </p:to>
                                    </p:set>
                                    <p:anim calcmode="lin" valueType="num">
                                      <p:cBhvr>
                                        <p:cTn id="19" dur="500" fill="hold"/>
                                        <p:tgtEl>
                                          <p:spTgt spid="10244"/>
                                        </p:tgtEl>
                                        <p:attrNameLst>
                                          <p:attrName>ppt_w</p:attrName>
                                        </p:attrNameLst>
                                      </p:cBhvr>
                                      <p:tavLst>
                                        <p:tav tm="0">
                                          <p:val>
                                            <p:fltVal val="0"/>
                                          </p:val>
                                        </p:tav>
                                        <p:tav tm="100000">
                                          <p:val>
                                            <p:strVal val="#ppt_w"/>
                                          </p:val>
                                        </p:tav>
                                      </p:tavLst>
                                    </p:anim>
                                    <p:anim calcmode="lin" valueType="num">
                                      <p:cBhvr>
                                        <p:cTn id="20" dur="500" fill="hold"/>
                                        <p:tgtEl>
                                          <p:spTgt spid="102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P spid="1024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love powerpoint background"/>
          <p:cNvPicPr>
            <a:picLocks noChangeAspect="1" noChangeArrowheads="1"/>
          </p:cNvPicPr>
          <p:nvPr/>
        </p:nvPicPr>
        <p:blipFill>
          <a:blip r:embed="rId2">
            <a:lum bright="-40000" contrast="-4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67" name="Text Box 3"/>
          <p:cNvSpPr txBox="1">
            <a:spLocks noChangeArrowheads="1"/>
          </p:cNvSpPr>
          <p:nvPr/>
        </p:nvSpPr>
        <p:spPr bwMode="auto">
          <a:xfrm>
            <a:off x="2133600" y="457201"/>
            <a:ext cx="80010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00FFFF"/>
                </a:solidFill>
                <a:latin typeface="Arial" panose="020B0604020202020204" pitchFamily="34" charset="0"/>
                <a:cs typeface="Arial" panose="020B0604020202020204" pitchFamily="34" charset="0"/>
              </a:rPr>
              <a:t>LOVE IS AN OVERUSED WORD</a:t>
            </a:r>
          </a:p>
          <a:p>
            <a:pPr algn="ctr" fontAlgn="base">
              <a:spcBef>
                <a:spcPct val="50000"/>
              </a:spcBef>
              <a:spcAft>
                <a:spcPct val="0"/>
              </a:spcAft>
            </a:pPr>
            <a:r>
              <a:rPr lang="en-US" altLang="en-US" sz="2800" b="1">
                <a:solidFill>
                  <a:srgbClr val="00FFFF"/>
                </a:solidFill>
                <a:latin typeface="Arial" panose="020B0604020202020204" pitchFamily="34" charset="0"/>
                <a:cs typeface="Arial" panose="020B0604020202020204" pitchFamily="34" charset="0"/>
              </a:rPr>
              <a:t>WE SAY:</a:t>
            </a:r>
          </a:p>
        </p:txBody>
      </p:sp>
      <p:sp>
        <p:nvSpPr>
          <p:cNvPr id="11268" name="Text Box 4"/>
          <p:cNvSpPr txBox="1">
            <a:spLocks noChangeArrowheads="1"/>
          </p:cNvSpPr>
          <p:nvPr/>
        </p:nvSpPr>
        <p:spPr bwMode="auto">
          <a:xfrm>
            <a:off x="2133600" y="1676401"/>
            <a:ext cx="7924800" cy="308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i="1" dirty="0">
                <a:solidFill>
                  <a:prstClr val="white"/>
                </a:solidFill>
                <a:latin typeface="Arial" panose="020B0604020202020204" pitchFamily="34" charset="0"/>
                <a:cs typeface="Arial" panose="020B0604020202020204" pitchFamily="34" charset="0"/>
              </a:rPr>
              <a:t>“ I love my dog”</a:t>
            </a:r>
          </a:p>
          <a:p>
            <a:pPr algn="ctr" fontAlgn="base">
              <a:spcBef>
                <a:spcPct val="50000"/>
              </a:spcBef>
              <a:spcAft>
                <a:spcPct val="0"/>
              </a:spcAft>
            </a:pPr>
            <a:r>
              <a:rPr lang="en-US" altLang="en-US" sz="2800" b="1" i="1" dirty="0">
                <a:solidFill>
                  <a:prstClr val="white"/>
                </a:solidFill>
                <a:latin typeface="Arial" panose="020B0604020202020204" pitchFamily="34" charset="0"/>
                <a:cs typeface="Arial" panose="020B0604020202020204" pitchFamily="34" charset="0"/>
              </a:rPr>
              <a:t>“I love fried chicken”</a:t>
            </a:r>
          </a:p>
          <a:p>
            <a:pPr algn="ctr" fontAlgn="base">
              <a:spcBef>
                <a:spcPct val="50000"/>
              </a:spcBef>
              <a:spcAft>
                <a:spcPct val="0"/>
              </a:spcAft>
            </a:pPr>
            <a:r>
              <a:rPr lang="en-US" altLang="en-US" sz="2800" b="1" i="1" dirty="0">
                <a:solidFill>
                  <a:prstClr val="white"/>
                </a:solidFill>
                <a:latin typeface="Arial" panose="020B0604020202020204" pitchFamily="34" charset="0"/>
                <a:cs typeface="Arial" panose="020B0604020202020204" pitchFamily="34" charset="0"/>
              </a:rPr>
              <a:t>“I love a good book”</a:t>
            </a:r>
          </a:p>
          <a:p>
            <a:pPr algn="ctr" fontAlgn="base">
              <a:spcBef>
                <a:spcPct val="50000"/>
              </a:spcBef>
              <a:spcAft>
                <a:spcPct val="0"/>
              </a:spcAft>
            </a:pPr>
            <a:r>
              <a:rPr lang="en-US" altLang="en-US" sz="2800" b="1" i="1" dirty="0">
                <a:solidFill>
                  <a:prstClr val="white"/>
                </a:solidFill>
                <a:latin typeface="Arial" panose="020B0604020202020204" pitchFamily="34" charset="0"/>
                <a:cs typeface="Arial" panose="020B0604020202020204" pitchFamily="34" charset="0"/>
              </a:rPr>
              <a:t>“I love the beach or the mountains”</a:t>
            </a:r>
          </a:p>
          <a:p>
            <a:pPr algn="ctr" fontAlgn="base">
              <a:spcBef>
                <a:spcPct val="50000"/>
              </a:spcBef>
              <a:spcAft>
                <a:spcPct val="0"/>
              </a:spcAft>
            </a:pPr>
            <a:r>
              <a:rPr lang="en-US" altLang="en-US" sz="2800" b="1" i="1" dirty="0">
                <a:solidFill>
                  <a:prstClr val="white"/>
                </a:solidFill>
                <a:latin typeface="Arial" panose="020B0604020202020204" pitchFamily="34" charset="0"/>
                <a:cs typeface="Arial" panose="020B0604020202020204" pitchFamily="34" charset="0"/>
              </a:rPr>
              <a:t>“I love </a:t>
            </a:r>
            <a:r>
              <a:rPr lang="en-US" altLang="en-US" sz="2800" b="1" i="1" dirty="0">
                <a:solidFill>
                  <a:prstClr val="white"/>
                </a:solidFill>
                <a:latin typeface="Arial" panose="020B0604020202020204" pitchFamily="34" charset="0"/>
                <a:cs typeface="Arial" panose="020B0604020202020204" pitchFamily="34" charset="0"/>
              </a:rPr>
              <a:t>my children</a:t>
            </a:r>
            <a:r>
              <a:rPr lang="en-US" altLang="en-US" sz="2800" b="1" i="1" dirty="0">
                <a:solidFill>
                  <a:prstClr val="white"/>
                </a:solidFill>
                <a:latin typeface="Arial" panose="020B0604020202020204" pitchFamily="34" charset="0"/>
                <a:cs typeface="Arial" panose="020B0604020202020204" pitchFamily="34" charset="0"/>
              </a:rPr>
              <a:t>”</a:t>
            </a:r>
          </a:p>
        </p:txBody>
      </p:sp>
      <p:sp>
        <p:nvSpPr>
          <p:cNvPr id="11269" name="Text Box 5"/>
          <p:cNvSpPr txBox="1">
            <a:spLocks noChangeArrowheads="1"/>
          </p:cNvSpPr>
          <p:nvPr/>
        </p:nvSpPr>
        <p:spPr bwMode="auto">
          <a:xfrm>
            <a:off x="1018095" y="4876800"/>
            <a:ext cx="9445658"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800" b="1" dirty="0">
                <a:solidFill>
                  <a:srgbClr val="00FFFF"/>
                </a:solidFill>
                <a:latin typeface="Arial" panose="020B0604020202020204" pitchFamily="34" charset="0"/>
                <a:cs typeface="Arial" panose="020B0604020202020204" pitchFamily="34" charset="0"/>
              </a:rPr>
              <a:t>IN EACH OF THESE USES—LOVE HAS A DIFFERENT MEANING</a:t>
            </a:r>
          </a:p>
          <a:p>
            <a:pPr algn="ctr" fontAlgn="base">
              <a:spcBef>
                <a:spcPct val="50000"/>
              </a:spcBef>
              <a:spcAft>
                <a:spcPct val="0"/>
              </a:spcAft>
            </a:pPr>
            <a:r>
              <a:rPr lang="en-US" altLang="en-US" sz="2800" b="1" dirty="0">
                <a:solidFill>
                  <a:srgbClr val="00FFFF"/>
                </a:solidFill>
                <a:latin typeface="Arial" panose="020B0604020202020204" pitchFamily="34" charset="0"/>
                <a:cs typeface="Arial" panose="020B0604020202020204" pitchFamily="34" charset="0"/>
              </a:rPr>
              <a:t>LOVE IS VERY MISUNDERSTOOD</a:t>
            </a:r>
          </a:p>
        </p:txBody>
      </p:sp>
    </p:spTree>
    <p:extLst>
      <p:ext uri="{BB962C8B-B14F-4D97-AF65-F5344CB8AC3E}">
        <p14:creationId xmlns:p14="http://schemas.microsoft.com/office/powerpoint/2010/main" val="1460647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11268">
                                            <p:txEl>
                                              <p:pRg st="0" end="0"/>
                                            </p:txEl>
                                          </p:spTgt>
                                        </p:tgtEl>
                                        <p:attrNameLst>
                                          <p:attrName>style.visibility</p:attrName>
                                        </p:attrNameLst>
                                      </p:cBhvr>
                                      <p:to>
                                        <p:strVal val="visible"/>
                                      </p:to>
                                    </p:set>
                                    <p:anim calcmode="lin" valueType="num">
                                      <p:cBhvr>
                                        <p:cTn id="11" dur="500" fill="hold"/>
                                        <p:tgtEl>
                                          <p:spTgt spid="1126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126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11268">
                                            <p:txEl>
                                              <p:pRg st="1" end="1"/>
                                            </p:txEl>
                                          </p:spTgt>
                                        </p:tgtEl>
                                        <p:attrNameLst>
                                          <p:attrName>style.visibility</p:attrName>
                                        </p:attrNameLst>
                                      </p:cBhvr>
                                      <p:to>
                                        <p:strVal val="visible"/>
                                      </p:to>
                                    </p:set>
                                    <p:anim calcmode="lin" valueType="num">
                                      <p:cBhvr>
                                        <p:cTn id="17" dur="500" fill="hold"/>
                                        <p:tgtEl>
                                          <p:spTgt spid="1126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1126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11268">
                                            <p:txEl>
                                              <p:pRg st="2" end="2"/>
                                            </p:txEl>
                                          </p:spTgt>
                                        </p:tgtEl>
                                        <p:attrNameLst>
                                          <p:attrName>style.visibility</p:attrName>
                                        </p:attrNameLst>
                                      </p:cBhvr>
                                      <p:to>
                                        <p:strVal val="visible"/>
                                      </p:to>
                                    </p:set>
                                    <p:anim calcmode="lin" valueType="num">
                                      <p:cBhvr>
                                        <p:cTn id="23" dur="500" fill="hold"/>
                                        <p:tgtEl>
                                          <p:spTgt spid="11268">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11268">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11268">
                                            <p:txEl>
                                              <p:pRg st="3" end="3"/>
                                            </p:txEl>
                                          </p:spTgt>
                                        </p:tgtEl>
                                        <p:attrNameLst>
                                          <p:attrName>style.visibility</p:attrName>
                                        </p:attrNameLst>
                                      </p:cBhvr>
                                      <p:to>
                                        <p:strVal val="visible"/>
                                      </p:to>
                                    </p:set>
                                    <p:anim calcmode="lin" valueType="num">
                                      <p:cBhvr>
                                        <p:cTn id="29" dur="500" fill="hold"/>
                                        <p:tgtEl>
                                          <p:spTgt spid="11268">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11268">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11268">
                                            <p:txEl>
                                              <p:pRg st="4" end="4"/>
                                            </p:txEl>
                                          </p:spTgt>
                                        </p:tgtEl>
                                        <p:attrNameLst>
                                          <p:attrName>style.visibility</p:attrName>
                                        </p:attrNameLst>
                                      </p:cBhvr>
                                      <p:to>
                                        <p:strVal val="visible"/>
                                      </p:to>
                                    </p:set>
                                    <p:anim calcmode="lin" valueType="num">
                                      <p:cBhvr>
                                        <p:cTn id="35" dur="500" fill="hold"/>
                                        <p:tgtEl>
                                          <p:spTgt spid="11268">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1268">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269">
                                            <p:txEl>
                                              <p:pRg st="0" end="0"/>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26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P spid="11268" grpId="0" build="p"/>
      <p:bldP spid="1126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1093510" y="471340"/>
            <a:ext cx="10228082" cy="5262979"/>
          </a:xfrm>
          <a:prstGeom prst="rect">
            <a:avLst/>
          </a:prstGeom>
          <a:noFill/>
        </p:spPr>
        <p:txBody>
          <a:bodyPr wrap="square" rtlCol="0">
            <a:spAutoFit/>
          </a:bodyPr>
          <a:lstStyle/>
          <a:p>
            <a:r>
              <a:rPr lang="en-US" sz="2800" b="1" dirty="0">
                <a:solidFill>
                  <a:prstClr val="white"/>
                </a:solidFill>
                <a:latin typeface="Arial" panose="020B0604020202020204" pitchFamily="34" charset="0"/>
                <a:cs typeface="Arial" panose="020B0604020202020204" pitchFamily="34" charset="0"/>
              </a:rPr>
              <a:t>More than half of Americans are expected to participate in Valentine’s Day in some capacity in 2023, spending a record high – nearly $26 billion to treat their loved ones to something special this year, according to the annual Valentine’s Day survey by the National Retail Federation and Prosper Insights &amp; Analytics. </a:t>
            </a:r>
          </a:p>
          <a:p>
            <a:endParaRPr lang="en-US" sz="2800" b="1" dirty="0">
              <a:solidFill>
                <a:prstClr val="white"/>
              </a:solidFill>
              <a:latin typeface="Arial" panose="020B0604020202020204" pitchFamily="34" charset="0"/>
              <a:cs typeface="Arial" panose="020B0604020202020204" pitchFamily="34" charset="0"/>
            </a:endParaRPr>
          </a:p>
          <a:p>
            <a:r>
              <a:rPr lang="en-US" sz="2800" b="1" dirty="0">
                <a:solidFill>
                  <a:prstClr val="white"/>
                </a:solidFill>
                <a:latin typeface="Arial" panose="020B0604020202020204" pitchFamily="34" charset="0"/>
                <a:cs typeface="Arial" panose="020B0604020202020204" pitchFamily="34" charset="0"/>
              </a:rPr>
              <a:t>Of the 52 percent of Americans who plan to celebrate Valentine’s Day in 2023, it’s expected they will each spend around $</a:t>
            </a:r>
            <a:r>
              <a:rPr lang="en-US" sz="2800" b="1" dirty="0">
                <a:solidFill>
                  <a:prstClr val="white"/>
                </a:solidFill>
                <a:latin typeface="Arial" panose="020B0604020202020204" pitchFamily="34" charset="0"/>
                <a:cs typeface="Arial" panose="020B0604020202020204" pitchFamily="34" charset="0"/>
              </a:rPr>
              <a:t>192.80. </a:t>
            </a:r>
          </a:p>
          <a:p>
            <a:endParaRPr lang="en-US" sz="2800" b="1" dirty="0">
              <a:solidFill>
                <a:prstClr val="white"/>
              </a:solidFill>
              <a:latin typeface="Arial" panose="020B0604020202020204" pitchFamily="34" charset="0"/>
              <a:cs typeface="Arial" panose="020B0604020202020204" pitchFamily="34" charset="0"/>
            </a:endParaRPr>
          </a:p>
          <a:p>
            <a:endParaRPr lang="en-US" sz="2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75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291" name="Text Box 3"/>
          <p:cNvSpPr txBox="1">
            <a:spLocks noChangeArrowheads="1"/>
          </p:cNvSpPr>
          <p:nvPr/>
        </p:nvSpPr>
        <p:spPr bwMode="auto">
          <a:xfrm>
            <a:off x="2286000" y="533400"/>
            <a:ext cx="7924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B343"/>
                </a:solidFill>
                <a:latin typeface="Arial" panose="020B0604020202020204" pitchFamily="34" charset="0"/>
                <a:cs typeface="Arial" panose="020B0604020202020204" pitchFamily="34" charset="0"/>
              </a:rPr>
              <a:t>I.  BIBLICAL LOVE SEEKS THE HIGHEST GOOD OF OTHERS</a:t>
            </a:r>
          </a:p>
        </p:txBody>
      </p:sp>
      <p:sp>
        <p:nvSpPr>
          <p:cNvPr id="12292" name="Text Box 4"/>
          <p:cNvSpPr txBox="1">
            <a:spLocks noChangeArrowheads="1"/>
          </p:cNvSpPr>
          <p:nvPr/>
        </p:nvSpPr>
        <p:spPr bwMode="auto">
          <a:xfrm>
            <a:off x="1084081" y="1524001"/>
            <a:ext cx="99641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800" b="1" dirty="0">
                <a:solidFill>
                  <a:srgbClr val="00FFFF"/>
                </a:solidFill>
                <a:latin typeface="Arial" panose="020B0604020202020204" pitchFamily="34" charset="0"/>
                <a:cs typeface="Arial" panose="020B0604020202020204" pitchFamily="34" charset="0"/>
              </a:rPr>
              <a:t>AN EXPANDED DEFINITION OF LOVE</a:t>
            </a:r>
            <a:r>
              <a:rPr lang="en-US" altLang="en-US" sz="2800" b="1" dirty="0">
                <a:solidFill>
                  <a:srgbClr val="00FFFF"/>
                </a:solidFill>
                <a:latin typeface="Arial" panose="020B0604020202020204" pitchFamily="34" charset="0"/>
                <a:cs typeface="Arial" panose="020B0604020202020204" pitchFamily="34" charset="0"/>
              </a:rPr>
              <a:t>:  A COMMITMENT</a:t>
            </a:r>
            <a:endParaRPr lang="en-US" altLang="en-US" sz="2800" b="1" dirty="0">
              <a:solidFill>
                <a:srgbClr val="00FFFF"/>
              </a:solidFill>
              <a:latin typeface="Arial" panose="020B0604020202020204" pitchFamily="34" charset="0"/>
              <a:cs typeface="Arial" panose="020B0604020202020204" pitchFamily="34" charset="0"/>
            </a:endParaRPr>
          </a:p>
        </p:txBody>
      </p:sp>
      <p:sp>
        <p:nvSpPr>
          <p:cNvPr id="12293" name="Text Box 5"/>
          <p:cNvSpPr txBox="1">
            <a:spLocks noChangeArrowheads="1"/>
          </p:cNvSpPr>
          <p:nvPr/>
        </p:nvSpPr>
        <p:spPr bwMode="auto">
          <a:xfrm>
            <a:off x="999241" y="2133600"/>
            <a:ext cx="9907571"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800" b="1" dirty="0">
                <a:solidFill>
                  <a:prstClr val="white"/>
                </a:solidFill>
                <a:latin typeface="Arial" panose="020B0604020202020204" pitchFamily="34" charset="0"/>
                <a:cs typeface="Arial" panose="020B0604020202020204" pitchFamily="34" charset="0"/>
              </a:rPr>
              <a:t>“Biblical love is a self-sacrificing, caring commitment that shows itself in seeking the highest good of the one loved.”</a:t>
            </a:r>
          </a:p>
        </p:txBody>
      </p:sp>
      <p:sp>
        <p:nvSpPr>
          <p:cNvPr id="12294" name="Text Box 6"/>
          <p:cNvSpPr txBox="1">
            <a:spLocks noChangeArrowheads="1"/>
          </p:cNvSpPr>
          <p:nvPr/>
        </p:nvSpPr>
        <p:spPr bwMode="auto">
          <a:xfrm>
            <a:off x="999241" y="3505201"/>
            <a:ext cx="10048973"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altLang="en-US" sz="2800" b="1" dirty="0">
                <a:solidFill>
                  <a:prstClr val="white"/>
                </a:solidFill>
                <a:latin typeface="Arial" panose="020B0604020202020204" pitchFamily="34" charset="0"/>
                <a:cs typeface="Arial" panose="020B0604020202020204" pitchFamily="34" charset="0"/>
              </a:rPr>
              <a:t>1 </a:t>
            </a:r>
            <a:r>
              <a:rPr lang="en-US" altLang="en-US" sz="2800" b="1" dirty="0" err="1">
                <a:solidFill>
                  <a:prstClr val="white"/>
                </a:solidFill>
                <a:latin typeface="Arial" panose="020B0604020202020204" pitchFamily="34" charset="0"/>
                <a:cs typeface="Arial" panose="020B0604020202020204" pitchFamily="34" charset="0"/>
              </a:rPr>
              <a:t>Cor</a:t>
            </a:r>
            <a:r>
              <a:rPr lang="en-US" altLang="en-US" sz="2800" b="1" dirty="0">
                <a:solidFill>
                  <a:prstClr val="white"/>
                </a:solidFill>
                <a:latin typeface="Arial" panose="020B0604020202020204" pitchFamily="34" charset="0"/>
                <a:cs typeface="Arial" panose="020B0604020202020204" pitchFamily="34" charset="0"/>
              </a:rPr>
              <a:t> 13:5 …..it is not self-seeking,</a:t>
            </a:r>
          </a:p>
          <a:p>
            <a:pPr algn="ctr" fontAlgn="base">
              <a:spcBef>
                <a:spcPct val="50000"/>
              </a:spcBef>
              <a:spcAft>
                <a:spcPct val="0"/>
              </a:spcAft>
            </a:pPr>
            <a:endParaRPr lang="en-US" altLang="en-US" sz="2800" b="1" dirty="0">
              <a:solidFill>
                <a:prstClr val="white"/>
              </a:solidFill>
              <a:latin typeface="Arial" panose="020B0604020202020204" pitchFamily="34" charset="0"/>
              <a:cs typeface="Arial" panose="020B0604020202020204" pitchFamily="34" charset="0"/>
            </a:endParaRPr>
          </a:p>
        </p:txBody>
      </p:sp>
      <p:sp>
        <p:nvSpPr>
          <p:cNvPr id="12295" name="Text Box 7"/>
          <p:cNvSpPr txBox="1">
            <a:spLocks noChangeArrowheads="1"/>
          </p:cNvSpPr>
          <p:nvPr/>
        </p:nvSpPr>
        <p:spPr bwMode="auto">
          <a:xfrm>
            <a:off x="1084081" y="4191001"/>
            <a:ext cx="10539167"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800" b="1" dirty="0">
                <a:solidFill>
                  <a:prstClr val="white"/>
                </a:solidFill>
                <a:latin typeface="Arial" panose="020B0604020202020204" pitchFamily="34" charset="0"/>
                <a:cs typeface="Arial" panose="020B0604020202020204" pitchFamily="34" charset="0"/>
              </a:rPr>
              <a:t>Phil 2:3-4  Do nothing out of selfish ambition or vain conceit, but in humility consider others better than yourselves. 4 Each of you should look not only to your own interests, but also to the interests of others. </a:t>
            </a:r>
          </a:p>
          <a:p>
            <a:pPr fontAlgn="base">
              <a:spcBef>
                <a:spcPct val="50000"/>
              </a:spcBef>
              <a:spcAft>
                <a:spcPct val="0"/>
              </a:spcAft>
            </a:pPr>
            <a:endParaRPr lang="en-US" altLang="en-US" sz="2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5941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P spid="12293" grpId="0"/>
      <p:bldP spid="12294" grpId="0"/>
      <p:bldP spid="1229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315" name="Text Box 3"/>
          <p:cNvSpPr txBox="1">
            <a:spLocks noChangeArrowheads="1"/>
          </p:cNvSpPr>
          <p:nvPr/>
        </p:nvSpPr>
        <p:spPr bwMode="auto">
          <a:xfrm>
            <a:off x="2286000" y="533400"/>
            <a:ext cx="7924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B343"/>
                </a:solidFill>
                <a:latin typeface="Arial" panose="020B0604020202020204" pitchFamily="34" charset="0"/>
                <a:cs typeface="Arial" panose="020B0604020202020204" pitchFamily="34" charset="0"/>
              </a:rPr>
              <a:t>I.  BIBLICAL LOVE SEEKS THE HIGHEST GOOD OF OTHERS</a:t>
            </a:r>
          </a:p>
        </p:txBody>
      </p:sp>
      <p:sp>
        <p:nvSpPr>
          <p:cNvPr id="13316" name="Text Box 4"/>
          <p:cNvSpPr txBox="1">
            <a:spLocks noChangeArrowheads="1"/>
          </p:cNvSpPr>
          <p:nvPr/>
        </p:nvSpPr>
        <p:spPr bwMode="auto">
          <a:xfrm>
            <a:off x="2057400" y="1600200"/>
            <a:ext cx="82296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prstClr val="white"/>
                </a:solidFill>
                <a:latin typeface="Arial" panose="020B0604020202020204" pitchFamily="34" charset="0"/>
                <a:cs typeface="Arial" panose="020B0604020202020204" pitchFamily="34" charset="0"/>
              </a:rPr>
              <a:t>1 Cor 10:24  Nobody should seek his own good, but the good of others. </a:t>
            </a:r>
          </a:p>
          <a:p>
            <a:pPr algn="ctr" fontAlgn="base">
              <a:spcBef>
                <a:spcPct val="50000"/>
              </a:spcBef>
              <a:spcAft>
                <a:spcPct val="0"/>
              </a:spcAft>
            </a:pPr>
            <a:endParaRPr lang="en-US" altLang="en-US" sz="2800" b="1">
              <a:solidFill>
                <a:prstClr val="white"/>
              </a:solidFill>
              <a:latin typeface="Arial" panose="020B0604020202020204" pitchFamily="34" charset="0"/>
              <a:cs typeface="Arial" panose="020B0604020202020204" pitchFamily="34" charset="0"/>
            </a:endParaRPr>
          </a:p>
        </p:txBody>
      </p:sp>
      <p:sp>
        <p:nvSpPr>
          <p:cNvPr id="13317" name="Text Box 5"/>
          <p:cNvSpPr txBox="1">
            <a:spLocks noChangeArrowheads="1"/>
          </p:cNvSpPr>
          <p:nvPr/>
        </p:nvSpPr>
        <p:spPr bwMode="auto">
          <a:xfrm>
            <a:off x="1905000" y="2743200"/>
            <a:ext cx="83820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dirty="0">
                <a:solidFill>
                  <a:srgbClr val="00FFFF"/>
                </a:solidFill>
                <a:latin typeface="Arial" panose="020B0604020202020204" pitchFamily="34" charset="0"/>
                <a:cs typeface="Arial" panose="020B0604020202020204" pitchFamily="34" charset="0"/>
              </a:rPr>
              <a:t>THIS COMMITMENT IS NOT JUST AN ATTITUDE IT IS AN ACTION</a:t>
            </a:r>
          </a:p>
          <a:p>
            <a:pPr algn="ctr" fontAlgn="base">
              <a:spcBef>
                <a:spcPct val="50000"/>
              </a:spcBef>
              <a:spcAft>
                <a:spcPct val="0"/>
              </a:spcAft>
            </a:pPr>
            <a:r>
              <a:rPr lang="en-US" altLang="en-US" sz="2800" b="1" dirty="0">
                <a:solidFill>
                  <a:srgbClr val="00FFFF"/>
                </a:solidFill>
                <a:latin typeface="Arial" panose="020B0604020202020204" pitchFamily="34" charset="0"/>
                <a:cs typeface="Arial" panose="020B0604020202020204" pitchFamily="34" charset="0"/>
              </a:rPr>
              <a:t>LOVE SHOWS ITSELF IN DEEDS</a:t>
            </a:r>
          </a:p>
        </p:txBody>
      </p:sp>
      <p:sp>
        <p:nvSpPr>
          <p:cNvPr id="13318" name="Text Box 6"/>
          <p:cNvSpPr txBox="1">
            <a:spLocks noChangeArrowheads="1"/>
          </p:cNvSpPr>
          <p:nvPr/>
        </p:nvSpPr>
        <p:spPr bwMode="auto">
          <a:xfrm>
            <a:off x="1442301" y="4419601"/>
            <a:ext cx="939852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800" b="1" dirty="0">
                <a:solidFill>
                  <a:prstClr val="white"/>
                </a:solidFill>
                <a:latin typeface="Arial" panose="020B0604020202020204" pitchFamily="34" charset="0"/>
                <a:cs typeface="Arial" panose="020B0604020202020204" pitchFamily="34" charset="0"/>
              </a:rPr>
              <a:t>Col 3:12  Therefore, as God's chosen people, holy and dearly loved, clothe yourselves with compassion, kindness, humility, gentleness and patience. </a:t>
            </a:r>
          </a:p>
        </p:txBody>
      </p:sp>
    </p:spTree>
    <p:extLst>
      <p:ext uri="{BB962C8B-B14F-4D97-AF65-F5344CB8AC3E}">
        <p14:creationId xmlns:p14="http://schemas.microsoft.com/office/powerpoint/2010/main" val="538193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build="p"/>
      <p:bldP spid="133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 y="0"/>
            <a:ext cx="122736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4339" name="Text Box 3"/>
          <p:cNvSpPr txBox="1">
            <a:spLocks noChangeArrowheads="1"/>
          </p:cNvSpPr>
          <p:nvPr/>
        </p:nvSpPr>
        <p:spPr bwMode="auto">
          <a:xfrm>
            <a:off x="2286000" y="533400"/>
            <a:ext cx="7924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B343"/>
                </a:solidFill>
                <a:latin typeface="Arial" panose="020B0604020202020204" pitchFamily="34" charset="0"/>
                <a:cs typeface="Arial" panose="020B0604020202020204" pitchFamily="34" charset="0"/>
              </a:rPr>
              <a:t>I.  BIBLICAL LOVE SEEKS THE HIGHEST GOOD OF OTHERS</a:t>
            </a:r>
          </a:p>
        </p:txBody>
      </p:sp>
      <p:sp>
        <p:nvSpPr>
          <p:cNvPr id="14340" name="Text Box 4"/>
          <p:cNvSpPr txBox="1">
            <a:spLocks noChangeArrowheads="1"/>
          </p:cNvSpPr>
          <p:nvPr/>
        </p:nvSpPr>
        <p:spPr bwMode="auto">
          <a:xfrm>
            <a:off x="2057400" y="1600200"/>
            <a:ext cx="82296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prstClr val="white"/>
                </a:solidFill>
                <a:latin typeface="Arial" panose="020B0604020202020204" pitchFamily="34" charset="0"/>
                <a:cs typeface="Arial" panose="020B0604020202020204" pitchFamily="34" charset="0"/>
              </a:rPr>
              <a:t>1 Cor 10:24  Nobody should seek his own good, but the good of others. </a:t>
            </a:r>
          </a:p>
          <a:p>
            <a:pPr algn="ctr" fontAlgn="base">
              <a:spcBef>
                <a:spcPct val="50000"/>
              </a:spcBef>
              <a:spcAft>
                <a:spcPct val="0"/>
              </a:spcAft>
            </a:pPr>
            <a:endParaRPr lang="en-US" altLang="en-US" sz="2800" b="1">
              <a:solidFill>
                <a:prstClr val="white"/>
              </a:solidFill>
              <a:latin typeface="Arial" panose="020B0604020202020204" pitchFamily="34" charset="0"/>
              <a:cs typeface="Arial" panose="020B0604020202020204" pitchFamily="34" charset="0"/>
            </a:endParaRPr>
          </a:p>
        </p:txBody>
      </p:sp>
      <p:sp>
        <p:nvSpPr>
          <p:cNvPr id="14341" name="Text Box 5"/>
          <p:cNvSpPr txBox="1">
            <a:spLocks noChangeArrowheads="1"/>
          </p:cNvSpPr>
          <p:nvPr/>
        </p:nvSpPr>
        <p:spPr bwMode="auto">
          <a:xfrm>
            <a:off x="1905000" y="2743200"/>
            <a:ext cx="83820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00FFFF"/>
                </a:solidFill>
                <a:latin typeface="Arial" panose="020B0604020202020204" pitchFamily="34" charset="0"/>
                <a:cs typeface="Arial" panose="020B0604020202020204" pitchFamily="34" charset="0"/>
              </a:rPr>
              <a:t>THIS COMMITMENT IS NOT JUST AN ATTITUDE IT IS AN ACTION</a:t>
            </a:r>
          </a:p>
          <a:p>
            <a:pPr algn="ctr" fontAlgn="base">
              <a:spcBef>
                <a:spcPct val="50000"/>
              </a:spcBef>
              <a:spcAft>
                <a:spcPct val="0"/>
              </a:spcAft>
            </a:pPr>
            <a:r>
              <a:rPr lang="en-US" altLang="en-US" sz="2800" b="1">
                <a:solidFill>
                  <a:srgbClr val="00FFFF"/>
                </a:solidFill>
                <a:latin typeface="Arial" panose="020B0604020202020204" pitchFamily="34" charset="0"/>
                <a:cs typeface="Arial" panose="020B0604020202020204" pitchFamily="34" charset="0"/>
              </a:rPr>
              <a:t>LOVE SHOWS ITSELF IN DEEDS</a:t>
            </a:r>
          </a:p>
        </p:txBody>
      </p:sp>
      <p:sp>
        <p:nvSpPr>
          <p:cNvPr id="14342" name="Text Box 6"/>
          <p:cNvSpPr txBox="1">
            <a:spLocks noChangeArrowheads="1"/>
          </p:cNvSpPr>
          <p:nvPr/>
        </p:nvSpPr>
        <p:spPr bwMode="auto">
          <a:xfrm>
            <a:off x="2057400" y="4419601"/>
            <a:ext cx="81534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prstClr val="white"/>
                </a:solidFill>
                <a:latin typeface="Arial" panose="020B0604020202020204" pitchFamily="34" charset="0"/>
                <a:cs typeface="Arial" panose="020B0604020202020204" pitchFamily="34" charset="0"/>
              </a:rPr>
              <a:t>Col 3:14  And over all these virtues put on love, which binds them all together in perfect unity.</a:t>
            </a:r>
          </a:p>
          <a:p>
            <a:pPr fontAlgn="base">
              <a:spcBef>
                <a:spcPct val="0"/>
              </a:spcBef>
              <a:spcAft>
                <a:spcPct val="0"/>
              </a:spcAft>
            </a:pPr>
            <a:endParaRPr lang="en-US" altLang="en-US" sz="28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50175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363" name="Text Box 3"/>
          <p:cNvSpPr txBox="1">
            <a:spLocks noChangeArrowheads="1"/>
          </p:cNvSpPr>
          <p:nvPr/>
        </p:nvSpPr>
        <p:spPr bwMode="auto">
          <a:xfrm>
            <a:off x="2286000" y="533400"/>
            <a:ext cx="7924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B343"/>
                </a:solidFill>
                <a:latin typeface="Arial" panose="020B0604020202020204" pitchFamily="34" charset="0"/>
                <a:cs typeface="Arial" panose="020B0604020202020204" pitchFamily="34" charset="0"/>
              </a:rPr>
              <a:t>II.  BIBLICAL LOVE FULFILLS THE COMMANDS OF JESUS</a:t>
            </a:r>
          </a:p>
        </p:txBody>
      </p:sp>
      <p:sp>
        <p:nvSpPr>
          <p:cNvPr id="15364" name="Text Box 4"/>
          <p:cNvSpPr txBox="1">
            <a:spLocks noChangeArrowheads="1"/>
          </p:cNvSpPr>
          <p:nvPr/>
        </p:nvSpPr>
        <p:spPr bwMode="auto">
          <a:xfrm>
            <a:off x="2057400" y="1600201"/>
            <a:ext cx="82296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prstClr val="white"/>
                </a:solidFill>
                <a:latin typeface="Arial" panose="020B0604020202020204" pitchFamily="34" charset="0"/>
                <a:cs typeface="Arial" panose="020B0604020202020204" pitchFamily="34" charset="0"/>
              </a:rPr>
              <a:t>1 John 3:11  This is the message you heard from the beginning: We should love one another. </a:t>
            </a:r>
          </a:p>
          <a:p>
            <a:pPr fontAlgn="base">
              <a:spcBef>
                <a:spcPct val="0"/>
              </a:spcBef>
              <a:spcAft>
                <a:spcPct val="0"/>
              </a:spcAft>
            </a:pPr>
            <a:endParaRPr lang="en-US" altLang="en-US" sz="2800" b="1">
              <a:solidFill>
                <a:prstClr val="white"/>
              </a:solidFill>
              <a:latin typeface="Arial" panose="020B0604020202020204" pitchFamily="34" charset="0"/>
              <a:cs typeface="Arial" panose="020B0604020202020204" pitchFamily="34" charset="0"/>
            </a:endParaRPr>
          </a:p>
          <a:p>
            <a:pPr algn="ctr" fontAlgn="base">
              <a:spcBef>
                <a:spcPct val="50000"/>
              </a:spcBef>
              <a:spcAft>
                <a:spcPct val="0"/>
              </a:spcAft>
            </a:pPr>
            <a:endParaRPr lang="en-US" altLang="en-US" sz="28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235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387" name="Text Box 3"/>
          <p:cNvSpPr txBox="1">
            <a:spLocks noChangeArrowheads="1"/>
          </p:cNvSpPr>
          <p:nvPr/>
        </p:nvSpPr>
        <p:spPr bwMode="auto">
          <a:xfrm>
            <a:off x="2286000" y="533400"/>
            <a:ext cx="7924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B343"/>
                </a:solidFill>
                <a:latin typeface="Arial" panose="020B0604020202020204" pitchFamily="34" charset="0"/>
                <a:cs typeface="Arial" panose="020B0604020202020204" pitchFamily="34" charset="0"/>
              </a:rPr>
              <a:t>II.  BIBLICAL LOVE FULFILLS THE COMMANDS OF JESUS</a:t>
            </a:r>
          </a:p>
        </p:txBody>
      </p:sp>
      <p:sp>
        <p:nvSpPr>
          <p:cNvPr id="16388" name="Text Box 4"/>
          <p:cNvSpPr txBox="1">
            <a:spLocks noChangeArrowheads="1"/>
          </p:cNvSpPr>
          <p:nvPr/>
        </p:nvSpPr>
        <p:spPr bwMode="auto">
          <a:xfrm>
            <a:off x="2057400" y="1600201"/>
            <a:ext cx="82296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dirty="0">
                <a:solidFill>
                  <a:prstClr val="white"/>
                </a:solidFill>
                <a:latin typeface="Arial" panose="020B0604020202020204" pitchFamily="34" charset="0"/>
                <a:cs typeface="Arial" panose="020B0604020202020204" pitchFamily="34" charset="0"/>
              </a:rPr>
              <a:t>1 John 3:11  This is the message you heard </a:t>
            </a:r>
            <a:r>
              <a:rPr lang="en-US" altLang="en-US" sz="2800" b="1" i="1" u="sng" dirty="0">
                <a:solidFill>
                  <a:srgbClr val="FFFF00"/>
                </a:solidFill>
                <a:latin typeface="Arial" panose="020B0604020202020204" pitchFamily="34" charset="0"/>
                <a:cs typeface="Arial" panose="020B0604020202020204" pitchFamily="34" charset="0"/>
              </a:rPr>
              <a:t>from the beginning</a:t>
            </a:r>
            <a:r>
              <a:rPr lang="en-US" altLang="en-US" sz="2800" b="1" dirty="0">
                <a:solidFill>
                  <a:prstClr val="white"/>
                </a:solidFill>
                <a:latin typeface="Arial" panose="020B0604020202020204" pitchFamily="34" charset="0"/>
                <a:cs typeface="Arial" panose="020B0604020202020204" pitchFamily="34" charset="0"/>
              </a:rPr>
              <a:t>: We should love one another. </a:t>
            </a:r>
          </a:p>
          <a:p>
            <a:pPr fontAlgn="base">
              <a:spcBef>
                <a:spcPct val="0"/>
              </a:spcBef>
              <a:spcAft>
                <a:spcPct val="0"/>
              </a:spcAft>
            </a:pPr>
            <a:endParaRPr lang="en-US" altLang="en-US" sz="2800" b="1" dirty="0">
              <a:solidFill>
                <a:prstClr val="white"/>
              </a:solidFill>
              <a:latin typeface="Arial" panose="020B0604020202020204" pitchFamily="34" charset="0"/>
              <a:cs typeface="Arial" panose="020B0604020202020204" pitchFamily="34" charset="0"/>
            </a:endParaRPr>
          </a:p>
          <a:p>
            <a:pPr algn="ctr" fontAlgn="base">
              <a:spcBef>
                <a:spcPct val="50000"/>
              </a:spcBef>
              <a:spcAft>
                <a:spcPct val="0"/>
              </a:spcAft>
            </a:pPr>
            <a:endParaRPr lang="en-US" altLang="en-US" sz="2800" b="1" dirty="0">
              <a:solidFill>
                <a:prstClr val="white"/>
              </a:solidFill>
              <a:latin typeface="Arial" panose="020B0604020202020204" pitchFamily="34" charset="0"/>
              <a:cs typeface="Arial" panose="020B0604020202020204" pitchFamily="34" charset="0"/>
            </a:endParaRPr>
          </a:p>
        </p:txBody>
      </p:sp>
      <p:sp>
        <p:nvSpPr>
          <p:cNvPr id="16389" name="Text Box 5"/>
          <p:cNvSpPr txBox="1">
            <a:spLocks noChangeArrowheads="1"/>
          </p:cNvSpPr>
          <p:nvPr/>
        </p:nvSpPr>
        <p:spPr bwMode="auto">
          <a:xfrm>
            <a:off x="2057400" y="3124201"/>
            <a:ext cx="82296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WHAT IS THE “BEGINNING”?</a:t>
            </a:r>
          </a:p>
          <a:p>
            <a:pPr algn="ctr" fontAlgn="base">
              <a:spcBef>
                <a:spcPct val="50000"/>
              </a:spcBef>
              <a:spcAft>
                <a:spcPct val="0"/>
              </a:spcAft>
            </a:pPr>
            <a:endParaRPr lang="en-US" altLang="en-US" sz="2800" b="1">
              <a:solidFill>
                <a:srgbClr val="33CC33"/>
              </a:solidFill>
              <a:latin typeface="Arial" panose="020B0604020202020204" pitchFamily="34" charset="0"/>
              <a:cs typeface="Arial" panose="020B0604020202020204" pitchFamily="34" charset="0"/>
            </a:endParaRPr>
          </a:p>
        </p:txBody>
      </p:sp>
      <p:sp>
        <p:nvSpPr>
          <p:cNvPr id="16390" name="Text Box 6"/>
          <p:cNvSpPr txBox="1">
            <a:spLocks noChangeArrowheads="1"/>
          </p:cNvSpPr>
          <p:nvPr/>
        </p:nvSpPr>
        <p:spPr bwMode="auto">
          <a:xfrm>
            <a:off x="1981200" y="3733800"/>
            <a:ext cx="83058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2800" b="1">
                <a:solidFill>
                  <a:srgbClr val="00FFFF"/>
                </a:solidFill>
                <a:latin typeface="Arial" panose="020B0604020202020204" pitchFamily="34" charset="0"/>
                <a:cs typeface="Arial" panose="020B0604020202020204" pitchFamily="34" charset="0"/>
              </a:rPr>
              <a:t>From the beginning God has taught men that they should love one another </a:t>
            </a:r>
          </a:p>
          <a:p>
            <a:pPr algn="ctr" fontAlgn="base">
              <a:spcBef>
                <a:spcPct val="0"/>
              </a:spcBef>
              <a:spcAft>
                <a:spcPct val="0"/>
              </a:spcAft>
            </a:pPr>
            <a:endParaRPr lang="en-US" altLang="en-US" sz="2800" b="1">
              <a:solidFill>
                <a:srgbClr val="00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4018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6389"/>
                                        </p:tgtEl>
                                        <p:attrNameLst>
                                          <p:attrName>style.visibility</p:attrName>
                                        </p:attrNameLst>
                                      </p:cBhvr>
                                      <p:to>
                                        <p:strVal val="visible"/>
                                      </p:to>
                                    </p:set>
                                    <p:anim calcmode="lin" valueType="num">
                                      <p:cBhvr>
                                        <p:cTn id="7" dur="500" fill="hold"/>
                                        <p:tgtEl>
                                          <p:spTgt spid="16389"/>
                                        </p:tgtEl>
                                        <p:attrNameLst>
                                          <p:attrName>ppt_w</p:attrName>
                                        </p:attrNameLst>
                                      </p:cBhvr>
                                      <p:tavLst>
                                        <p:tav tm="0">
                                          <p:val>
                                            <p:fltVal val="0"/>
                                          </p:val>
                                        </p:tav>
                                        <p:tav tm="100000">
                                          <p:val>
                                            <p:strVal val="#ppt_w"/>
                                          </p:val>
                                        </p:tav>
                                      </p:tavLst>
                                    </p:anim>
                                    <p:anim calcmode="lin" valueType="num">
                                      <p:cBhvr>
                                        <p:cTn id="8" dur="500" fill="hold"/>
                                        <p:tgtEl>
                                          <p:spTgt spid="16389"/>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P spid="1639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12311406" cy="6858000"/>
          </a:xfrm>
          <a:prstGeom prst="rect">
            <a:avLst/>
          </a:prstGeom>
          <a:noFill/>
          <a:extLst>
            <a:ext uri="{909E8E84-426E-40DD-AFC4-6F175D3DCCD1}">
              <a14:hiddenFill xmlns:a14="http://schemas.microsoft.com/office/drawing/2010/main">
                <a:solidFill>
                  <a:srgbClr val="FFFFFF"/>
                </a:solidFill>
              </a14:hiddenFill>
            </a:ext>
          </a:extLst>
        </p:spPr>
      </p:pic>
      <p:sp>
        <p:nvSpPr>
          <p:cNvPr id="17411" name="Text Box 3"/>
          <p:cNvSpPr txBox="1">
            <a:spLocks noChangeArrowheads="1"/>
          </p:cNvSpPr>
          <p:nvPr/>
        </p:nvSpPr>
        <p:spPr bwMode="auto">
          <a:xfrm>
            <a:off x="2286000" y="533400"/>
            <a:ext cx="7924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B343"/>
                </a:solidFill>
                <a:latin typeface="Arial" panose="020B0604020202020204" pitchFamily="34" charset="0"/>
                <a:cs typeface="Arial" panose="020B0604020202020204" pitchFamily="34" charset="0"/>
              </a:rPr>
              <a:t>II.  BIBLICAL LOVE FULFILLS THE COMMANDS OF JESUS</a:t>
            </a:r>
          </a:p>
        </p:txBody>
      </p:sp>
      <p:sp>
        <p:nvSpPr>
          <p:cNvPr id="17412" name="Text Box 4"/>
          <p:cNvSpPr txBox="1">
            <a:spLocks noChangeArrowheads="1"/>
          </p:cNvSpPr>
          <p:nvPr/>
        </p:nvSpPr>
        <p:spPr bwMode="auto">
          <a:xfrm>
            <a:off x="2057400" y="1600201"/>
            <a:ext cx="82296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prstClr val="white"/>
                </a:solidFill>
                <a:latin typeface="Arial" panose="020B0604020202020204" pitchFamily="34" charset="0"/>
                <a:cs typeface="Arial" panose="020B0604020202020204" pitchFamily="34" charset="0"/>
              </a:rPr>
              <a:t>1 John 3:11  This is the message you heard </a:t>
            </a:r>
            <a:r>
              <a:rPr lang="en-US" altLang="en-US" sz="2800" b="1" i="1" u="sng">
                <a:solidFill>
                  <a:srgbClr val="FFFF00"/>
                </a:solidFill>
                <a:latin typeface="Arial" panose="020B0604020202020204" pitchFamily="34" charset="0"/>
                <a:cs typeface="Arial" panose="020B0604020202020204" pitchFamily="34" charset="0"/>
              </a:rPr>
              <a:t>from the beginning</a:t>
            </a:r>
            <a:r>
              <a:rPr lang="en-US" altLang="en-US" sz="2800" b="1">
                <a:solidFill>
                  <a:prstClr val="white"/>
                </a:solidFill>
                <a:latin typeface="Arial" panose="020B0604020202020204" pitchFamily="34" charset="0"/>
                <a:cs typeface="Arial" panose="020B0604020202020204" pitchFamily="34" charset="0"/>
              </a:rPr>
              <a:t>: We should love one another. </a:t>
            </a:r>
          </a:p>
          <a:p>
            <a:pPr fontAlgn="base">
              <a:spcBef>
                <a:spcPct val="0"/>
              </a:spcBef>
              <a:spcAft>
                <a:spcPct val="0"/>
              </a:spcAft>
            </a:pPr>
            <a:endParaRPr lang="en-US" altLang="en-US" sz="2800" b="1">
              <a:solidFill>
                <a:prstClr val="white"/>
              </a:solidFill>
              <a:latin typeface="Arial" panose="020B0604020202020204" pitchFamily="34" charset="0"/>
              <a:cs typeface="Arial" panose="020B0604020202020204" pitchFamily="34" charset="0"/>
            </a:endParaRPr>
          </a:p>
          <a:p>
            <a:pPr algn="ctr" fontAlgn="base">
              <a:spcBef>
                <a:spcPct val="50000"/>
              </a:spcBef>
              <a:spcAft>
                <a:spcPct val="0"/>
              </a:spcAft>
            </a:pPr>
            <a:endParaRPr lang="en-US" altLang="en-US" sz="2800" b="1">
              <a:solidFill>
                <a:prstClr val="white"/>
              </a:solidFill>
              <a:latin typeface="Arial" panose="020B0604020202020204" pitchFamily="34" charset="0"/>
              <a:cs typeface="Arial" panose="020B0604020202020204" pitchFamily="34" charset="0"/>
            </a:endParaRPr>
          </a:p>
        </p:txBody>
      </p:sp>
      <p:sp>
        <p:nvSpPr>
          <p:cNvPr id="17413" name="Text Box 5"/>
          <p:cNvSpPr txBox="1">
            <a:spLocks noChangeArrowheads="1"/>
          </p:cNvSpPr>
          <p:nvPr/>
        </p:nvSpPr>
        <p:spPr bwMode="auto">
          <a:xfrm>
            <a:off x="2057400" y="2971801"/>
            <a:ext cx="822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GOD IS FROM THE BEGINNING</a:t>
            </a:r>
          </a:p>
        </p:txBody>
      </p:sp>
      <p:sp>
        <p:nvSpPr>
          <p:cNvPr id="17414" name="Text Box 6"/>
          <p:cNvSpPr txBox="1">
            <a:spLocks noChangeArrowheads="1"/>
          </p:cNvSpPr>
          <p:nvPr/>
        </p:nvSpPr>
        <p:spPr bwMode="auto">
          <a:xfrm>
            <a:off x="1981200" y="3505200"/>
            <a:ext cx="8305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2800" b="1">
                <a:solidFill>
                  <a:prstClr val="white"/>
                </a:solidFill>
                <a:latin typeface="Arial" panose="020B0604020202020204" pitchFamily="34" charset="0"/>
                <a:cs typeface="Arial" panose="020B0604020202020204" pitchFamily="34" charset="0"/>
              </a:rPr>
              <a:t>Gen 1:1  “In the beginning God…..”</a:t>
            </a:r>
          </a:p>
          <a:p>
            <a:pPr algn="ctr" fontAlgn="base">
              <a:spcBef>
                <a:spcPct val="0"/>
              </a:spcBef>
              <a:spcAft>
                <a:spcPct val="0"/>
              </a:spcAft>
            </a:pPr>
            <a:endParaRPr lang="en-US" altLang="en-US" sz="2800" b="1">
              <a:solidFill>
                <a:prstClr val="white"/>
              </a:solidFill>
              <a:latin typeface="Arial" panose="020B0604020202020204" pitchFamily="34" charset="0"/>
              <a:cs typeface="Arial" panose="020B0604020202020204" pitchFamily="34" charset="0"/>
            </a:endParaRPr>
          </a:p>
        </p:txBody>
      </p:sp>
      <p:sp>
        <p:nvSpPr>
          <p:cNvPr id="17415" name="Text Box 7"/>
          <p:cNvSpPr txBox="1">
            <a:spLocks noChangeArrowheads="1"/>
          </p:cNvSpPr>
          <p:nvPr/>
        </p:nvSpPr>
        <p:spPr bwMode="auto">
          <a:xfrm>
            <a:off x="1981200" y="4114800"/>
            <a:ext cx="81534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dirty="0">
                <a:solidFill>
                  <a:prstClr val="white"/>
                </a:solidFill>
                <a:latin typeface="Arial" panose="020B0604020202020204" pitchFamily="34" charset="0"/>
                <a:cs typeface="Arial" panose="020B0604020202020204" pitchFamily="34" charset="0"/>
              </a:rPr>
              <a:t>1 John 4:7  Dear friends, let us love one another, for love comes from God. </a:t>
            </a:r>
          </a:p>
          <a:p>
            <a:pPr fontAlgn="base">
              <a:spcBef>
                <a:spcPct val="50000"/>
              </a:spcBef>
              <a:spcAft>
                <a:spcPct val="0"/>
              </a:spcAft>
            </a:pPr>
            <a:endParaRPr lang="en-US" altLang="en-US" sz="2800" b="1" dirty="0">
              <a:solidFill>
                <a:prstClr val="white"/>
              </a:solidFill>
              <a:latin typeface="Arial" panose="020B0604020202020204" pitchFamily="34" charset="0"/>
              <a:cs typeface="Arial" panose="020B0604020202020204" pitchFamily="34" charset="0"/>
            </a:endParaRPr>
          </a:p>
        </p:txBody>
      </p:sp>
      <p:sp>
        <p:nvSpPr>
          <p:cNvPr id="17416" name="Text Box 8"/>
          <p:cNvSpPr txBox="1">
            <a:spLocks noChangeArrowheads="1"/>
          </p:cNvSpPr>
          <p:nvPr/>
        </p:nvSpPr>
        <p:spPr bwMode="auto">
          <a:xfrm>
            <a:off x="942680" y="5257800"/>
            <a:ext cx="1061458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800" b="1" dirty="0">
                <a:solidFill>
                  <a:srgbClr val="33CC33"/>
                </a:solidFill>
                <a:latin typeface="Arial" panose="020B0604020202020204" pitchFamily="34" charset="0"/>
                <a:cs typeface="Arial" panose="020B0604020202020204" pitchFamily="34" charset="0"/>
              </a:rPr>
              <a:t>SINCE LOVE IS FROM GOD AND GOD WAS FROM THE BEGINNING – LOVE IS FROM THE BEGINNING</a:t>
            </a:r>
          </a:p>
        </p:txBody>
      </p:sp>
    </p:spTree>
    <p:extLst>
      <p:ext uri="{BB962C8B-B14F-4D97-AF65-F5344CB8AC3E}">
        <p14:creationId xmlns:p14="http://schemas.microsoft.com/office/powerpoint/2010/main" val="1110669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p:cTn id="7" dur="500" fill="hold"/>
                                        <p:tgtEl>
                                          <p:spTgt spid="17413"/>
                                        </p:tgtEl>
                                        <p:attrNameLst>
                                          <p:attrName>ppt_w</p:attrName>
                                        </p:attrNameLst>
                                      </p:cBhvr>
                                      <p:tavLst>
                                        <p:tav tm="0">
                                          <p:val>
                                            <p:fltVal val="0"/>
                                          </p:val>
                                        </p:tav>
                                        <p:tav tm="100000">
                                          <p:val>
                                            <p:strVal val="#ppt_w"/>
                                          </p:val>
                                        </p:tav>
                                      </p:tavLst>
                                    </p:anim>
                                    <p:anim calcmode="lin" valueType="num">
                                      <p:cBhvr>
                                        <p:cTn id="8" dur="500" fill="hold"/>
                                        <p:tgtEl>
                                          <p:spTgt spid="17413"/>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41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7" presetClass="entr" presetSubtype="10" fill="hold" grpId="1" nodeType="clickEffect">
                                  <p:stCondLst>
                                    <p:cond delay="0"/>
                                  </p:stCondLst>
                                  <p:childTnLst>
                                    <p:set>
                                      <p:cBhvr>
                                        <p:cTn id="16" dur="1" fill="hold">
                                          <p:stCondLst>
                                            <p:cond delay="0"/>
                                          </p:stCondLst>
                                        </p:cTn>
                                        <p:tgtEl>
                                          <p:spTgt spid="17414"/>
                                        </p:tgtEl>
                                        <p:attrNameLst>
                                          <p:attrName>style.visibility</p:attrName>
                                        </p:attrNameLst>
                                      </p:cBhvr>
                                      <p:to>
                                        <p:strVal val="visible"/>
                                      </p:to>
                                    </p:set>
                                    <p:anim calcmode="lin" valueType="num">
                                      <p:cBhvr>
                                        <p:cTn id="17" dur="500" fill="hold"/>
                                        <p:tgtEl>
                                          <p:spTgt spid="17414"/>
                                        </p:tgtEl>
                                        <p:attrNameLst>
                                          <p:attrName>ppt_w</p:attrName>
                                        </p:attrNameLst>
                                      </p:cBhvr>
                                      <p:tavLst>
                                        <p:tav tm="0">
                                          <p:val>
                                            <p:fltVal val="0"/>
                                          </p:val>
                                        </p:tav>
                                        <p:tav tm="100000">
                                          <p:val>
                                            <p:strVal val="#ppt_w"/>
                                          </p:val>
                                        </p:tav>
                                      </p:tavLst>
                                    </p:anim>
                                    <p:anim calcmode="lin" valueType="num">
                                      <p:cBhvr>
                                        <p:cTn id="18" dur="500" fill="hold"/>
                                        <p:tgtEl>
                                          <p:spTgt spid="17414"/>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7416"/>
                                        </p:tgtEl>
                                        <p:attrNameLst>
                                          <p:attrName>style.visibility</p:attrName>
                                        </p:attrNameLst>
                                      </p:cBhvr>
                                      <p:to>
                                        <p:strVal val="visible"/>
                                      </p:to>
                                    </p:set>
                                    <p:anim calcmode="lin" valueType="num">
                                      <p:cBhvr>
                                        <p:cTn id="27" dur="500" fill="hold"/>
                                        <p:tgtEl>
                                          <p:spTgt spid="17416"/>
                                        </p:tgtEl>
                                        <p:attrNameLst>
                                          <p:attrName>ppt_w</p:attrName>
                                        </p:attrNameLst>
                                      </p:cBhvr>
                                      <p:tavLst>
                                        <p:tav tm="0">
                                          <p:val>
                                            <p:fltVal val="0"/>
                                          </p:val>
                                        </p:tav>
                                        <p:tav tm="100000">
                                          <p:val>
                                            <p:strVal val="#ppt_w"/>
                                          </p:val>
                                        </p:tav>
                                      </p:tavLst>
                                    </p:anim>
                                    <p:anim calcmode="lin" valueType="num">
                                      <p:cBhvr>
                                        <p:cTn id="28" dur="500" fill="hold"/>
                                        <p:tgtEl>
                                          <p:spTgt spid="174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p:bldP spid="17414" grpId="0"/>
      <p:bldP spid="17414" grpId="1"/>
      <p:bldP spid="17415" grpId="0"/>
      <p:bldP spid="174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435" name="Text Box 3"/>
          <p:cNvSpPr txBox="1">
            <a:spLocks noChangeArrowheads="1"/>
          </p:cNvSpPr>
          <p:nvPr/>
        </p:nvSpPr>
        <p:spPr bwMode="auto">
          <a:xfrm>
            <a:off x="2286000" y="533400"/>
            <a:ext cx="7924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B343"/>
                </a:solidFill>
                <a:latin typeface="Arial" panose="020B0604020202020204" pitchFamily="34" charset="0"/>
                <a:cs typeface="Arial" panose="020B0604020202020204" pitchFamily="34" charset="0"/>
              </a:rPr>
              <a:t>II.  BIBLICAL LOVE FULFILLS THE COMMANDS OF JESUS</a:t>
            </a:r>
          </a:p>
        </p:txBody>
      </p:sp>
      <p:sp>
        <p:nvSpPr>
          <p:cNvPr id="18436" name="Text Box 4"/>
          <p:cNvSpPr txBox="1">
            <a:spLocks noChangeArrowheads="1"/>
          </p:cNvSpPr>
          <p:nvPr/>
        </p:nvSpPr>
        <p:spPr bwMode="auto">
          <a:xfrm>
            <a:off x="1905000" y="1524001"/>
            <a:ext cx="822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LET’S CONSIDER JESUS’ STATEMENT</a:t>
            </a:r>
          </a:p>
        </p:txBody>
      </p:sp>
      <p:sp>
        <p:nvSpPr>
          <p:cNvPr id="18437" name="Text Box 5"/>
          <p:cNvSpPr txBox="1">
            <a:spLocks noChangeArrowheads="1"/>
          </p:cNvSpPr>
          <p:nvPr/>
        </p:nvSpPr>
        <p:spPr bwMode="auto">
          <a:xfrm>
            <a:off x="1905000" y="2209801"/>
            <a:ext cx="8382000" cy="286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prstClr val="white"/>
                </a:solidFill>
                <a:latin typeface="Arial" panose="020B0604020202020204" pitchFamily="34" charset="0"/>
                <a:cs typeface="Arial" panose="020B0604020202020204" pitchFamily="34" charset="0"/>
              </a:rPr>
              <a:t>John 13:34-35  "A new command I give you: Love one another. As I have loved you, so you must love one another. 35 By this all men will know that you are my disciples, if you love one another." </a:t>
            </a:r>
          </a:p>
          <a:p>
            <a:pPr fontAlgn="base">
              <a:spcBef>
                <a:spcPct val="50000"/>
              </a:spcBef>
              <a:spcAft>
                <a:spcPct val="0"/>
              </a:spcAft>
            </a:pPr>
            <a:endParaRPr lang="en-US" altLang="en-US" sz="28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50726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84841" y="0"/>
            <a:ext cx="1235854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459" name="Text Box 3"/>
          <p:cNvSpPr txBox="1">
            <a:spLocks noChangeArrowheads="1"/>
          </p:cNvSpPr>
          <p:nvPr/>
        </p:nvSpPr>
        <p:spPr bwMode="auto">
          <a:xfrm>
            <a:off x="2286000" y="533400"/>
            <a:ext cx="7924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B343"/>
                </a:solidFill>
                <a:latin typeface="Arial" panose="020B0604020202020204" pitchFamily="34" charset="0"/>
                <a:cs typeface="Arial" panose="020B0604020202020204" pitchFamily="34" charset="0"/>
              </a:rPr>
              <a:t>II.  BIBLICAL LOVE FULFILLS THE COMMANDS OF JESUS</a:t>
            </a:r>
          </a:p>
        </p:txBody>
      </p:sp>
      <p:sp>
        <p:nvSpPr>
          <p:cNvPr id="19460" name="Text Box 4"/>
          <p:cNvSpPr txBox="1">
            <a:spLocks noChangeArrowheads="1"/>
          </p:cNvSpPr>
          <p:nvPr/>
        </p:nvSpPr>
        <p:spPr bwMode="auto">
          <a:xfrm>
            <a:off x="1905000" y="1524001"/>
            <a:ext cx="822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LET’S CONSIDER JESUS’ STATEMENT</a:t>
            </a:r>
          </a:p>
        </p:txBody>
      </p:sp>
      <p:sp>
        <p:nvSpPr>
          <p:cNvPr id="19461" name="Text Box 5"/>
          <p:cNvSpPr txBox="1">
            <a:spLocks noChangeArrowheads="1"/>
          </p:cNvSpPr>
          <p:nvPr/>
        </p:nvSpPr>
        <p:spPr bwMode="auto">
          <a:xfrm>
            <a:off x="1905000" y="2209801"/>
            <a:ext cx="8382000" cy="286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prstClr val="white"/>
                </a:solidFill>
                <a:latin typeface="Arial" panose="020B0604020202020204" pitchFamily="34" charset="0"/>
                <a:cs typeface="Arial" panose="020B0604020202020204" pitchFamily="34" charset="0"/>
              </a:rPr>
              <a:t>John 13:34-35  "A new command I give you: </a:t>
            </a:r>
            <a:r>
              <a:rPr lang="en-US" altLang="en-US" sz="2800" b="1" i="1" u="sng">
                <a:solidFill>
                  <a:srgbClr val="FFFF00"/>
                </a:solidFill>
                <a:latin typeface="Arial" panose="020B0604020202020204" pitchFamily="34" charset="0"/>
                <a:cs typeface="Arial" panose="020B0604020202020204" pitchFamily="34" charset="0"/>
              </a:rPr>
              <a:t>Love one another</a:t>
            </a:r>
            <a:r>
              <a:rPr lang="en-US" altLang="en-US" sz="2800" b="1">
                <a:solidFill>
                  <a:prstClr val="white"/>
                </a:solidFill>
                <a:latin typeface="Arial" panose="020B0604020202020204" pitchFamily="34" charset="0"/>
                <a:cs typeface="Arial" panose="020B0604020202020204" pitchFamily="34" charset="0"/>
              </a:rPr>
              <a:t>. As I have loved you, so you must love one another. 35 By this all men will know that you are my disciples, if you love one another." </a:t>
            </a:r>
          </a:p>
          <a:p>
            <a:pPr fontAlgn="base">
              <a:spcBef>
                <a:spcPct val="50000"/>
              </a:spcBef>
              <a:spcAft>
                <a:spcPct val="0"/>
              </a:spcAft>
            </a:pPr>
            <a:endParaRPr lang="en-US" altLang="en-US" sz="28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34569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483" name="Text Box 3"/>
          <p:cNvSpPr txBox="1">
            <a:spLocks noChangeArrowheads="1"/>
          </p:cNvSpPr>
          <p:nvPr/>
        </p:nvSpPr>
        <p:spPr bwMode="auto">
          <a:xfrm>
            <a:off x="2286000" y="533400"/>
            <a:ext cx="7924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B343"/>
                </a:solidFill>
                <a:latin typeface="Arial" panose="020B0604020202020204" pitchFamily="34" charset="0"/>
                <a:cs typeface="Arial" panose="020B0604020202020204" pitchFamily="34" charset="0"/>
              </a:rPr>
              <a:t>II.  BIBLICAL LOVE FULFILLS THE COMMANDS OF JESUS</a:t>
            </a:r>
          </a:p>
        </p:txBody>
      </p:sp>
      <p:sp>
        <p:nvSpPr>
          <p:cNvPr id="20484" name="Text Box 4"/>
          <p:cNvSpPr txBox="1">
            <a:spLocks noChangeArrowheads="1"/>
          </p:cNvSpPr>
          <p:nvPr/>
        </p:nvSpPr>
        <p:spPr bwMode="auto">
          <a:xfrm>
            <a:off x="1905000" y="1524001"/>
            <a:ext cx="822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LET’S CONSIDER JESUS’ STATEMENT</a:t>
            </a:r>
          </a:p>
        </p:txBody>
      </p:sp>
      <p:sp>
        <p:nvSpPr>
          <p:cNvPr id="20485" name="Text Box 5"/>
          <p:cNvSpPr txBox="1">
            <a:spLocks noChangeArrowheads="1"/>
          </p:cNvSpPr>
          <p:nvPr/>
        </p:nvSpPr>
        <p:spPr bwMode="auto">
          <a:xfrm>
            <a:off x="1905000" y="2209801"/>
            <a:ext cx="8382000" cy="286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prstClr val="white"/>
                </a:solidFill>
                <a:latin typeface="Arial" panose="020B0604020202020204" pitchFamily="34" charset="0"/>
                <a:cs typeface="Arial" panose="020B0604020202020204" pitchFamily="34" charset="0"/>
              </a:rPr>
              <a:t>John 13:34-35  "A new command I give you: </a:t>
            </a:r>
            <a:r>
              <a:rPr lang="en-US" altLang="en-US" sz="2800" b="1" i="1" u="sng">
                <a:solidFill>
                  <a:srgbClr val="FFFF00"/>
                </a:solidFill>
                <a:latin typeface="Arial" panose="020B0604020202020204" pitchFamily="34" charset="0"/>
                <a:cs typeface="Arial" panose="020B0604020202020204" pitchFamily="34" charset="0"/>
              </a:rPr>
              <a:t>Love one another</a:t>
            </a:r>
            <a:r>
              <a:rPr lang="en-US" altLang="en-US" sz="2800" b="1">
                <a:solidFill>
                  <a:prstClr val="white"/>
                </a:solidFill>
                <a:latin typeface="Arial" panose="020B0604020202020204" pitchFamily="34" charset="0"/>
                <a:cs typeface="Arial" panose="020B0604020202020204" pitchFamily="34" charset="0"/>
              </a:rPr>
              <a:t>. As I have loved you, so you must </a:t>
            </a:r>
            <a:r>
              <a:rPr lang="en-US" altLang="en-US" sz="2800" b="1" i="1" u="sng">
                <a:solidFill>
                  <a:srgbClr val="FFFF00"/>
                </a:solidFill>
                <a:latin typeface="Arial" panose="020B0604020202020204" pitchFamily="34" charset="0"/>
                <a:cs typeface="Arial" panose="020B0604020202020204" pitchFamily="34" charset="0"/>
              </a:rPr>
              <a:t>love one another</a:t>
            </a:r>
            <a:r>
              <a:rPr lang="en-US" altLang="en-US" sz="2800" b="1">
                <a:solidFill>
                  <a:prstClr val="white"/>
                </a:solidFill>
                <a:latin typeface="Arial" panose="020B0604020202020204" pitchFamily="34" charset="0"/>
                <a:cs typeface="Arial" panose="020B0604020202020204" pitchFamily="34" charset="0"/>
              </a:rPr>
              <a:t>. 35 By this all men will know that you are my disciples, if you love one another." </a:t>
            </a:r>
          </a:p>
          <a:p>
            <a:pPr fontAlgn="base">
              <a:spcBef>
                <a:spcPct val="50000"/>
              </a:spcBef>
              <a:spcAft>
                <a:spcPct val="0"/>
              </a:spcAft>
            </a:pPr>
            <a:endParaRPr lang="en-US" altLang="en-US" sz="28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88698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75414" y="0"/>
            <a:ext cx="12267414" cy="6858000"/>
          </a:xfrm>
          <a:prstGeom prst="rect">
            <a:avLst/>
          </a:prstGeom>
          <a:noFill/>
          <a:extLst>
            <a:ext uri="{909E8E84-426E-40DD-AFC4-6F175D3DCCD1}">
              <a14:hiddenFill xmlns:a14="http://schemas.microsoft.com/office/drawing/2010/main">
                <a:solidFill>
                  <a:srgbClr val="FFFFFF"/>
                </a:solidFill>
              </a14:hiddenFill>
            </a:ext>
          </a:extLst>
        </p:spPr>
      </p:pic>
      <p:sp>
        <p:nvSpPr>
          <p:cNvPr id="21507" name="Text Box 3"/>
          <p:cNvSpPr txBox="1">
            <a:spLocks noChangeArrowheads="1"/>
          </p:cNvSpPr>
          <p:nvPr/>
        </p:nvSpPr>
        <p:spPr bwMode="auto">
          <a:xfrm>
            <a:off x="2286000" y="533400"/>
            <a:ext cx="7924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B343"/>
                </a:solidFill>
                <a:latin typeface="Arial" panose="020B0604020202020204" pitchFamily="34" charset="0"/>
                <a:cs typeface="Arial" panose="020B0604020202020204" pitchFamily="34" charset="0"/>
              </a:rPr>
              <a:t>II.  BIBLICAL LOVE FULFILLS THE COMMANDS OF JESUS</a:t>
            </a:r>
          </a:p>
        </p:txBody>
      </p:sp>
      <p:sp>
        <p:nvSpPr>
          <p:cNvPr id="21508" name="Text Box 4"/>
          <p:cNvSpPr txBox="1">
            <a:spLocks noChangeArrowheads="1"/>
          </p:cNvSpPr>
          <p:nvPr/>
        </p:nvSpPr>
        <p:spPr bwMode="auto">
          <a:xfrm>
            <a:off x="1905000" y="1524001"/>
            <a:ext cx="822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LET’S CONSIDER JESUS’ STATEMENT</a:t>
            </a:r>
          </a:p>
        </p:txBody>
      </p:sp>
      <p:sp>
        <p:nvSpPr>
          <p:cNvPr id="21509" name="Text Box 5"/>
          <p:cNvSpPr txBox="1">
            <a:spLocks noChangeArrowheads="1"/>
          </p:cNvSpPr>
          <p:nvPr/>
        </p:nvSpPr>
        <p:spPr bwMode="auto">
          <a:xfrm>
            <a:off x="1905000" y="2209801"/>
            <a:ext cx="8382000" cy="286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prstClr val="white"/>
                </a:solidFill>
                <a:latin typeface="Arial" panose="020B0604020202020204" pitchFamily="34" charset="0"/>
                <a:cs typeface="Arial" panose="020B0604020202020204" pitchFamily="34" charset="0"/>
              </a:rPr>
              <a:t>John 13:34-35  "A new command I give you: </a:t>
            </a:r>
            <a:r>
              <a:rPr lang="en-US" altLang="en-US" sz="2800" b="1" i="1" u="sng">
                <a:solidFill>
                  <a:srgbClr val="FFFF00"/>
                </a:solidFill>
                <a:latin typeface="Arial" panose="020B0604020202020204" pitchFamily="34" charset="0"/>
                <a:cs typeface="Arial" panose="020B0604020202020204" pitchFamily="34" charset="0"/>
              </a:rPr>
              <a:t>Love one another</a:t>
            </a:r>
            <a:r>
              <a:rPr lang="en-US" altLang="en-US" sz="2800" b="1">
                <a:solidFill>
                  <a:prstClr val="white"/>
                </a:solidFill>
                <a:latin typeface="Arial" panose="020B0604020202020204" pitchFamily="34" charset="0"/>
                <a:cs typeface="Arial" panose="020B0604020202020204" pitchFamily="34" charset="0"/>
              </a:rPr>
              <a:t>. As I have loved you, so you must </a:t>
            </a:r>
            <a:r>
              <a:rPr lang="en-US" altLang="en-US" sz="2800" b="1" i="1" u="sng">
                <a:solidFill>
                  <a:srgbClr val="FFFF00"/>
                </a:solidFill>
                <a:latin typeface="Arial" panose="020B0604020202020204" pitchFamily="34" charset="0"/>
                <a:cs typeface="Arial" panose="020B0604020202020204" pitchFamily="34" charset="0"/>
              </a:rPr>
              <a:t>love one another</a:t>
            </a:r>
            <a:r>
              <a:rPr lang="en-US" altLang="en-US" sz="2800" b="1">
                <a:solidFill>
                  <a:prstClr val="white"/>
                </a:solidFill>
                <a:latin typeface="Arial" panose="020B0604020202020204" pitchFamily="34" charset="0"/>
                <a:cs typeface="Arial" panose="020B0604020202020204" pitchFamily="34" charset="0"/>
              </a:rPr>
              <a:t>. 35 By this all men will know that you are my disciples, if you </a:t>
            </a:r>
            <a:r>
              <a:rPr lang="en-US" altLang="en-US" sz="2800" b="1" i="1" u="sng">
                <a:solidFill>
                  <a:srgbClr val="FFFF00"/>
                </a:solidFill>
                <a:latin typeface="Arial" panose="020B0604020202020204" pitchFamily="34" charset="0"/>
                <a:cs typeface="Arial" panose="020B0604020202020204" pitchFamily="34" charset="0"/>
              </a:rPr>
              <a:t>love one another." </a:t>
            </a:r>
          </a:p>
          <a:p>
            <a:pPr fontAlgn="base">
              <a:spcBef>
                <a:spcPct val="50000"/>
              </a:spcBef>
              <a:spcAft>
                <a:spcPct val="0"/>
              </a:spcAft>
            </a:pPr>
            <a:endParaRPr lang="en-US" altLang="en-US" sz="2800" b="1" i="1" u="sng">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96629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650449" y="471340"/>
            <a:ext cx="10671143" cy="5693866"/>
          </a:xfrm>
          <a:prstGeom prst="rect">
            <a:avLst/>
          </a:prstGeom>
          <a:noFill/>
        </p:spPr>
        <p:txBody>
          <a:bodyPr wrap="square" rtlCol="0">
            <a:spAutoFit/>
          </a:bodyPr>
          <a:lstStyle/>
          <a:p>
            <a:pPr algn="ctr"/>
            <a:r>
              <a:rPr lang="en-US" sz="2800" b="1" dirty="0">
                <a:solidFill>
                  <a:prstClr val="white"/>
                </a:solidFill>
                <a:latin typeface="Arial" panose="020B0604020202020204" pitchFamily="34" charset="0"/>
                <a:cs typeface="Arial" panose="020B0604020202020204" pitchFamily="34" charset="0"/>
              </a:rPr>
              <a:t>Jewelry is a classic choice for Valentine's </a:t>
            </a:r>
            <a:r>
              <a:rPr lang="en-US" sz="2800" b="1" dirty="0">
                <a:solidFill>
                  <a:prstClr val="white"/>
                </a:solidFill>
                <a:latin typeface="Arial" panose="020B0604020202020204" pitchFamily="34" charset="0"/>
                <a:cs typeface="Arial" panose="020B0604020202020204" pitchFamily="34" charset="0"/>
              </a:rPr>
              <a:t>Day.</a:t>
            </a: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a:solidFill>
                  <a:prstClr val="white"/>
                </a:solidFill>
                <a:latin typeface="Arial" panose="020B0604020202020204" pitchFamily="34" charset="0"/>
                <a:cs typeface="Arial" panose="020B0604020202020204" pitchFamily="34" charset="0"/>
              </a:rPr>
              <a:t>Sending flowers is another classic choice for Valentine's Day. </a:t>
            </a:r>
            <a:endParaRPr lang="en-US" sz="2800" b="1" dirty="0">
              <a:solidFill>
                <a:prstClr val="white"/>
              </a:solidFill>
              <a:latin typeface="Arial" panose="020B0604020202020204" pitchFamily="34" charset="0"/>
              <a:cs typeface="Arial" panose="020B0604020202020204" pitchFamily="34" charset="0"/>
            </a:endParaRP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a:solidFill>
                  <a:prstClr val="white"/>
                </a:solidFill>
                <a:latin typeface="Arial" panose="020B0604020202020204" pitchFamily="34" charset="0"/>
                <a:cs typeface="Arial" panose="020B0604020202020204" pitchFamily="34" charset="0"/>
              </a:rPr>
              <a:t>Gift your valentine the hottest slippers of the season</a:t>
            </a:r>
            <a:r>
              <a:rPr lang="en-US" sz="2800" b="1" dirty="0">
                <a:solidFill>
                  <a:prstClr val="white"/>
                </a:solidFill>
                <a:latin typeface="Arial" panose="020B0604020202020204" pitchFamily="34" charset="0"/>
                <a:cs typeface="Arial" panose="020B0604020202020204" pitchFamily="34" charset="0"/>
              </a:rPr>
              <a:t>.</a:t>
            </a: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a:solidFill>
                  <a:prstClr val="white"/>
                </a:solidFill>
                <a:latin typeface="Arial" panose="020B0604020202020204" pitchFamily="34" charset="0"/>
                <a:cs typeface="Arial" panose="020B0604020202020204" pitchFamily="34" charset="0"/>
              </a:rPr>
              <a:t>A stuffed waffle maker that'll make all of their brunch dreams come </a:t>
            </a:r>
            <a:r>
              <a:rPr lang="en-US" sz="2800" b="1" dirty="0">
                <a:solidFill>
                  <a:prstClr val="white"/>
                </a:solidFill>
                <a:latin typeface="Arial" panose="020B0604020202020204" pitchFamily="34" charset="0"/>
                <a:cs typeface="Arial" panose="020B0604020202020204" pitchFamily="34" charset="0"/>
              </a:rPr>
              <a:t>true</a:t>
            </a: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a:solidFill>
                  <a:prstClr val="white"/>
                </a:solidFill>
                <a:latin typeface="Arial" panose="020B0604020202020204" pitchFamily="34" charset="0"/>
                <a:cs typeface="Arial" panose="020B0604020202020204" pitchFamily="34" charset="0"/>
              </a:rPr>
              <a:t>A </a:t>
            </a:r>
            <a:r>
              <a:rPr lang="en-US" sz="2800" b="1" dirty="0" err="1">
                <a:solidFill>
                  <a:prstClr val="white"/>
                </a:solidFill>
                <a:latin typeface="Arial" panose="020B0604020202020204" pitchFamily="34" charset="0"/>
                <a:cs typeface="Arial" panose="020B0604020202020204" pitchFamily="34" charset="0"/>
              </a:rPr>
              <a:t>TikTok</a:t>
            </a:r>
            <a:r>
              <a:rPr lang="en-US" sz="2800" b="1" dirty="0">
                <a:solidFill>
                  <a:prstClr val="white"/>
                </a:solidFill>
                <a:latin typeface="Arial" panose="020B0604020202020204" pitchFamily="34" charset="0"/>
                <a:cs typeface="Arial" panose="020B0604020202020204" pitchFamily="34" charset="0"/>
              </a:rPr>
              <a:t> Bluetooth scrolling </a:t>
            </a:r>
            <a:r>
              <a:rPr lang="en-US" sz="2800" b="1" dirty="0">
                <a:solidFill>
                  <a:prstClr val="white"/>
                </a:solidFill>
                <a:latin typeface="Arial" panose="020B0604020202020204" pitchFamily="34" charset="0"/>
                <a:cs typeface="Arial" panose="020B0604020202020204" pitchFamily="34" charset="0"/>
              </a:rPr>
              <a:t>remote</a:t>
            </a: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a:solidFill>
                  <a:prstClr val="white"/>
                </a:solidFill>
                <a:latin typeface="Arial" panose="020B0604020202020204" pitchFamily="34" charset="0"/>
                <a:cs typeface="Arial" panose="020B0604020202020204" pitchFamily="34" charset="0"/>
              </a:rPr>
              <a:t>A classic plush teddy bear they can snuggle with when you're not available</a:t>
            </a:r>
          </a:p>
        </p:txBody>
      </p:sp>
    </p:spTree>
    <p:extLst>
      <p:ext uri="{BB962C8B-B14F-4D97-AF65-F5344CB8AC3E}">
        <p14:creationId xmlns:p14="http://schemas.microsoft.com/office/powerpoint/2010/main" val="50035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531" name="Text Box 3"/>
          <p:cNvSpPr txBox="1">
            <a:spLocks noChangeArrowheads="1"/>
          </p:cNvSpPr>
          <p:nvPr/>
        </p:nvSpPr>
        <p:spPr bwMode="auto">
          <a:xfrm>
            <a:off x="2286000" y="533400"/>
            <a:ext cx="7924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B343"/>
                </a:solidFill>
                <a:latin typeface="Arial" panose="020B0604020202020204" pitchFamily="34" charset="0"/>
                <a:cs typeface="Arial" panose="020B0604020202020204" pitchFamily="34" charset="0"/>
              </a:rPr>
              <a:t>II.  BIBLICAL LOVE FULFILLS THE COMMANDS OF JESUS</a:t>
            </a:r>
          </a:p>
        </p:txBody>
      </p:sp>
      <p:sp>
        <p:nvSpPr>
          <p:cNvPr id="22532" name="Text Box 4"/>
          <p:cNvSpPr txBox="1">
            <a:spLocks noChangeArrowheads="1"/>
          </p:cNvSpPr>
          <p:nvPr/>
        </p:nvSpPr>
        <p:spPr bwMode="auto">
          <a:xfrm>
            <a:off x="1905000" y="1524001"/>
            <a:ext cx="822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LET’S CONSIDER JESUS’ STATEMENT</a:t>
            </a:r>
          </a:p>
        </p:txBody>
      </p:sp>
      <p:sp>
        <p:nvSpPr>
          <p:cNvPr id="22533" name="Text Box 5"/>
          <p:cNvSpPr txBox="1">
            <a:spLocks noChangeArrowheads="1"/>
          </p:cNvSpPr>
          <p:nvPr/>
        </p:nvSpPr>
        <p:spPr bwMode="auto">
          <a:xfrm>
            <a:off x="1905000" y="2209801"/>
            <a:ext cx="8382000" cy="286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prstClr val="white"/>
                </a:solidFill>
                <a:latin typeface="Arial" panose="020B0604020202020204" pitchFamily="34" charset="0"/>
                <a:cs typeface="Arial" panose="020B0604020202020204" pitchFamily="34" charset="0"/>
              </a:rPr>
              <a:t>John 13:34-35  "A new command I give you: </a:t>
            </a:r>
            <a:r>
              <a:rPr lang="en-US" altLang="en-US" sz="2800" b="1" i="1" u="sng">
                <a:solidFill>
                  <a:srgbClr val="FFFF00"/>
                </a:solidFill>
                <a:latin typeface="Arial" panose="020B0604020202020204" pitchFamily="34" charset="0"/>
                <a:cs typeface="Arial" panose="020B0604020202020204" pitchFamily="34" charset="0"/>
              </a:rPr>
              <a:t>Love one another</a:t>
            </a:r>
            <a:r>
              <a:rPr lang="en-US" altLang="en-US" sz="2800" b="1">
                <a:solidFill>
                  <a:prstClr val="white"/>
                </a:solidFill>
                <a:latin typeface="Arial" panose="020B0604020202020204" pitchFamily="34" charset="0"/>
                <a:cs typeface="Arial" panose="020B0604020202020204" pitchFamily="34" charset="0"/>
              </a:rPr>
              <a:t>. As I have loved you, so you must </a:t>
            </a:r>
            <a:r>
              <a:rPr lang="en-US" altLang="en-US" sz="2800" b="1" i="1" u="sng">
                <a:solidFill>
                  <a:srgbClr val="FFFF00"/>
                </a:solidFill>
                <a:latin typeface="Arial" panose="020B0604020202020204" pitchFamily="34" charset="0"/>
                <a:cs typeface="Arial" panose="020B0604020202020204" pitchFamily="34" charset="0"/>
              </a:rPr>
              <a:t>love one another</a:t>
            </a:r>
            <a:r>
              <a:rPr lang="en-US" altLang="en-US" sz="2800" b="1">
                <a:solidFill>
                  <a:prstClr val="white"/>
                </a:solidFill>
                <a:latin typeface="Arial" panose="020B0604020202020204" pitchFamily="34" charset="0"/>
                <a:cs typeface="Arial" panose="020B0604020202020204" pitchFamily="34" charset="0"/>
              </a:rPr>
              <a:t>. 35 By this all men will know that you are my disciples, if you </a:t>
            </a:r>
            <a:r>
              <a:rPr lang="en-US" altLang="en-US" sz="2800" b="1" i="1" u="sng">
                <a:solidFill>
                  <a:srgbClr val="FFFF00"/>
                </a:solidFill>
                <a:latin typeface="Arial" panose="020B0604020202020204" pitchFamily="34" charset="0"/>
                <a:cs typeface="Arial" panose="020B0604020202020204" pitchFamily="34" charset="0"/>
              </a:rPr>
              <a:t>love one another." </a:t>
            </a:r>
          </a:p>
          <a:p>
            <a:pPr fontAlgn="base">
              <a:spcBef>
                <a:spcPct val="50000"/>
              </a:spcBef>
              <a:spcAft>
                <a:spcPct val="0"/>
              </a:spcAft>
            </a:pPr>
            <a:endParaRPr lang="en-US" altLang="en-US" sz="2800" b="1" i="1" u="sng">
              <a:solidFill>
                <a:srgbClr val="FFFF00"/>
              </a:solidFill>
              <a:latin typeface="Arial" panose="020B0604020202020204" pitchFamily="34" charset="0"/>
              <a:cs typeface="Arial" panose="020B0604020202020204" pitchFamily="34" charset="0"/>
            </a:endParaRPr>
          </a:p>
        </p:txBody>
      </p:sp>
      <p:sp>
        <p:nvSpPr>
          <p:cNvPr id="22534" name="Text Box 6"/>
          <p:cNvSpPr txBox="1">
            <a:spLocks noChangeArrowheads="1"/>
          </p:cNvSpPr>
          <p:nvPr/>
        </p:nvSpPr>
        <p:spPr bwMode="auto">
          <a:xfrm>
            <a:off x="1828800" y="4724400"/>
            <a:ext cx="8534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THREE TIMES IN 2 VERSES JESUS SAID “LOVE ONE ANOTHER”</a:t>
            </a:r>
          </a:p>
        </p:txBody>
      </p:sp>
    </p:spTree>
    <p:extLst>
      <p:ext uri="{BB962C8B-B14F-4D97-AF65-F5344CB8AC3E}">
        <p14:creationId xmlns:p14="http://schemas.microsoft.com/office/powerpoint/2010/main" val="1039779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 calcmode="lin" valueType="num">
                                      <p:cBhvr>
                                        <p:cTn id="7" dur="500" fill="hold"/>
                                        <p:tgtEl>
                                          <p:spTgt spid="22534"/>
                                        </p:tgtEl>
                                        <p:attrNameLst>
                                          <p:attrName>ppt_w</p:attrName>
                                        </p:attrNameLst>
                                      </p:cBhvr>
                                      <p:tavLst>
                                        <p:tav tm="0">
                                          <p:val>
                                            <p:fltVal val="0"/>
                                          </p:val>
                                        </p:tav>
                                        <p:tav tm="100000">
                                          <p:val>
                                            <p:strVal val="#ppt_w"/>
                                          </p:val>
                                        </p:tav>
                                      </p:tavLst>
                                    </p:anim>
                                    <p:anim calcmode="lin" valueType="num">
                                      <p:cBhvr>
                                        <p:cTn id="8" dur="500" fill="hold"/>
                                        <p:tgtEl>
                                          <p:spTgt spid="225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love powerpoint background"/>
          <p:cNvPicPr>
            <a:picLocks noChangeAspect="1" noChangeArrowheads="1"/>
          </p:cNvPicPr>
          <p:nvPr/>
        </p:nvPicPr>
        <p:blipFill>
          <a:blip r:embed="rId2">
            <a:lum bright="-40000" contrast="-40000"/>
            <a:extLst>
              <a:ext uri="{28A0092B-C50C-407E-A947-70E740481C1C}">
                <a14:useLocalDpi xmlns:a14="http://schemas.microsoft.com/office/drawing/2010/main" val="0"/>
              </a:ext>
            </a:extLst>
          </a:blip>
          <a:srcRect/>
          <a:stretch>
            <a:fillRect/>
          </a:stretch>
        </p:blipFill>
        <p:spPr bwMode="auto">
          <a:xfrm>
            <a:off x="-65988" y="0"/>
            <a:ext cx="1233026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579" name="Text Box 3"/>
          <p:cNvSpPr txBox="1">
            <a:spLocks noChangeArrowheads="1"/>
          </p:cNvSpPr>
          <p:nvPr/>
        </p:nvSpPr>
        <p:spPr bwMode="auto">
          <a:xfrm>
            <a:off x="2209800" y="381000"/>
            <a:ext cx="7924800" cy="500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prstClr val="white"/>
                </a:solidFill>
                <a:latin typeface="Arial" panose="020B0604020202020204" pitchFamily="34" charset="0"/>
                <a:cs typeface="Arial" panose="020B0604020202020204" pitchFamily="34" charset="0"/>
              </a:rPr>
              <a:t>CECILIUS (ca. AD 210</a:t>
            </a:r>
          </a:p>
          <a:p>
            <a:pPr algn="ctr" fontAlgn="base">
              <a:spcBef>
                <a:spcPct val="50000"/>
              </a:spcBef>
              <a:spcAft>
                <a:spcPct val="0"/>
              </a:spcAft>
            </a:pPr>
            <a:r>
              <a:rPr lang="en-US" altLang="en-US" sz="2800" b="1">
                <a:solidFill>
                  <a:prstClr val="white"/>
                </a:solidFill>
                <a:latin typeface="Arial" panose="020B0604020202020204" pitchFamily="34" charset="0"/>
                <a:cs typeface="Arial" panose="020B0604020202020204" pitchFamily="34" charset="0"/>
              </a:rPr>
              <a:t>“They know one another by secret marks and signs, and they love one another almost before they know one another.”</a:t>
            </a:r>
          </a:p>
          <a:p>
            <a:pPr algn="ctr" fontAlgn="base">
              <a:spcBef>
                <a:spcPct val="50000"/>
              </a:spcBef>
              <a:spcAft>
                <a:spcPct val="0"/>
              </a:spcAft>
            </a:pPr>
            <a:r>
              <a:rPr lang="en-US" altLang="en-US" sz="2800" b="1">
                <a:solidFill>
                  <a:prstClr val="white"/>
                </a:solidFill>
                <a:latin typeface="Arial" panose="020B0604020202020204" pitchFamily="34" charset="0"/>
                <a:cs typeface="Arial" panose="020B0604020202020204" pitchFamily="34" charset="0"/>
              </a:rPr>
              <a:t>LUCIAN (ca AD 120-200</a:t>
            </a:r>
          </a:p>
          <a:p>
            <a:pPr algn="ctr" fontAlgn="base">
              <a:spcBef>
                <a:spcPct val="50000"/>
              </a:spcBef>
              <a:spcAft>
                <a:spcPct val="0"/>
              </a:spcAft>
            </a:pPr>
            <a:r>
              <a:rPr lang="en-US" altLang="en-US" sz="2800" b="1">
                <a:solidFill>
                  <a:prstClr val="white"/>
                </a:solidFill>
                <a:latin typeface="Arial" panose="020B0604020202020204" pitchFamily="34" charset="0"/>
                <a:cs typeface="Arial" panose="020B0604020202020204" pitchFamily="34" charset="0"/>
              </a:rPr>
              <a:t>“It is incredible to see the fervor with which the people of that religion help each other in their wants.  They spare nothing.  Their first legislator (Jesus) has put it into their heads that they are all brethren.”</a:t>
            </a:r>
          </a:p>
        </p:txBody>
      </p:sp>
    </p:spTree>
    <p:extLst>
      <p:ext uri="{BB962C8B-B14F-4D97-AF65-F5344CB8AC3E}">
        <p14:creationId xmlns:p14="http://schemas.microsoft.com/office/powerpoint/2010/main" val="2468842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p:cTn id="7" dur="500" fill="hold"/>
                                        <p:tgtEl>
                                          <p:spTgt spid="245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57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p:cTn id="13" dur="500" fill="hold"/>
                                        <p:tgtEl>
                                          <p:spTgt spid="2457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457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p:cTn id="19" dur="500" fill="hold"/>
                                        <p:tgtEl>
                                          <p:spTgt spid="2457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457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24579">
                                            <p:txEl>
                                              <p:pRg st="3" end="3"/>
                                            </p:txEl>
                                          </p:spTgt>
                                        </p:tgtEl>
                                        <p:attrNameLst>
                                          <p:attrName>style.visibility</p:attrName>
                                        </p:attrNameLst>
                                      </p:cBhvr>
                                      <p:to>
                                        <p:strVal val="visible"/>
                                      </p:to>
                                    </p:set>
                                    <p:anim calcmode="lin" valueType="num">
                                      <p:cBhvr>
                                        <p:cTn id="25" dur="500" fill="hold"/>
                                        <p:tgtEl>
                                          <p:spTgt spid="2457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24579">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age result for love powerpoint background"/>
          <p:cNvPicPr>
            <a:picLocks noChangeAspect="1" noChangeArrowheads="1"/>
          </p:cNvPicPr>
          <p:nvPr/>
        </p:nvPicPr>
        <p:blipFill>
          <a:blip r:embed="rId2">
            <a:lum bright="-40000" contrast="-4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603" name="Text Box 3"/>
          <p:cNvSpPr txBox="1">
            <a:spLocks noChangeArrowheads="1"/>
          </p:cNvSpPr>
          <p:nvPr/>
        </p:nvSpPr>
        <p:spPr bwMode="auto">
          <a:xfrm>
            <a:off x="1423447" y="381001"/>
            <a:ext cx="9794450" cy="286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800" b="1" dirty="0">
                <a:solidFill>
                  <a:prstClr val="white"/>
                </a:solidFill>
                <a:latin typeface="Arial" panose="020B0604020202020204" pitchFamily="34" charset="0"/>
                <a:cs typeface="Arial" panose="020B0604020202020204" pitchFamily="34" charset="0"/>
              </a:rPr>
              <a:t>TERTULLIAN  - Church father)</a:t>
            </a:r>
          </a:p>
          <a:p>
            <a:pPr algn="ctr" fontAlgn="base">
              <a:spcBef>
                <a:spcPct val="50000"/>
              </a:spcBef>
              <a:spcAft>
                <a:spcPct val="0"/>
              </a:spcAft>
            </a:pPr>
            <a:r>
              <a:rPr lang="en-US" altLang="en-US" sz="2800" b="1" dirty="0">
                <a:solidFill>
                  <a:prstClr val="white"/>
                </a:solidFill>
                <a:latin typeface="Arial" panose="020B0604020202020204" pitchFamily="34" charset="0"/>
                <a:cs typeface="Arial" panose="020B0604020202020204" pitchFamily="34" charset="0"/>
              </a:rPr>
              <a:t>“It is our care for the helpless, our practice of lovingkindness, that brands us in the eyes of many of our opponents.  ‘Look, they say, How they love one another!  Look how they are prepared to die for one another.’”</a:t>
            </a:r>
          </a:p>
        </p:txBody>
      </p:sp>
      <p:sp>
        <p:nvSpPr>
          <p:cNvPr id="25604" name="Text Box 4"/>
          <p:cNvSpPr txBox="1">
            <a:spLocks noChangeArrowheads="1"/>
          </p:cNvSpPr>
          <p:nvPr/>
        </p:nvSpPr>
        <p:spPr bwMode="auto">
          <a:xfrm>
            <a:off x="1206631" y="3276601"/>
            <a:ext cx="10180948"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800" b="1" dirty="0">
                <a:solidFill>
                  <a:srgbClr val="33CC33"/>
                </a:solidFill>
                <a:latin typeface="Arial" panose="020B0604020202020204" pitchFamily="34" charset="0"/>
                <a:cs typeface="Arial" panose="020B0604020202020204" pitchFamily="34" charset="0"/>
              </a:rPr>
              <a:t>COULD </a:t>
            </a:r>
            <a:r>
              <a:rPr lang="en-US" altLang="en-US" sz="2800" b="1" dirty="0">
                <a:solidFill>
                  <a:srgbClr val="33CC33"/>
                </a:solidFill>
                <a:latin typeface="Arial" panose="020B0604020202020204" pitchFamily="34" charset="0"/>
                <a:cs typeface="Arial" panose="020B0604020202020204" pitchFamily="34" charset="0"/>
              </a:rPr>
              <a:t>PEOPLE IN THE WORLD DESCRIBE </a:t>
            </a:r>
            <a:r>
              <a:rPr lang="en-US" altLang="en-US" sz="2800" b="1" dirty="0">
                <a:solidFill>
                  <a:srgbClr val="33CC33"/>
                </a:solidFill>
                <a:latin typeface="Arial" panose="020B0604020202020204" pitchFamily="34" charset="0"/>
                <a:cs typeface="Arial" panose="020B0604020202020204" pitchFamily="34" charset="0"/>
              </a:rPr>
              <a:t>MODERN CHRISTIANS LIKE THAT?</a:t>
            </a:r>
          </a:p>
          <a:p>
            <a:pPr algn="ctr" fontAlgn="base">
              <a:spcBef>
                <a:spcPct val="50000"/>
              </a:spcBef>
              <a:spcAft>
                <a:spcPct val="0"/>
              </a:spcAft>
            </a:pPr>
            <a:r>
              <a:rPr lang="en-US" altLang="en-US" sz="2800" b="1" dirty="0">
                <a:solidFill>
                  <a:srgbClr val="33CC33"/>
                </a:solidFill>
                <a:latin typeface="Arial" panose="020B0604020202020204" pitchFamily="34" charset="0"/>
                <a:cs typeface="Arial" panose="020B0604020202020204" pitchFamily="34" charset="0"/>
              </a:rPr>
              <a:t>ARE YOU FULFILLING THE COMMAND OF JESUS TO LOVE ONE ANOTHER?</a:t>
            </a:r>
          </a:p>
          <a:p>
            <a:pPr algn="ctr" fontAlgn="base">
              <a:spcBef>
                <a:spcPct val="50000"/>
              </a:spcBef>
              <a:spcAft>
                <a:spcPct val="0"/>
              </a:spcAft>
            </a:pPr>
            <a:r>
              <a:rPr lang="en-US" altLang="en-US" sz="2800" b="1" dirty="0">
                <a:solidFill>
                  <a:srgbClr val="33CC33"/>
                </a:solidFill>
                <a:latin typeface="Arial" panose="020B0604020202020204" pitchFamily="34" charset="0"/>
                <a:cs typeface="Arial" panose="020B0604020202020204" pitchFamily="34" charset="0"/>
              </a:rPr>
              <a:t>IF YOU WERE JUDGED WOULD YOU PASS THE TEST?</a:t>
            </a:r>
          </a:p>
        </p:txBody>
      </p:sp>
    </p:spTree>
    <p:extLst>
      <p:ext uri="{BB962C8B-B14F-4D97-AF65-F5344CB8AC3E}">
        <p14:creationId xmlns:p14="http://schemas.microsoft.com/office/powerpoint/2010/main" val="1403175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p:cTn id="7" dur="500" fill="hold"/>
                                        <p:tgtEl>
                                          <p:spTgt spid="256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560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5603">
                                            <p:txEl>
                                              <p:pRg st="1" end="1"/>
                                            </p:txEl>
                                          </p:spTgt>
                                        </p:tgtEl>
                                        <p:attrNameLst>
                                          <p:attrName>style.visibility</p:attrName>
                                        </p:attrNameLst>
                                      </p:cBhvr>
                                      <p:to>
                                        <p:strVal val="visible"/>
                                      </p:to>
                                    </p:set>
                                    <p:anim calcmode="lin" valueType="num">
                                      <p:cBhvr>
                                        <p:cTn id="13" dur="500" fill="hold"/>
                                        <p:tgtEl>
                                          <p:spTgt spid="2560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560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604">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604">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60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P spid="2560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mage result for love powerpoint background"/>
          <p:cNvPicPr>
            <a:picLocks noChangeAspect="1" noChangeArrowheads="1"/>
          </p:cNvPicPr>
          <p:nvPr/>
        </p:nvPicPr>
        <p:blipFill>
          <a:blip r:embed="rId2">
            <a:lum bright="-40000" contrast="-40000"/>
            <a:extLst>
              <a:ext uri="{28A0092B-C50C-407E-A947-70E740481C1C}">
                <a14:useLocalDpi xmlns:a14="http://schemas.microsoft.com/office/drawing/2010/main" val="0"/>
              </a:ext>
            </a:extLst>
          </a:blip>
          <a:srcRect/>
          <a:stretch>
            <a:fillRect/>
          </a:stretch>
        </p:blipFill>
        <p:spPr bwMode="auto">
          <a:xfrm>
            <a:off x="-1" y="0"/>
            <a:ext cx="12292553" cy="6858000"/>
          </a:xfrm>
          <a:prstGeom prst="rect">
            <a:avLst/>
          </a:prstGeom>
          <a:noFill/>
          <a:extLst>
            <a:ext uri="{909E8E84-426E-40DD-AFC4-6F175D3DCCD1}">
              <a14:hiddenFill xmlns:a14="http://schemas.microsoft.com/office/drawing/2010/main">
                <a:solidFill>
                  <a:srgbClr val="FFFFFF"/>
                </a:solidFill>
              </a14:hiddenFill>
            </a:ext>
          </a:extLst>
        </p:spPr>
      </p:pic>
      <p:sp>
        <p:nvSpPr>
          <p:cNvPr id="26627" name="Text Box 3"/>
          <p:cNvSpPr txBox="1">
            <a:spLocks noChangeArrowheads="1"/>
          </p:cNvSpPr>
          <p:nvPr/>
        </p:nvSpPr>
        <p:spPr bwMode="auto">
          <a:xfrm>
            <a:off x="1981200" y="457201"/>
            <a:ext cx="82296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THE ABSENCE OF LOVE IN OUR LIFE IS INCONSISTENT WITH THE MESSAGE OF LOVE COMMANDED BY JESUS</a:t>
            </a:r>
          </a:p>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BIBLICAL LOVE IS FOUNDATIONAL TO BEING A CHILD OF GOD</a:t>
            </a:r>
          </a:p>
        </p:txBody>
      </p:sp>
    </p:spTree>
    <p:extLst>
      <p:ext uri="{BB962C8B-B14F-4D97-AF65-F5344CB8AC3E}">
        <p14:creationId xmlns:p14="http://schemas.microsoft.com/office/powerpoint/2010/main" val="15545829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12283126" cy="6858000"/>
          </a:xfrm>
          <a:prstGeom prst="rect">
            <a:avLst/>
          </a:prstGeom>
          <a:noFill/>
          <a:extLst>
            <a:ext uri="{909E8E84-426E-40DD-AFC4-6F175D3DCCD1}">
              <a14:hiddenFill xmlns:a14="http://schemas.microsoft.com/office/drawing/2010/main">
                <a:solidFill>
                  <a:srgbClr val="FFFFFF"/>
                </a:solidFill>
              </a14:hiddenFill>
            </a:ext>
          </a:extLst>
        </p:spPr>
      </p:pic>
      <p:sp>
        <p:nvSpPr>
          <p:cNvPr id="27651" name="Text Box 3"/>
          <p:cNvSpPr txBox="1">
            <a:spLocks noChangeArrowheads="1"/>
          </p:cNvSpPr>
          <p:nvPr/>
        </p:nvSpPr>
        <p:spPr bwMode="auto">
          <a:xfrm>
            <a:off x="2286000" y="533400"/>
            <a:ext cx="7924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B343"/>
                </a:solidFill>
                <a:latin typeface="Arial" panose="020B0604020202020204" pitchFamily="34" charset="0"/>
                <a:cs typeface="Arial" panose="020B0604020202020204" pitchFamily="34" charset="0"/>
              </a:rPr>
              <a:t>III.  BIBLICAL LOVE PROVIDES ASSURANCE OF SALVATION</a:t>
            </a:r>
          </a:p>
        </p:txBody>
      </p:sp>
      <p:sp>
        <p:nvSpPr>
          <p:cNvPr id="27652" name="Text Box 4"/>
          <p:cNvSpPr txBox="1">
            <a:spLocks noChangeArrowheads="1"/>
          </p:cNvSpPr>
          <p:nvPr/>
        </p:nvSpPr>
        <p:spPr bwMode="auto">
          <a:xfrm>
            <a:off x="1828800" y="1609626"/>
            <a:ext cx="83820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prstClr val="white"/>
                </a:solidFill>
                <a:latin typeface="Arial" panose="020B0604020202020204" pitchFamily="34" charset="0"/>
                <a:cs typeface="Arial" panose="020B0604020202020204" pitchFamily="34" charset="0"/>
              </a:rPr>
              <a:t>1 John 3:14  We know that we have passed from death to life, because we love our brothers. Anyone who does not love remains in death. </a:t>
            </a:r>
          </a:p>
          <a:p>
            <a:pPr fontAlgn="base">
              <a:spcBef>
                <a:spcPct val="50000"/>
              </a:spcBef>
              <a:spcAft>
                <a:spcPct val="0"/>
              </a:spcAft>
            </a:pPr>
            <a:endParaRPr lang="en-US" altLang="en-US" sz="2800" b="1" i="1" u="sng">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83314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8675" name="Text Box 3"/>
          <p:cNvSpPr txBox="1">
            <a:spLocks noChangeArrowheads="1"/>
          </p:cNvSpPr>
          <p:nvPr/>
        </p:nvSpPr>
        <p:spPr bwMode="auto">
          <a:xfrm>
            <a:off x="2286000" y="533400"/>
            <a:ext cx="7924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B343"/>
                </a:solidFill>
                <a:latin typeface="Arial" panose="020B0604020202020204" pitchFamily="34" charset="0"/>
                <a:cs typeface="Arial" panose="020B0604020202020204" pitchFamily="34" charset="0"/>
              </a:rPr>
              <a:t>III.  BIBLICAL LOVE PROVIDES ASSURANCE OF SALVATION</a:t>
            </a:r>
          </a:p>
        </p:txBody>
      </p:sp>
      <p:sp>
        <p:nvSpPr>
          <p:cNvPr id="28676" name="Text Box 4"/>
          <p:cNvSpPr txBox="1">
            <a:spLocks noChangeArrowheads="1"/>
          </p:cNvSpPr>
          <p:nvPr/>
        </p:nvSpPr>
        <p:spPr bwMode="auto">
          <a:xfrm>
            <a:off x="1905000" y="1600200"/>
            <a:ext cx="83820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prstClr val="white"/>
                </a:solidFill>
                <a:latin typeface="Arial" panose="020B0604020202020204" pitchFamily="34" charset="0"/>
                <a:cs typeface="Arial" panose="020B0604020202020204" pitchFamily="34" charset="0"/>
              </a:rPr>
              <a:t>1 John 3:14  We </a:t>
            </a:r>
            <a:r>
              <a:rPr lang="en-US" altLang="en-US" sz="2800" b="1" i="1" u="sng">
                <a:solidFill>
                  <a:srgbClr val="FFFF00"/>
                </a:solidFill>
                <a:latin typeface="Arial" panose="020B0604020202020204" pitchFamily="34" charset="0"/>
                <a:cs typeface="Arial" panose="020B0604020202020204" pitchFamily="34" charset="0"/>
              </a:rPr>
              <a:t>know </a:t>
            </a:r>
            <a:r>
              <a:rPr lang="en-US" altLang="en-US" sz="2800" b="1">
                <a:solidFill>
                  <a:prstClr val="white"/>
                </a:solidFill>
                <a:latin typeface="Arial" panose="020B0604020202020204" pitchFamily="34" charset="0"/>
                <a:cs typeface="Arial" panose="020B0604020202020204" pitchFamily="34" charset="0"/>
              </a:rPr>
              <a:t>that we have passed from death to life, because we love our brothers. Anyone who does not love remains in death. </a:t>
            </a:r>
          </a:p>
          <a:p>
            <a:pPr fontAlgn="base">
              <a:spcBef>
                <a:spcPct val="50000"/>
              </a:spcBef>
              <a:spcAft>
                <a:spcPct val="0"/>
              </a:spcAft>
            </a:pPr>
            <a:endParaRPr lang="en-US" altLang="en-US" sz="2800" b="1" i="1" u="sng">
              <a:solidFill>
                <a:srgbClr val="FFFF00"/>
              </a:solidFill>
              <a:latin typeface="Arial" panose="020B0604020202020204" pitchFamily="34" charset="0"/>
              <a:cs typeface="Arial" panose="020B0604020202020204" pitchFamily="34" charset="0"/>
            </a:endParaRPr>
          </a:p>
        </p:txBody>
      </p:sp>
      <p:sp>
        <p:nvSpPr>
          <p:cNvPr id="28677" name="Text Box 5"/>
          <p:cNvSpPr txBox="1">
            <a:spLocks noChangeArrowheads="1"/>
          </p:cNvSpPr>
          <p:nvPr/>
        </p:nvSpPr>
        <p:spPr bwMode="auto">
          <a:xfrm>
            <a:off x="1828800" y="3200400"/>
            <a:ext cx="86106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ONE OF THE MEANINGS OF THIS GREEK WORD “KNOW” IS “TO BE SURE” – W.E. VINE</a:t>
            </a:r>
          </a:p>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WE HAVE ASSURANCE OF OUR SALVATION IF WE LOVE OUR BRETHREN</a:t>
            </a:r>
          </a:p>
        </p:txBody>
      </p:sp>
    </p:spTree>
    <p:extLst>
      <p:ext uri="{BB962C8B-B14F-4D97-AF65-F5344CB8AC3E}">
        <p14:creationId xmlns:p14="http://schemas.microsoft.com/office/powerpoint/2010/main" val="11897105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12264272" cy="6858000"/>
          </a:xfrm>
          <a:prstGeom prst="rect">
            <a:avLst/>
          </a:prstGeom>
          <a:noFill/>
          <a:extLst>
            <a:ext uri="{909E8E84-426E-40DD-AFC4-6F175D3DCCD1}">
              <a14:hiddenFill xmlns:a14="http://schemas.microsoft.com/office/drawing/2010/main">
                <a:solidFill>
                  <a:srgbClr val="FFFFFF"/>
                </a:solidFill>
              </a14:hiddenFill>
            </a:ext>
          </a:extLst>
        </p:spPr>
      </p:pic>
      <p:sp>
        <p:nvSpPr>
          <p:cNvPr id="29699" name="Text Box 3"/>
          <p:cNvSpPr txBox="1">
            <a:spLocks noChangeArrowheads="1"/>
          </p:cNvSpPr>
          <p:nvPr/>
        </p:nvSpPr>
        <p:spPr bwMode="auto">
          <a:xfrm>
            <a:off x="2286000" y="533400"/>
            <a:ext cx="7924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B343"/>
                </a:solidFill>
                <a:latin typeface="Arial" panose="020B0604020202020204" pitchFamily="34" charset="0"/>
                <a:cs typeface="Arial" panose="020B0604020202020204" pitchFamily="34" charset="0"/>
              </a:rPr>
              <a:t>III.  BIBLICAL LOVE PROVIDES ASSURANCE OF SALVATION</a:t>
            </a:r>
          </a:p>
        </p:txBody>
      </p:sp>
      <p:sp>
        <p:nvSpPr>
          <p:cNvPr id="29700" name="Text Box 4"/>
          <p:cNvSpPr txBox="1">
            <a:spLocks noChangeArrowheads="1"/>
          </p:cNvSpPr>
          <p:nvPr/>
        </p:nvSpPr>
        <p:spPr bwMode="auto">
          <a:xfrm>
            <a:off x="1905000" y="1600200"/>
            <a:ext cx="83820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prstClr val="white"/>
                </a:solidFill>
                <a:latin typeface="Arial" panose="020B0604020202020204" pitchFamily="34" charset="0"/>
                <a:cs typeface="Arial" panose="020B0604020202020204" pitchFamily="34" charset="0"/>
              </a:rPr>
              <a:t>1 John 3:14  We </a:t>
            </a:r>
            <a:r>
              <a:rPr lang="en-US" altLang="en-US" sz="2800" b="1" i="1" u="sng">
                <a:solidFill>
                  <a:srgbClr val="FFFF00"/>
                </a:solidFill>
                <a:latin typeface="Arial" panose="020B0604020202020204" pitchFamily="34" charset="0"/>
                <a:cs typeface="Arial" panose="020B0604020202020204" pitchFamily="34" charset="0"/>
              </a:rPr>
              <a:t>know </a:t>
            </a:r>
            <a:r>
              <a:rPr lang="en-US" altLang="en-US" sz="2800" b="1">
                <a:solidFill>
                  <a:prstClr val="white"/>
                </a:solidFill>
                <a:latin typeface="Arial" panose="020B0604020202020204" pitchFamily="34" charset="0"/>
                <a:cs typeface="Arial" panose="020B0604020202020204" pitchFamily="34" charset="0"/>
              </a:rPr>
              <a:t>that we have passed from death to life, because we love our brothers. Anyone who does not love remains in death. </a:t>
            </a:r>
          </a:p>
          <a:p>
            <a:pPr fontAlgn="base">
              <a:spcBef>
                <a:spcPct val="50000"/>
              </a:spcBef>
              <a:spcAft>
                <a:spcPct val="0"/>
              </a:spcAft>
            </a:pPr>
            <a:endParaRPr lang="en-US" altLang="en-US" sz="2800" b="1" i="1" u="sng">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93344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12264272"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23" name="Text Box 3"/>
          <p:cNvSpPr txBox="1">
            <a:spLocks noChangeArrowheads="1"/>
          </p:cNvSpPr>
          <p:nvPr/>
        </p:nvSpPr>
        <p:spPr bwMode="auto">
          <a:xfrm>
            <a:off x="2286000" y="533400"/>
            <a:ext cx="7924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B343"/>
                </a:solidFill>
                <a:latin typeface="Arial" panose="020B0604020202020204" pitchFamily="34" charset="0"/>
                <a:cs typeface="Arial" panose="020B0604020202020204" pitchFamily="34" charset="0"/>
              </a:rPr>
              <a:t>III.  BIBLICAL LOVE PROVIDES ASSURANCE OF SALVATION</a:t>
            </a:r>
          </a:p>
        </p:txBody>
      </p:sp>
      <p:sp>
        <p:nvSpPr>
          <p:cNvPr id="30724" name="Text Box 4"/>
          <p:cNvSpPr txBox="1">
            <a:spLocks noChangeArrowheads="1"/>
          </p:cNvSpPr>
          <p:nvPr/>
        </p:nvSpPr>
        <p:spPr bwMode="auto">
          <a:xfrm>
            <a:off x="1905000" y="1600200"/>
            <a:ext cx="83820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prstClr val="white"/>
                </a:solidFill>
                <a:latin typeface="Arial" panose="020B0604020202020204" pitchFamily="34" charset="0"/>
                <a:cs typeface="Arial" panose="020B0604020202020204" pitchFamily="34" charset="0"/>
              </a:rPr>
              <a:t>1 John 3:14  We </a:t>
            </a:r>
            <a:r>
              <a:rPr lang="en-US" altLang="en-US" sz="2800" b="1" i="1" u="sng">
                <a:solidFill>
                  <a:srgbClr val="FFFF00"/>
                </a:solidFill>
                <a:latin typeface="Arial" panose="020B0604020202020204" pitchFamily="34" charset="0"/>
                <a:cs typeface="Arial" panose="020B0604020202020204" pitchFamily="34" charset="0"/>
              </a:rPr>
              <a:t>know </a:t>
            </a:r>
            <a:r>
              <a:rPr lang="en-US" altLang="en-US" sz="2800" b="1">
                <a:solidFill>
                  <a:prstClr val="white"/>
                </a:solidFill>
                <a:latin typeface="Arial" panose="020B0604020202020204" pitchFamily="34" charset="0"/>
                <a:cs typeface="Arial" panose="020B0604020202020204" pitchFamily="34" charset="0"/>
              </a:rPr>
              <a:t>that </a:t>
            </a:r>
            <a:r>
              <a:rPr lang="en-US" altLang="en-US" sz="2800" b="1" i="1" u="sng">
                <a:solidFill>
                  <a:srgbClr val="FFFF00"/>
                </a:solidFill>
                <a:latin typeface="Arial" panose="020B0604020202020204" pitchFamily="34" charset="0"/>
                <a:cs typeface="Arial" panose="020B0604020202020204" pitchFamily="34" charset="0"/>
              </a:rPr>
              <a:t>we have passed from death to life</a:t>
            </a:r>
            <a:r>
              <a:rPr lang="en-US" altLang="en-US" sz="2800" b="1">
                <a:solidFill>
                  <a:prstClr val="white"/>
                </a:solidFill>
                <a:latin typeface="Arial" panose="020B0604020202020204" pitchFamily="34" charset="0"/>
                <a:cs typeface="Arial" panose="020B0604020202020204" pitchFamily="34" charset="0"/>
              </a:rPr>
              <a:t>, because we love our brothers. Anyone who does not love remains in death. </a:t>
            </a:r>
          </a:p>
          <a:p>
            <a:pPr fontAlgn="base">
              <a:spcBef>
                <a:spcPct val="50000"/>
              </a:spcBef>
              <a:spcAft>
                <a:spcPct val="0"/>
              </a:spcAft>
            </a:pPr>
            <a:endParaRPr lang="en-US" altLang="en-US" sz="2800" b="1" i="1" u="sng">
              <a:solidFill>
                <a:srgbClr val="FFFF00"/>
              </a:solidFill>
              <a:latin typeface="Arial" panose="020B0604020202020204" pitchFamily="34" charset="0"/>
              <a:cs typeface="Arial" panose="020B0604020202020204" pitchFamily="34" charset="0"/>
            </a:endParaRPr>
          </a:p>
        </p:txBody>
      </p:sp>
      <p:sp>
        <p:nvSpPr>
          <p:cNvPr id="30725" name="Text Box 5"/>
          <p:cNvSpPr txBox="1">
            <a:spLocks noChangeArrowheads="1"/>
          </p:cNvSpPr>
          <p:nvPr/>
        </p:nvSpPr>
        <p:spPr bwMode="auto">
          <a:xfrm>
            <a:off x="1905000" y="3200400"/>
            <a:ext cx="84582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MORE ASSURANCE OF SALVATION</a:t>
            </a:r>
          </a:p>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WE HAVE PASSED FROM </a:t>
            </a:r>
            <a:r>
              <a:rPr lang="en-US" altLang="en-US" sz="2800" b="1" i="1" u="sng">
                <a:solidFill>
                  <a:srgbClr val="33CC33"/>
                </a:solidFill>
                <a:latin typeface="Arial" panose="020B0604020202020204" pitchFamily="34" charset="0"/>
                <a:cs typeface="Arial" panose="020B0604020202020204" pitchFamily="34" charset="0"/>
              </a:rPr>
              <a:t>DEATH  </a:t>
            </a:r>
            <a:r>
              <a:rPr lang="en-US" altLang="en-US" sz="2800" b="1">
                <a:solidFill>
                  <a:srgbClr val="33CC33"/>
                </a:solidFill>
                <a:latin typeface="Arial" panose="020B0604020202020204" pitchFamily="34" charset="0"/>
                <a:cs typeface="Arial" panose="020B0604020202020204" pitchFamily="34" charset="0"/>
              </a:rPr>
              <a:t>TO </a:t>
            </a:r>
            <a:r>
              <a:rPr lang="en-US" altLang="en-US" sz="2800" b="1" i="1" u="sng">
                <a:solidFill>
                  <a:srgbClr val="33CC33"/>
                </a:solidFill>
                <a:latin typeface="Arial" panose="020B0604020202020204" pitchFamily="34" charset="0"/>
                <a:cs typeface="Arial" panose="020B0604020202020204" pitchFamily="34" charset="0"/>
              </a:rPr>
              <a:t>LIFE</a:t>
            </a:r>
            <a:r>
              <a:rPr lang="en-US" altLang="en-US" sz="2800" b="1">
                <a:solidFill>
                  <a:srgbClr val="33CC33"/>
                </a:solidFill>
                <a:latin typeface="Arial" panose="020B0604020202020204" pitchFamily="34" charset="0"/>
                <a:cs typeface="Arial" panose="020B0604020202020204" pitchFamily="34" charset="0"/>
              </a:rPr>
              <a:t> BECAUSE WE LOVE OUR BROTHERS</a:t>
            </a:r>
          </a:p>
        </p:txBody>
      </p:sp>
    </p:spTree>
    <p:extLst>
      <p:ext uri="{BB962C8B-B14F-4D97-AF65-F5344CB8AC3E}">
        <p14:creationId xmlns:p14="http://schemas.microsoft.com/office/powerpoint/2010/main" val="167834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 calcmode="lin" valueType="num">
                                      <p:cBhvr>
                                        <p:cTn id="7" dur="500" fill="hold"/>
                                        <p:tgtEl>
                                          <p:spTgt spid="3072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72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0725">
                                            <p:txEl>
                                              <p:pRg st="1" end="1"/>
                                            </p:txEl>
                                          </p:spTgt>
                                        </p:tgtEl>
                                        <p:attrNameLst>
                                          <p:attrName>style.visibility</p:attrName>
                                        </p:attrNameLst>
                                      </p:cBhvr>
                                      <p:to>
                                        <p:strVal val="visible"/>
                                      </p:to>
                                    </p:set>
                                    <p:anim calcmode="lin" valueType="num">
                                      <p:cBhvr>
                                        <p:cTn id="13" dur="500" fill="hold"/>
                                        <p:tgtEl>
                                          <p:spTgt spid="3072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0725">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1747" name="Text Box 3"/>
          <p:cNvSpPr txBox="1">
            <a:spLocks noChangeArrowheads="1"/>
          </p:cNvSpPr>
          <p:nvPr/>
        </p:nvSpPr>
        <p:spPr bwMode="auto">
          <a:xfrm>
            <a:off x="2286000" y="533400"/>
            <a:ext cx="7924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B343"/>
                </a:solidFill>
                <a:latin typeface="Arial" panose="020B0604020202020204" pitchFamily="34" charset="0"/>
                <a:cs typeface="Arial" panose="020B0604020202020204" pitchFamily="34" charset="0"/>
              </a:rPr>
              <a:t>III.  BIBLICAL LOVE PROVIDES ASSURANCE OF SALVATION</a:t>
            </a:r>
          </a:p>
        </p:txBody>
      </p:sp>
      <p:sp>
        <p:nvSpPr>
          <p:cNvPr id="31748" name="Text Box 4"/>
          <p:cNvSpPr txBox="1">
            <a:spLocks noChangeArrowheads="1"/>
          </p:cNvSpPr>
          <p:nvPr/>
        </p:nvSpPr>
        <p:spPr bwMode="auto">
          <a:xfrm>
            <a:off x="1905000" y="1600200"/>
            <a:ext cx="83820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prstClr val="white"/>
                </a:solidFill>
                <a:latin typeface="Arial" panose="020B0604020202020204" pitchFamily="34" charset="0"/>
                <a:cs typeface="Arial" panose="020B0604020202020204" pitchFamily="34" charset="0"/>
              </a:rPr>
              <a:t>1 John 3:14  We </a:t>
            </a:r>
            <a:r>
              <a:rPr lang="en-US" altLang="en-US" sz="2800" b="1" i="1" u="sng">
                <a:solidFill>
                  <a:srgbClr val="FFFF00"/>
                </a:solidFill>
                <a:latin typeface="Arial" panose="020B0604020202020204" pitchFamily="34" charset="0"/>
                <a:cs typeface="Arial" panose="020B0604020202020204" pitchFamily="34" charset="0"/>
              </a:rPr>
              <a:t>know </a:t>
            </a:r>
            <a:r>
              <a:rPr lang="en-US" altLang="en-US" sz="2800" b="1">
                <a:solidFill>
                  <a:prstClr val="white"/>
                </a:solidFill>
                <a:latin typeface="Arial" panose="020B0604020202020204" pitchFamily="34" charset="0"/>
                <a:cs typeface="Arial" panose="020B0604020202020204" pitchFamily="34" charset="0"/>
              </a:rPr>
              <a:t>that </a:t>
            </a:r>
            <a:r>
              <a:rPr lang="en-US" altLang="en-US" sz="2800" b="1" i="1" u="sng">
                <a:solidFill>
                  <a:srgbClr val="FFFF00"/>
                </a:solidFill>
                <a:latin typeface="Arial" panose="020B0604020202020204" pitchFamily="34" charset="0"/>
                <a:cs typeface="Arial" panose="020B0604020202020204" pitchFamily="34" charset="0"/>
              </a:rPr>
              <a:t>we have passed from death to life</a:t>
            </a:r>
            <a:r>
              <a:rPr lang="en-US" altLang="en-US" sz="2800" b="1">
                <a:solidFill>
                  <a:prstClr val="white"/>
                </a:solidFill>
                <a:latin typeface="Arial" panose="020B0604020202020204" pitchFamily="34" charset="0"/>
                <a:cs typeface="Arial" panose="020B0604020202020204" pitchFamily="34" charset="0"/>
              </a:rPr>
              <a:t>, because we love our brothers. Anyone who does not love remains in death. </a:t>
            </a:r>
          </a:p>
          <a:p>
            <a:pPr fontAlgn="base">
              <a:spcBef>
                <a:spcPct val="50000"/>
              </a:spcBef>
              <a:spcAft>
                <a:spcPct val="0"/>
              </a:spcAft>
            </a:pPr>
            <a:endParaRPr lang="en-US" altLang="en-US" sz="2800" b="1" i="1" u="sng">
              <a:solidFill>
                <a:srgbClr val="FFFF00"/>
              </a:solidFill>
              <a:latin typeface="Arial" panose="020B0604020202020204" pitchFamily="34" charset="0"/>
              <a:cs typeface="Arial" panose="020B0604020202020204" pitchFamily="34" charset="0"/>
            </a:endParaRPr>
          </a:p>
        </p:txBody>
      </p:sp>
      <p:sp>
        <p:nvSpPr>
          <p:cNvPr id="31749" name="Text Box 5"/>
          <p:cNvSpPr txBox="1">
            <a:spLocks noChangeArrowheads="1"/>
          </p:cNvSpPr>
          <p:nvPr/>
        </p:nvSpPr>
        <p:spPr bwMode="auto">
          <a:xfrm>
            <a:off x="1905000" y="3200401"/>
            <a:ext cx="84582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WE ARE EITHER ALIVE SPIRITUALLY OR DEAD SPIRITUALLY</a:t>
            </a:r>
          </a:p>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ONE OF THE EVIDENCES THAT WE ARE A TRUE BELIEVER IS OUR TRUE LOVE FOR THE FAMILY OF GOD</a:t>
            </a:r>
          </a:p>
        </p:txBody>
      </p:sp>
    </p:spTree>
    <p:extLst>
      <p:ext uri="{BB962C8B-B14F-4D97-AF65-F5344CB8AC3E}">
        <p14:creationId xmlns:p14="http://schemas.microsoft.com/office/powerpoint/2010/main" val="1428211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1749">
                                            <p:txEl>
                                              <p:pRg st="0" end="0"/>
                                            </p:txEl>
                                          </p:spTgt>
                                        </p:tgtEl>
                                        <p:attrNameLst>
                                          <p:attrName>style.visibility</p:attrName>
                                        </p:attrNameLst>
                                      </p:cBhvr>
                                      <p:to>
                                        <p:strVal val="visible"/>
                                      </p:to>
                                    </p:set>
                                    <p:anim calcmode="lin" valueType="num">
                                      <p:cBhvr>
                                        <p:cTn id="7" dur="500" fill="hold"/>
                                        <p:tgtEl>
                                          <p:spTgt spid="3174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74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1749">
                                            <p:txEl>
                                              <p:pRg st="1" end="1"/>
                                            </p:txEl>
                                          </p:spTgt>
                                        </p:tgtEl>
                                        <p:attrNameLst>
                                          <p:attrName>style.visibility</p:attrName>
                                        </p:attrNameLst>
                                      </p:cBhvr>
                                      <p:to>
                                        <p:strVal val="visible"/>
                                      </p:to>
                                    </p:set>
                                    <p:anim calcmode="lin" valueType="num">
                                      <p:cBhvr>
                                        <p:cTn id="13" dur="500" fill="hold"/>
                                        <p:tgtEl>
                                          <p:spTgt spid="3174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1749">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65988" y="0"/>
            <a:ext cx="12257988" cy="6858000"/>
          </a:xfrm>
          <a:prstGeom prst="rect">
            <a:avLst/>
          </a:prstGeom>
          <a:noFill/>
          <a:extLst>
            <a:ext uri="{909E8E84-426E-40DD-AFC4-6F175D3DCCD1}">
              <a14:hiddenFill xmlns:a14="http://schemas.microsoft.com/office/drawing/2010/main">
                <a:solidFill>
                  <a:srgbClr val="FFFFFF"/>
                </a:solidFill>
              </a14:hiddenFill>
            </a:ext>
          </a:extLst>
        </p:spPr>
      </p:pic>
      <p:sp>
        <p:nvSpPr>
          <p:cNvPr id="32771" name="Text Box 3"/>
          <p:cNvSpPr txBox="1">
            <a:spLocks noChangeArrowheads="1"/>
          </p:cNvSpPr>
          <p:nvPr/>
        </p:nvSpPr>
        <p:spPr bwMode="auto">
          <a:xfrm>
            <a:off x="2286000" y="533400"/>
            <a:ext cx="7924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B343"/>
                </a:solidFill>
                <a:latin typeface="Arial" panose="020B0604020202020204" pitchFamily="34" charset="0"/>
                <a:cs typeface="Arial" panose="020B0604020202020204" pitchFamily="34" charset="0"/>
              </a:rPr>
              <a:t>III.  BIBLICAL LOVE PROVIDES ASSURANCE OF SALVATION</a:t>
            </a:r>
          </a:p>
        </p:txBody>
      </p:sp>
      <p:sp>
        <p:nvSpPr>
          <p:cNvPr id="32772" name="Text Box 4"/>
          <p:cNvSpPr txBox="1">
            <a:spLocks noChangeArrowheads="1"/>
          </p:cNvSpPr>
          <p:nvPr/>
        </p:nvSpPr>
        <p:spPr bwMode="auto">
          <a:xfrm>
            <a:off x="1905000" y="1600200"/>
            <a:ext cx="83820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prstClr val="white"/>
                </a:solidFill>
                <a:latin typeface="Arial" panose="020B0604020202020204" pitchFamily="34" charset="0"/>
                <a:cs typeface="Arial" panose="020B0604020202020204" pitchFamily="34" charset="0"/>
              </a:rPr>
              <a:t>1 John 3:14  We </a:t>
            </a:r>
            <a:r>
              <a:rPr lang="en-US" altLang="en-US" sz="2800" b="1" i="1" u="sng">
                <a:solidFill>
                  <a:srgbClr val="FFFF00"/>
                </a:solidFill>
                <a:latin typeface="Arial" panose="020B0604020202020204" pitchFamily="34" charset="0"/>
                <a:cs typeface="Arial" panose="020B0604020202020204" pitchFamily="34" charset="0"/>
              </a:rPr>
              <a:t>know </a:t>
            </a:r>
            <a:r>
              <a:rPr lang="en-US" altLang="en-US" sz="2800" b="1">
                <a:solidFill>
                  <a:prstClr val="white"/>
                </a:solidFill>
                <a:latin typeface="Arial" panose="020B0604020202020204" pitchFamily="34" charset="0"/>
                <a:cs typeface="Arial" panose="020B0604020202020204" pitchFamily="34" charset="0"/>
              </a:rPr>
              <a:t>that </a:t>
            </a:r>
            <a:r>
              <a:rPr lang="en-US" altLang="en-US" sz="2800" b="1" i="1" u="sng">
                <a:solidFill>
                  <a:srgbClr val="FFFF00"/>
                </a:solidFill>
                <a:latin typeface="Arial" panose="020B0604020202020204" pitchFamily="34" charset="0"/>
                <a:cs typeface="Arial" panose="020B0604020202020204" pitchFamily="34" charset="0"/>
              </a:rPr>
              <a:t>we have passed from death to life</a:t>
            </a:r>
            <a:r>
              <a:rPr lang="en-US" altLang="en-US" sz="2800" b="1">
                <a:solidFill>
                  <a:prstClr val="white"/>
                </a:solidFill>
                <a:latin typeface="Arial" panose="020B0604020202020204" pitchFamily="34" charset="0"/>
                <a:cs typeface="Arial" panose="020B0604020202020204" pitchFamily="34" charset="0"/>
              </a:rPr>
              <a:t>, because we love our brothers. Anyone who does not love remains in death. </a:t>
            </a:r>
          </a:p>
          <a:p>
            <a:pPr fontAlgn="base">
              <a:spcBef>
                <a:spcPct val="50000"/>
              </a:spcBef>
              <a:spcAft>
                <a:spcPct val="0"/>
              </a:spcAft>
            </a:pPr>
            <a:endParaRPr lang="en-US" altLang="en-US" sz="2800" b="1" i="1" u="sng">
              <a:solidFill>
                <a:srgbClr val="FFFF00"/>
              </a:solidFill>
              <a:latin typeface="Arial" panose="020B0604020202020204" pitchFamily="34" charset="0"/>
              <a:cs typeface="Arial" panose="020B0604020202020204" pitchFamily="34" charset="0"/>
            </a:endParaRPr>
          </a:p>
        </p:txBody>
      </p:sp>
      <p:sp>
        <p:nvSpPr>
          <p:cNvPr id="32773" name="Text Box 5"/>
          <p:cNvSpPr txBox="1">
            <a:spLocks noChangeArrowheads="1"/>
          </p:cNvSpPr>
          <p:nvPr/>
        </p:nvSpPr>
        <p:spPr bwMode="auto">
          <a:xfrm>
            <a:off x="1905000" y="3200400"/>
            <a:ext cx="84582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BECOMING A CHRISTIAN IS NOT EARNED BY LOVING THE FAMILY OF GOD</a:t>
            </a:r>
          </a:p>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LOVING THE FAMILY OF GOD IS EVIDENCE THAT WE HAVE BECOME A CHRISTIAN</a:t>
            </a:r>
          </a:p>
        </p:txBody>
      </p:sp>
    </p:spTree>
    <p:extLst>
      <p:ext uri="{BB962C8B-B14F-4D97-AF65-F5344CB8AC3E}">
        <p14:creationId xmlns:p14="http://schemas.microsoft.com/office/powerpoint/2010/main" val="2341446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anim calcmode="lin" valueType="num">
                                      <p:cBhvr>
                                        <p:cTn id="7" dur="500" fill="hold"/>
                                        <p:tgtEl>
                                          <p:spTgt spid="3277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77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2773">
                                            <p:txEl>
                                              <p:pRg st="1" end="1"/>
                                            </p:txEl>
                                          </p:spTgt>
                                        </p:tgtEl>
                                        <p:attrNameLst>
                                          <p:attrName>style.visibility</p:attrName>
                                        </p:attrNameLst>
                                      </p:cBhvr>
                                      <p:to>
                                        <p:strVal val="visible"/>
                                      </p:to>
                                    </p:set>
                                    <p:anim calcmode="lin" valueType="num">
                                      <p:cBhvr>
                                        <p:cTn id="13" dur="500" fill="hold"/>
                                        <p:tgtEl>
                                          <p:spTgt spid="3277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2773">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650449" y="471340"/>
            <a:ext cx="10671143" cy="5262979"/>
          </a:xfrm>
          <a:prstGeom prst="rect">
            <a:avLst/>
          </a:prstGeom>
          <a:noFill/>
        </p:spPr>
        <p:txBody>
          <a:bodyPr wrap="square" rtlCol="0">
            <a:spAutoFit/>
          </a:bodyPr>
          <a:lstStyle/>
          <a:p>
            <a:pPr algn="ctr"/>
            <a:r>
              <a:rPr lang="en-US" sz="2800" b="1" dirty="0">
                <a:solidFill>
                  <a:prstClr val="white"/>
                </a:solidFill>
                <a:latin typeface="Arial" panose="020B0604020202020204" pitchFamily="34" charset="0"/>
                <a:cs typeface="Arial" panose="020B0604020202020204" pitchFamily="34" charset="0"/>
              </a:rPr>
              <a:t>A rechargeable clip-on reading light in case they want to stay up late </a:t>
            </a:r>
            <a:endParaRPr lang="en-US" sz="2800" b="1" dirty="0">
              <a:solidFill>
                <a:prstClr val="white"/>
              </a:solidFill>
              <a:latin typeface="Arial" panose="020B0604020202020204" pitchFamily="34" charset="0"/>
              <a:cs typeface="Arial" panose="020B0604020202020204" pitchFamily="34" charset="0"/>
            </a:endParaRP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a:solidFill>
                  <a:prstClr val="white"/>
                </a:solidFill>
                <a:latin typeface="Arial" panose="020B0604020202020204" pitchFamily="34" charset="0"/>
                <a:cs typeface="Arial" panose="020B0604020202020204" pitchFamily="34" charset="0"/>
              </a:rPr>
              <a:t>A Tasty microwave popcorn popper that'll take your movie date nights to the next level </a:t>
            </a:r>
            <a:endParaRPr lang="en-US" sz="2800" b="1" dirty="0">
              <a:solidFill>
                <a:prstClr val="white"/>
              </a:solidFill>
              <a:latin typeface="Arial" panose="020B0604020202020204" pitchFamily="34" charset="0"/>
              <a:cs typeface="Arial" panose="020B0604020202020204" pitchFamily="34" charset="0"/>
            </a:endParaRP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a:solidFill>
                  <a:prstClr val="white"/>
                </a:solidFill>
                <a:latin typeface="Arial" panose="020B0604020202020204" pitchFamily="34" charset="0"/>
                <a:cs typeface="Arial" panose="020B0604020202020204" pitchFamily="34" charset="0"/>
              </a:rPr>
              <a:t>Matching personalized </a:t>
            </a:r>
            <a:r>
              <a:rPr lang="en-US" sz="2800" b="1" dirty="0" err="1">
                <a:solidFill>
                  <a:prstClr val="white"/>
                </a:solidFill>
                <a:latin typeface="Arial" panose="020B0604020202020204" pitchFamily="34" charset="0"/>
                <a:cs typeface="Arial" panose="020B0604020202020204" pitchFamily="34" charset="0"/>
              </a:rPr>
              <a:t>sweatershirts</a:t>
            </a:r>
            <a:r>
              <a:rPr lang="en-US" sz="2800" b="1" dirty="0">
                <a:solidFill>
                  <a:prstClr val="white"/>
                </a:solidFill>
                <a:latin typeface="Arial" panose="020B0604020202020204" pitchFamily="34" charset="0"/>
                <a:cs typeface="Arial" panose="020B0604020202020204" pitchFamily="34" charset="0"/>
              </a:rPr>
              <a:t> </a:t>
            </a:r>
            <a:endParaRPr lang="en-US" sz="2800" b="1" dirty="0">
              <a:solidFill>
                <a:prstClr val="white"/>
              </a:solidFill>
              <a:latin typeface="Arial" panose="020B0604020202020204" pitchFamily="34" charset="0"/>
              <a:cs typeface="Arial" panose="020B0604020202020204" pitchFamily="34" charset="0"/>
            </a:endParaRP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a:solidFill>
                  <a:prstClr val="white"/>
                </a:solidFill>
                <a:latin typeface="Arial" panose="020B0604020202020204" pitchFamily="34" charset="0"/>
                <a:cs typeface="Arial" panose="020B0604020202020204" pitchFamily="34" charset="0"/>
              </a:rPr>
              <a:t>A gorgeous set of press-on nails to complete their Valentine's Day </a:t>
            </a:r>
            <a:r>
              <a:rPr lang="en-US" sz="2800" b="1" dirty="0">
                <a:solidFill>
                  <a:prstClr val="white"/>
                </a:solidFill>
                <a:latin typeface="Arial" panose="020B0604020202020204" pitchFamily="34" charset="0"/>
                <a:cs typeface="Arial" panose="020B0604020202020204" pitchFamily="34" charset="0"/>
              </a:rPr>
              <a:t>look</a:t>
            </a: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a:solidFill>
                  <a:prstClr val="white"/>
                </a:solidFill>
                <a:latin typeface="Arial" panose="020B0604020202020204" pitchFamily="34" charset="0"/>
                <a:cs typeface="Arial" panose="020B0604020202020204" pitchFamily="34" charset="0"/>
              </a:rPr>
              <a:t> Gorgeous flowers</a:t>
            </a:r>
          </a:p>
        </p:txBody>
      </p:sp>
    </p:spTree>
    <p:extLst>
      <p:ext uri="{BB962C8B-B14F-4D97-AF65-F5344CB8AC3E}">
        <p14:creationId xmlns:p14="http://schemas.microsoft.com/office/powerpoint/2010/main" val="66433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3795" name="Text Box 3"/>
          <p:cNvSpPr txBox="1">
            <a:spLocks noChangeArrowheads="1"/>
          </p:cNvSpPr>
          <p:nvPr/>
        </p:nvSpPr>
        <p:spPr bwMode="auto">
          <a:xfrm>
            <a:off x="2286000" y="533400"/>
            <a:ext cx="7924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B343"/>
                </a:solidFill>
                <a:latin typeface="Arial" panose="020B0604020202020204" pitchFamily="34" charset="0"/>
                <a:cs typeface="Arial" panose="020B0604020202020204" pitchFamily="34" charset="0"/>
              </a:rPr>
              <a:t>III.  BIBLICAL LOVE PROVIDES ASSURANCE OF SALVATION</a:t>
            </a:r>
          </a:p>
        </p:txBody>
      </p:sp>
      <p:sp>
        <p:nvSpPr>
          <p:cNvPr id="33796" name="Text Box 4"/>
          <p:cNvSpPr txBox="1">
            <a:spLocks noChangeArrowheads="1"/>
          </p:cNvSpPr>
          <p:nvPr/>
        </p:nvSpPr>
        <p:spPr bwMode="auto">
          <a:xfrm>
            <a:off x="1905000" y="1600200"/>
            <a:ext cx="83820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prstClr val="white"/>
                </a:solidFill>
                <a:latin typeface="Arial" panose="020B0604020202020204" pitchFamily="34" charset="0"/>
                <a:cs typeface="Arial" panose="020B0604020202020204" pitchFamily="34" charset="0"/>
              </a:rPr>
              <a:t>1 John 3:14  We </a:t>
            </a:r>
            <a:r>
              <a:rPr lang="en-US" altLang="en-US" sz="2800" b="1" i="1" u="sng">
                <a:solidFill>
                  <a:srgbClr val="FFFF00"/>
                </a:solidFill>
                <a:latin typeface="Arial" panose="020B0604020202020204" pitchFamily="34" charset="0"/>
                <a:cs typeface="Arial" panose="020B0604020202020204" pitchFamily="34" charset="0"/>
              </a:rPr>
              <a:t>know </a:t>
            </a:r>
            <a:r>
              <a:rPr lang="en-US" altLang="en-US" sz="2800" b="1">
                <a:solidFill>
                  <a:prstClr val="white"/>
                </a:solidFill>
                <a:latin typeface="Arial" panose="020B0604020202020204" pitchFamily="34" charset="0"/>
                <a:cs typeface="Arial" panose="020B0604020202020204" pitchFamily="34" charset="0"/>
              </a:rPr>
              <a:t>that </a:t>
            </a:r>
            <a:r>
              <a:rPr lang="en-US" altLang="en-US" sz="2800" b="1" i="1" u="sng">
                <a:solidFill>
                  <a:srgbClr val="FFFF00"/>
                </a:solidFill>
                <a:latin typeface="Arial" panose="020B0604020202020204" pitchFamily="34" charset="0"/>
                <a:cs typeface="Arial" panose="020B0604020202020204" pitchFamily="34" charset="0"/>
              </a:rPr>
              <a:t>we have passed from death to life</a:t>
            </a:r>
            <a:r>
              <a:rPr lang="en-US" altLang="en-US" sz="2800" b="1">
                <a:solidFill>
                  <a:prstClr val="white"/>
                </a:solidFill>
                <a:latin typeface="Arial" panose="020B0604020202020204" pitchFamily="34" charset="0"/>
                <a:cs typeface="Arial" panose="020B0604020202020204" pitchFamily="34" charset="0"/>
              </a:rPr>
              <a:t>, because we love our brothers. Anyone who does not love remains in death. </a:t>
            </a:r>
          </a:p>
          <a:p>
            <a:pPr fontAlgn="base">
              <a:spcBef>
                <a:spcPct val="50000"/>
              </a:spcBef>
              <a:spcAft>
                <a:spcPct val="0"/>
              </a:spcAft>
            </a:pPr>
            <a:endParaRPr lang="en-US" altLang="en-US" sz="2800" b="1" i="1" u="sng">
              <a:solidFill>
                <a:srgbClr val="FFFF00"/>
              </a:solidFill>
              <a:latin typeface="Arial" panose="020B0604020202020204" pitchFamily="34" charset="0"/>
              <a:cs typeface="Arial" panose="020B0604020202020204" pitchFamily="34" charset="0"/>
            </a:endParaRPr>
          </a:p>
        </p:txBody>
      </p:sp>
      <p:sp>
        <p:nvSpPr>
          <p:cNvPr id="33797" name="Text Box 5"/>
          <p:cNvSpPr txBox="1">
            <a:spLocks noChangeArrowheads="1"/>
          </p:cNvSpPr>
          <p:nvPr/>
        </p:nvSpPr>
        <p:spPr bwMode="auto">
          <a:xfrm>
            <a:off x="1905000" y="3200401"/>
            <a:ext cx="8458200" cy="308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IF YOU QUESTION YOUR SALVATION – CHECK YOUR LOVE QUOTIENT</a:t>
            </a:r>
          </a:p>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IF YOU DON’T LOVE YOUR BROTHER – CHECK YOUR SALVATION</a:t>
            </a:r>
          </a:p>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LOVING OTHERS IS A SIGN YOU ARE PART OF GOD’S FAMILY</a:t>
            </a:r>
          </a:p>
        </p:txBody>
      </p:sp>
    </p:spTree>
    <p:extLst>
      <p:ext uri="{BB962C8B-B14F-4D97-AF65-F5344CB8AC3E}">
        <p14:creationId xmlns:p14="http://schemas.microsoft.com/office/powerpoint/2010/main" val="2231968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3797">
                                            <p:txEl>
                                              <p:pRg st="0" end="0"/>
                                            </p:txEl>
                                          </p:spTgt>
                                        </p:tgtEl>
                                        <p:attrNameLst>
                                          <p:attrName>style.visibility</p:attrName>
                                        </p:attrNameLst>
                                      </p:cBhvr>
                                      <p:to>
                                        <p:strVal val="visible"/>
                                      </p:to>
                                    </p:set>
                                    <p:anim calcmode="lin" valueType="num">
                                      <p:cBhvr>
                                        <p:cTn id="7" dur="500" fill="hold"/>
                                        <p:tgtEl>
                                          <p:spTgt spid="3379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379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3797">
                                            <p:txEl>
                                              <p:pRg st="1" end="1"/>
                                            </p:txEl>
                                          </p:spTgt>
                                        </p:tgtEl>
                                        <p:attrNameLst>
                                          <p:attrName>style.visibility</p:attrName>
                                        </p:attrNameLst>
                                      </p:cBhvr>
                                      <p:to>
                                        <p:strVal val="visible"/>
                                      </p:to>
                                    </p:set>
                                    <p:anim calcmode="lin" valueType="num">
                                      <p:cBhvr>
                                        <p:cTn id="13" dur="500" fill="hold"/>
                                        <p:tgtEl>
                                          <p:spTgt spid="3379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379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3797">
                                            <p:txEl>
                                              <p:pRg st="2" end="2"/>
                                            </p:txEl>
                                          </p:spTgt>
                                        </p:tgtEl>
                                        <p:attrNameLst>
                                          <p:attrName>style.visibility</p:attrName>
                                        </p:attrNameLst>
                                      </p:cBhvr>
                                      <p:to>
                                        <p:strVal val="visible"/>
                                      </p:to>
                                    </p:set>
                                    <p:anim calcmode="lin" valueType="num">
                                      <p:cBhvr>
                                        <p:cTn id="19" dur="500" fill="hold"/>
                                        <p:tgtEl>
                                          <p:spTgt spid="3379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3797">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819" name="Text Box 3"/>
          <p:cNvSpPr txBox="1">
            <a:spLocks noChangeArrowheads="1"/>
          </p:cNvSpPr>
          <p:nvPr/>
        </p:nvSpPr>
        <p:spPr bwMode="auto">
          <a:xfrm>
            <a:off x="2286000" y="533400"/>
            <a:ext cx="7924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B343"/>
                </a:solidFill>
                <a:latin typeface="Arial" panose="020B0604020202020204" pitchFamily="34" charset="0"/>
                <a:cs typeface="Arial" panose="020B0604020202020204" pitchFamily="34" charset="0"/>
              </a:rPr>
              <a:t>III.  BIBLICAL LOVE PROVIDES ASSURANCE OF SALVATION</a:t>
            </a:r>
          </a:p>
        </p:txBody>
      </p:sp>
      <p:sp>
        <p:nvSpPr>
          <p:cNvPr id="34820" name="Text Box 4"/>
          <p:cNvSpPr txBox="1">
            <a:spLocks noChangeArrowheads="1"/>
          </p:cNvSpPr>
          <p:nvPr/>
        </p:nvSpPr>
        <p:spPr bwMode="auto">
          <a:xfrm>
            <a:off x="1905000" y="1600200"/>
            <a:ext cx="83820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BUT HOW DO I KNOW WHAT LOVE IS?</a:t>
            </a:r>
          </a:p>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WITH THE MANY CONCEPTS AND DEFINITIONS OF LOVE HOW CAN I RECOGNIZE TRUE BIBLICAL LOVE?</a:t>
            </a:r>
          </a:p>
        </p:txBody>
      </p:sp>
    </p:spTree>
    <p:extLst>
      <p:ext uri="{BB962C8B-B14F-4D97-AF65-F5344CB8AC3E}">
        <p14:creationId xmlns:p14="http://schemas.microsoft.com/office/powerpoint/2010/main" val="2883747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4820">
                                            <p:txEl>
                                              <p:pRg st="0" end="0"/>
                                            </p:txEl>
                                          </p:spTgt>
                                        </p:tgtEl>
                                        <p:attrNameLst>
                                          <p:attrName>style.visibility</p:attrName>
                                        </p:attrNameLst>
                                      </p:cBhvr>
                                      <p:to>
                                        <p:strVal val="visible"/>
                                      </p:to>
                                    </p:set>
                                    <p:anim calcmode="lin" valueType="num">
                                      <p:cBhvr>
                                        <p:cTn id="7" dur="500" fill="hold"/>
                                        <p:tgtEl>
                                          <p:spTgt spid="3482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482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4820">
                                            <p:txEl>
                                              <p:pRg st="1" end="1"/>
                                            </p:txEl>
                                          </p:spTgt>
                                        </p:tgtEl>
                                        <p:attrNameLst>
                                          <p:attrName>style.visibility</p:attrName>
                                        </p:attrNameLst>
                                      </p:cBhvr>
                                      <p:to>
                                        <p:strVal val="visible"/>
                                      </p:to>
                                    </p:set>
                                    <p:anim calcmode="lin" valueType="num">
                                      <p:cBhvr>
                                        <p:cTn id="13" dur="500" fill="hold"/>
                                        <p:tgtEl>
                                          <p:spTgt spid="34820">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4820">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12264272" cy="6858000"/>
          </a:xfrm>
          <a:prstGeom prst="rect">
            <a:avLst/>
          </a:prstGeom>
          <a:noFill/>
          <a:extLst>
            <a:ext uri="{909E8E84-426E-40DD-AFC4-6F175D3DCCD1}">
              <a14:hiddenFill xmlns:a14="http://schemas.microsoft.com/office/drawing/2010/main">
                <a:solidFill>
                  <a:srgbClr val="FFFFFF"/>
                </a:solidFill>
              </a14:hiddenFill>
            </a:ext>
          </a:extLst>
        </p:spPr>
      </p:pic>
      <p:sp>
        <p:nvSpPr>
          <p:cNvPr id="35843" name="Text Box 3"/>
          <p:cNvSpPr txBox="1">
            <a:spLocks noChangeArrowheads="1"/>
          </p:cNvSpPr>
          <p:nvPr/>
        </p:nvSpPr>
        <p:spPr bwMode="auto">
          <a:xfrm>
            <a:off x="2286000" y="533401"/>
            <a:ext cx="7924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B343"/>
                </a:solidFill>
                <a:latin typeface="Arial" panose="020B0604020202020204" pitchFamily="34" charset="0"/>
                <a:cs typeface="Arial" panose="020B0604020202020204" pitchFamily="34" charset="0"/>
              </a:rPr>
              <a:t>IV. LOVE ILLUSTRATED</a:t>
            </a:r>
          </a:p>
        </p:txBody>
      </p:sp>
      <p:sp>
        <p:nvSpPr>
          <p:cNvPr id="35844" name="Text Box 4"/>
          <p:cNvSpPr txBox="1">
            <a:spLocks noChangeArrowheads="1"/>
          </p:cNvSpPr>
          <p:nvPr/>
        </p:nvSpPr>
        <p:spPr bwMode="auto">
          <a:xfrm>
            <a:off x="1905000" y="1600201"/>
            <a:ext cx="838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ltLang="en-US" sz="2800" b="1" i="1" u="sng">
              <a:solidFill>
                <a:srgbClr val="FFFF00"/>
              </a:solidFill>
              <a:latin typeface="Arial" panose="020B0604020202020204" pitchFamily="34" charset="0"/>
              <a:cs typeface="Arial" panose="020B0604020202020204" pitchFamily="34" charset="0"/>
            </a:endParaRPr>
          </a:p>
        </p:txBody>
      </p:sp>
      <p:sp>
        <p:nvSpPr>
          <p:cNvPr id="35845" name="Text Box 5"/>
          <p:cNvSpPr txBox="1">
            <a:spLocks noChangeArrowheads="1"/>
          </p:cNvSpPr>
          <p:nvPr/>
        </p:nvSpPr>
        <p:spPr bwMode="auto">
          <a:xfrm>
            <a:off x="1981200" y="1066800"/>
            <a:ext cx="83820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prstClr val="white"/>
                </a:solidFill>
                <a:latin typeface="Arial" panose="020B0604020202020204" pitchFamily="34" charset="0"/>
                <a:cs typeface="Arial" panose="020B0604020202020204" pitchFamily="34" charset="0"/>
              </a:rPr>
              <a:t>1 John 3:16 This is how we know what love is: Jesus Christ laid down his life for us.</a:t>
            </a:r>
          </a:p>
          <a:p>
            <a:pPr fontAlgn="base">
              <a:spcBef>
                <a:spcPct val="50000"/>
              </a:spcBef>
              <a:spcAft>
                <a:spcPct val="0"/>
              </a:spcAft>
            </a:pPr>
            <a:endParaRPr lang="en-US" altLang="en-US" sz="2800" b="1">
              <a:solidFill>
                <a:prstClr val="white"/>
              </a:solidFill>
              <a:latin typeface="Arial" panose="020B0604020202020204" pitchFamily="34" charset="0"/>
              <a:cs typeface="Arial" panose="020B0604020202020204" pitchFamily="34" charset="0"/>
            </a:endParaRPr>
          </a:p>
        </p:txBody>
      </p:sp>
      <p:sp>
        <p:nvSpPr>
          <p:cNvPr id="35846" name="Text Box 6"/>
          <p:cNvSpPr txBox="1">
            <a:spLocks noChangeArrowheads="1"/>
          </p:cNvSpPr>
          <p:nvPr/>
        </p:nvSpPr>
        <p:spPr bwMode="auto">
          <a:xfrm>
            <a:off x="1905000" y="2057400"/>
            <a:ext cx="8458200" cy="436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dirty="0">
                <a:solidFill>
                  <a:srgbClr val="33CC33"/>
                </a:solidFill>
                <a:latin typeface="Arial" panose="020B0604020202020204" pitchFamily="34" charset="0"/>
                <a:cs typeface="Arial" panose="020B0604020202020204" pitchFamily="34" charset="0"/>
              </a:rPr>
              <a:t>“LAID” DOWN INVOLVES A DELIBERATE WILLFUL ACT</a:t>
            </a:r>
          </a:p>
          <a:p>
            <a:pPr algn="ctr" fontAlgn="base">
              <a:spcBef>
                <a:spcPct val="50000"/>
              </a:spcBef>
              <a:spcAft>
                <a:spcPct val="0"/>
              </a:spcAft>
            </a:pPr>
            <a:r>
              <a:rPr lang="en-US" altLang="en-US" sz="2800" b="1" dirty="0">
                <a:solidFill>
                  <a:srgbClr val="33CC33"/>
                </a:solidFill>
                <a:latin typeface="Arial" panose="020B0604020202020204" pitchFamily="34" charset="0"/>
                <a:cs typeface="Arial" panose="020B0604020202020204" pitchFamily="34" charset="0"/>
              </a:rPr>
              <a:t>LOVE IS A MATTER OF THE WILL RATHER THAN THE EMOTION</a:t>
            </a:r>
          </a:p>
          <a:p>
            <a:pPr algn="ctr" fontAlgn="base">
              <a:spcBef>
                <a:spcPct val="50000"/>
              </a:spcBef>
              <a:spcAft>
                <a:spcPct val="0"/>
              </a:spcAft>
            </a:pPr>
            <a:r>
              <a:rPr lang="en-US" altLang="en-US" sz="2800" b="1" dirty="0">
                <a:solidFill>
                  <a:prstClr val="white"/>
                </a:solidFill>
                <a:latin typeface="Arial" panose="020B0604020202020204" pitchFamily="34" charset="0"/>
                <a:cs typeface="Arial" panose="020B0604020202020204" pitchFamily="34" charset="0"/>
              </a:rPr>
              <a:t>“Since one’s life is an individual’s most precious possession, Christ’s willingness to lay down that life on behalf of others constituted the greatest possible experience of love.” – D.E. </a:t>
            </a:r>
            <a:r>
              <a:rPr lang="en-US" altLang="en-US" sz="2800" b="1" dirty="0" err="1">
                <a:solidFill>
                  <a:prstClr val="white"/>
                </a:solidFill>
                <a:latin typeface="Arial" panose="020B0604020202020204" pitchFamily="34" charset="0"/>
                <a:cs typeface="Arial" panose="020B0604020202020204" pitchFamily="34" charset="0"/>
              </a:rPr>
              <a:t>Heibert</a:t>
            </a:r>
            <a:endParaRPr lang="en-US" altLang="en-US" sz="2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5942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84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8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p:bldP spid="3584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12264272" cy="6858000"/>
          </a:xfrm>
          <a:prstGeom prst="rect">
            <a:avLst/>
          </a:prstGeom>
          <a:noFill/>
          <a:extLst>
            <a:ext uri="{909E8E84-426E-40DD-AFC4-6F175D3DCCD1}">
              <a14:hiddenFill xmlns:a14="http://schemas.microsoft.com/office/drawing/2010/main">
                <a:solidFill>
                  <a:srgbClr val="FFFFFF"/>
                </a:solidFill>
              </a14:hiddenFill>
            </a:ext>
          </a:extLst>
        </p:spPr>
      </p:pic>
      <p:sp>
        <p:nvSpPr>
          <p:cNvPr id="37891" name="Text Box 3"/>
          <p:cNvSpPr txBox="1">
            <a:spLocks noChangeArrowheads="1"/>
          </p:cNvSpPr>
          <p:nvPr/>
        </p:nvSpPr>
        <p:spPr bwMode="auto">
          <a:xfrm>
            <a:off x="2286000" y="533401"/>
            <a:ext cx="7924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B343"/>
                </a:solidFill>
                <a:latin typeface="Arial" panose="020B0604020202020204" pitchFamily="34" charset="0"/>
                <a:cs typeface="Arial" panose="020B0604020202020204" pitchFamily="34" charset="0"/>
              </a:rPr>
              <a:t>IV. LOVE ILLUSTRATED</a:t>
            </a:r>
          </a:p>
        </p:txBody>
      </p:sp>
      <p:sp>
        <p:nvSpPr>
          <p:cNvPr id="37892" name="Text Box 4"/>
          <p:cNvSpPr txBox="1">
            <a:spLocks noChangeArrowheads="1"/>
          </p:cNvSpPr>
          <p:nvPr/>
        </p:nvSpPr>
        <p:spPr bwMode="auto">
          <a:xfrm>
            <a:off x="1905000" y="1600201"/>
            <a:ext cx="838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ltLang="en-US" sz="2800" b="1" i="1" u="sng">
              <a:solidFill>
                <a:srgbClr val="FFFF00"/>
              </a:solidFill>
              <a:latin typeface="Arial" panose="020B0604020202020204" pitchFamily="34" charset="0"/>
              <a:cs typeface="Arial" panose="020B0604020202020204" pitchFamily="34" charset="0"/>
            </a:endParaRPr>
          </a:p>
        </p:txBody>
      </p:sp>
      <p:sp>
        <p:nvSpPr>
          <p:cNvPr id="37893" name="Text Box 5"/>
          <p:cNvSpPr txBox="1">
            <a:spLocks noChangeArrowheads="1"/>
          </p:cNvSpPr>
          <p:nvPr/>
        </p:nvSpPr>
        <p:spPr bwMode="auto">
          <a:xfrm>
            <a:off x="1981200" y="1066800"/>
            <a:ext cx="83820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prstClr val="white"/>
                </a:solidFill>
                <a:latin typeface="Arial" panose="020B0604020202020204" pitchFamily="34" charset="0"/>
                <a:cs typeface="Arial" panose="020B0604020202020204" pitchFamily="34" charset="0"/>
              </a:rPr>
              <a:t>1 John 3:16 This is how we know what love is: Jesus Christ laid down his life for us.</a:t>
            </a:r>
          </a:p>
          <a:p>
            <a:pPr fontAlgn="base">
              <a:spcBef>
                <a:spcPct val="50000"/>
              </a:spcBef>
              <a:spcAft>
                <a:spcPct val="0"/>
              </a:spcAft>
            </a:pPr>
            <a:endParaRPr lang="en-US" altLang="en-US" sz="2800" b="1">
              <a:solidFill>
                <a:prstClr val="white"/>
              </a:solidFill>
              <a:latin typeface="Arial" panose="020B0604020202020204" pitchFamily="34" charset="0"/>
              <a:cs typeface="Arial" panose="020B0604020202020204" pitchFamily="34" charset="0"/>
            </a:endParaRPr>
          </a:p>
        </p:txBody>
      </p:sp>
      <p:sp>
        <p:nvSpPr>
          <p:cNvPr id="37894" name="Text Box 6"/>
          <p:cNvSpPr txBox="1">
            <a:spLocks noChangeArrowheads="1"/>
          </p:cNvSpPr>
          <p:nvPr/>
        </p:nvSpPr>
        <p:spPr bwMode="auto">
          <a:xfrm>
            <a:off x="989814" y="2057401"/>
            <a:ext cx="10312924"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800" b="1" dirty="0">
                <a:solidFill>
                  <a:srgbClr val="33CC33"/>
                </a:solidFill>
                <a:latin typeface="Arial" panose="020B0604020202020204" pitchFamily="34" charset="0"/>
                <a:cs typeface="Arial" panose="020B0604020202020204" pitchFamily="34" charset="0"/>
              </a:rPr>
              <a:t>IF YOU WANT A PORTRAIT OF LOVE LOOK TO THE LIFE OF JESUS</a:t>
            </a:r>
          </a:p>
          <a:p>
            <a:pPr algn="ctr" fontAlgn="base">
              <a:spcBef>
                <a:spcPct val="50000"/>
              </a:spcBef>
              <a:spcAft>
                <a:spcPct val="0"/>
              </a:spcAft>
            </a:pPr>
            <a:r>
              <a:rPr lang="en-US" altLang="en-US" sz="2800" b="1" dirty="0">
                <a:solidFill>
                  <a:srgbClr val="33CC33"/>
                </a:solidFill>
                <a:latin typeface="Arial" panose="020B0604020202020204" pitchFamily="34" charset="0"/>
                <a:cs typeface="Arial" panose="020B0604020202020204" pitchFamily="34" charset="0"/>
              </a:rPr>
              <a:t>HE NEVER SHOWED HATRED OR MALICE</a:t>
            </a:r>
          </a:p>
          <a:p>
            <a:pPr algn="ctr" fontAlgn="base">
              <a:spcBef>
                <a:spcPct val="50000"/>
              </a:spcBef>
              <a:spcAft>
                <a:spcPct val="0"/>
              </a:spcAft>
            </a:pPr>
            <a:r>
              <a:rPr lang="en-US" altLang="en-US" sz="2800" b="1" dirty="0">
                <a:solidFill>
                  <a:srgbClr val="33CC33"/>
                </a:solidFill>
                <a:latin typeface="Arial" panose="020B0604020202020204" pitchFamily="34" charset="0"/>
                <a:cs typeface="Arial" panose="020B0604020202020204" pitchFamily="34" charset="0"/>
              </a:rPr>
              <a:t>HE ONLY GOT ANGRY OVER INJUSTICES</a:t>
            </a:r>
          </a:p>
          <a:p>
            <a:pPr algn="ctr" fontAlgn="base">
              <a:spcBef>
                <a:spcPct val="50000"/>
              </a:spcBef>
              <a:spcAft>
                <a:spcPct val="0"/>
              </a:spcAft>
            </a:pPr>
            <a:r>
              <a:rPr lang="en-US" altLang="en-US" sz="2800" b="1" dirty="0">
                <a:solidFill>
                  <a:srgbClr val="33CC33"/>
                </a:solidFill>
                <a:latin typeface="Arial" panose="020B0604020202020204" pitchFamily="34" charset="0"/>
                <a:cs typeface="Arial" panose="020B0604020202020204" pitchFamily="34" charset="0"/>
              </a:rPr>
              <a:t>HE WENT OUT OF HIS WAY TO HELP HIS FELLOWMAN</a:t>
            </a:r>
          </a:p>
          <a:p>
            <a:pPr algn="ctr" fontAlgn="base">
              <a:spcBef>
                <a:spcPct val="50000"/>
              </a:spcBef>
              <a:spcAft>
                <a:spcPct val="0"/>
              </a:spcAft>
            </a:pPr>
            <a:r>
              <a:rPr lang="en-US" altLang="en-US" sz="2800" b="1" dirty="0">
                <a:solidFill>
                  <a:srgbClr val="33CC33"/>
                </a:solidFill>
                <a:latin typeface="Arial" panose="020B0604020202020204" pitchFamily="34" charset="0"/>
                <a:cs typeface="Arial" panose="020B0604020202020204" pitchFamily="34" charset="0"/>
              </a:rPr>
              <a:t>HE CROSSED RACIAL, CULTURAL AND GEOGRAPHICAL BARRIERS</a:t>
            </a:r>
          </a:p>
        </p:txBody>
      </p:sp>
    </p:spTree>
    <p:extLst>
      <p:ext uri="{BB962C8B-B14F-4D97-AF65-F5344CB8AC3E}">
        <p14:creationId xmlns:p14="http://schemas.microsoft.com/office/powerpoint/2010/main" val="8154882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89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9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89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89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8915" name="Text Box 3"/>
          <p:cNvSpPr txBox="1">
            <a:spLocks noChangeArrowheads="1"/>
          </p:cNvSpPr>
          <p:nvPr/>
        </p:nvSpPr>
        <p:spPr bwMode="auto">
          <a:xfrm>
            <a:off x="2286000" y="533401"/>
            <a:ext cx="7924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B343"/>
                </a:solidFill>
                <a:latin typeface="Arial" panose="020B0604020202020204" pitchFamily="34" charset="0"/>
                <a:cs typeface="Arial" panose="020B0604020202020204" pitchFamily="34" charset="0"/>
              </a:rPr>
              <a:t>IV. LOVE ILLUSTRATED</a:t>
            </a:r>
          </a:p>
        </p:txBody>
      </p:sp>
      <p:sp>
        <p:nvSpPr>
          <p:cNvPr id="38916" name="Text Box 4"/>
          <p:cNvSpPr txBox="1">
            <a:spLocks noChangeArrowheads="1"/>
          </p:cNvSpPr>
          <p:nvPr/>
        </p:nvSpPr>
        <p:spPr bwMode="auto">
          <a:xfrm>
            <a:off x="1905000" y="1600201"/>
            <a:ext cx="838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ltLang="en-US" sz="2800" b="1" i="1" u="sng">
              <a:solidFill>
                <a:srgbClr val="FFFF00"/>
              </a:solidFill>
              <a:latin typeface="Arial" panose="020B0604020202020204" pitchFamily="34" charset="0"/>
              <a:cs typeface="Arial" panose="020B0604020202020204" pitchFamily="34" charset="0"/>
            </a:endParaRPr>
          </a:p>
        </p:txBody>
      </p:sp>
      <p:sp>
        <p:nvSpPr>
          <p:cNvPr id="38917" name="Text Box 5"/>
          <p:cNvSpPr txBox="1">
            <a:spLocks noChangeArrowheads="1"/>
          </p:cNvSpPr>
          <p:nvPr/>
        </p:nvSpPr>
        <p:spPr bwMode="auto">
          <a:xfrm>
            <a:off x="1981200" y="1066800"/>
            <a:ext cx="83820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prstClr val="white"/>
                </a:solidFill>
                <a:latin typeface="Arial" panose="020B0604020202020204" pitchFamily="34" charset="0"/>
                <a:cs typeface="Arial" panose="020B0604020202020204" pitchFamily="34" charset="0"/>
              </a:rPr>
              <a:t>1 John 3:16 This is how we know what love is: Jesus Christ laid down his life for us.</a:t>
            </a:r>
          </a:p>
          <a:p>
            <a:pPr fontAlgn="base">
              <a:spcBef>
                <a:spcPct val="50000"/>
              </a:spcBef>
              <a:spcAft>
                <a:spcPct val="0"/>
              </a:spcAft>
            </a:pPr>
            <a:endParaRPr lang="en-US" altLang="en-US" sz="2800" b="1">
              <a:solidFill>
                <a:prstClr val="white"/>
              </a:solidFill>
              <a:latin typeface="Arial" panose="020B0604020202020204" pitchFamily="34" charset="0"/>
              <a:cs typeface="Arial" panose="020B0604020202020204" pitchFamily="34" charset="0"/>
            </a:endParaRPr>
          </a:p>
        </p:txBody>
      </p:sp>
      <p:sp>
        <p:nvSpPr>
          <p:cNvPr id="38918" name="Text Box 6"/>
          <p:cNvSpPr txBox="1">
            <a:spLocks noChangeArrowheads="1"/>
          </p:cNvSpPr>
          <p:nvPr/>
        </p:nvSpPr>
        <p:spPr bwMode="auto">
          <a:xfrm>
            <a:off x="1905000" y="2057400"/>
            <a:ext cx="84582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dirty="0">
                <a:solidFill>
                  <a:srgbClr val="33CC33"/>
                </a:solidFill>
                <a:latin typeface="Arial" panose="020B0604020202020204" pitchFamily="34" charset="0"/>
                <a:cs typeface="Arial" panose="020B0604020202020204" pitchFamily="34" charset="0"/>
              </a:rPr>
              <a:t>HE REACHED OUT TO THE UNLOVELY AND CASTAWAYS OF THE WORLD</a:t>
            </a:r>
          </a:p>
          <a:p>
            <a:pPr algn="ctr" fontAlgn="base">
              <a:spcBef>
                <a:spcPct val="50000"/>
              </a:spcBef>
              <a:spcAft>
                <a:spcPct val="0"/>
              </a:spcAft>
            </a:pPr>
            <a:r>
              <a:rPr lang="en-US" altLang="en-US" sz="2800" b="1" dirty="0">
                <a:solidFill>
                  <a:srgbClr val="33CC33"/>
                </a:solidFill>
                <a:latin typeface="Arial" panose="020B0604020202020204" pitchFamily="34" charset="0"/>
                <a:cs typeface="Arial" panose="020B0604020202020204" pitchFamily="34" charset="0"/>
              </a:rPr>
              <a:t>HIS ULTIMATE EXPRESSION OF LOVE WAS WHEN HE WENT TO THE CROSS</a:t>
            </a:r>
          </a:p>
        </p:txBody>
      </p:sp>
      <p:sp>
        <p:nvSpPr>
          <p:cNvPr id="38919" name="Text Box 7"/>
          <p:cNvSpPr txBox="1">
            <a:spLocks noChangeArrowheads="1"/>
          </p:cNvSpPr>
          <p:nvPr/>
        </p:nvSpPr>
        <p:spPr bwMode="auto">
          <a:xfrm>
            <a:off x="2057400" y="4267200"/>
            <a:ext cx="83058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“A PICTURE IS WORTH A THOUSAND WORDS”</a:t>
            </a:r>
          </a:p>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LOOK TO JESUS AND YOU WILL SEE THE VERY EMBODIMENT—THE PERSONIFICATION OF LOVE</a:t>
            </a:r>
          </a:p>
        </p:txBody>
      </p:sp>
    </p:spTree>
    <p:extLst>
      <p:ext uri="{BB962C8B-B14F-4D97-AF65-F5344CB8AC3E}">
        <p14:creationId xmlns:p14="http://schemas.microsoft.com/office/powerpoint/2010/main" val="332666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919">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9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build="p"/>
      <p:bldP spid="38919"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63" name="Text Box 3"/>
          <p:cNvSpPr txBox="1">
            <a:spLocks noChangeArrowheads="1"/>
          </p:cNvSpPr>
          <p:nvPr/>
        </p:nvSpPr>
        <p:spPr bwMode="auto">
          <a:xfrm>
            <a:off x="2286000" y="533401"/>
            <a:ext cx="7924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B343"/>
                </a:solidFill>
                <a:latin typeface="Arial" panose="020B0604020202020204" pitchFamily="34" charset="0"/>
                <a:cs typeface="Arial" panose="020B0604020202020204" pitchFamily="34" charset="0"/>
              </a:rPr>
              <a:t>V.  OUR LOVE IS EXPRESSED BY ACTION</a:t>
            </a:r>
          </a:p>
        </p:txBody>
      </p:sp>
      <p:sp>
        <p:nvSpPr>
          <p:cNvPr id="40964" name="Text Box 4"/>
          <p:cNvSpPr txBox="1">
            <a:spLocks noChangeArrowheads="1"/>
          </p:cNvSpPr>
          <p:nvPr/>
        </p:nvSpPr>
        <p:spPr bwMode="auto">
          <a:xfrm>
            <a:off x="1905000" y="1600201"/>
            <a:ext cx="838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ltLang="en-US" sz="2800" b="1" i="1" u="sng">
              <a:solidFill>
                <a:srgbClr val="FFFF00"/>
              </a:solidFill>
              <a:latin typeface="Arial" panose="020B0604020202020204" pitchFamily="34" charset="0"/>
              <a:cs typeface="Arial" panose="020B0604020202020204" pitchFamily="34" charset="0"/>
            </a:endParaRPr>
          </a:p>
        </p:txBody>
      </p:sp>
      <p:sp>
        <p:nvSpPr>
          <p:cNvPr id="40965" name="Text Box 5"/>
          <p:cNvSpPr txBox="1">
            <a:spLocks noChangeArrowheads="1"/>
          </p:cNvSpPr>
          <p:nvPr/>
        </p:nvSpPr>
        <p:spPr bwMode="auto">
          <a:xfrm>
            <a:off x="1291472" y="1219201"/>
            <a:ext cx="10077254"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800" b="1" dirty="0">
                <a:solidFill>
                  <a:prstClr val="white"/>
                </a:solidFill>
                <a:latin typeface="Arial" panose="020B0604020202020204" pitchFamily="34" charset="0"/>
                <a:cs typeface="Arial" panose="020B0604020202020204" pitchFamily="34" charset="0"/>
              </a:rPr>
              <a:t>1 John 3:16-18 This is how we know what love is: Jesus Christ laid down his life for us. And we ought to lay down our lives for our brothers. 17 If anyone has material possessions and sees his brother in need but has no pity on him, how can the love of God be in him? 18 Dear children, let us not love with words or tongue but with actions and in truth. </a:t>
            </a:r>
          </a:p>
          <a:p>
            <a:pPr fontAlgn="base">
              <a:spcBef>
                <a:spcPct val="50000"/>
              </a:spcBef>
              <a:spcAft>
                <a:spcPct val="0"/>
              </a:spcAft>
            </a:pPr>
            <a:endParaRPr lang="en-US" altLang="en-US" sz="2800" b="1" dirty="0">
              <a:solidFill>
                <a:prstClr val="white"/>
              </a:solidFill>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1905000" y="4605776"/>
            <a:ext cx="84582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dirty="0">
                <a:solidFill>
                  <a:srgbClr val="33CC33"/>
                </a:solidFill>
                <a:latin typeface="Arial" panose="020B0604020202020204" pitchFamily="34" charset="0"/>
                <a:cs typeface="Arial" panose="020B0604020202020204" pitchFamily="34" charset="0"/>
              </a:rPr>
              <a:t>JOHN INFORMS US THAT TRUE LOVE IS PERSONAL</a:t>
            </a:r>
          </a:p>
          <a:p>
            <a:pPr algn="ctr" fontAlgn="base">
              <a:spcBef>
                <a:spcPct val="50000"/>
              </a:spcBef>
              <a:spcAft>
                <a:spcPct val="0"/>
              </a:spcAft>
            </a:pPr>
            <a:r>
              <a:rPr lang="en-US" altLang="en-US" sz="2800" b="1" dirty="0">
                <a:solidFill>
                  <a:srgbClr val="33CC33"/>
                </a:solidFill>
                <a:latin typeface="Arial" panose="020B0604020202020204" pitchFamily="34" charset="0"/>
                <a:cs typeface="Arial" panose="020B0604020202020204" pitchFamily="34" charset="0"/>
              </a:rPr>
              <a:t>HE DOES SOMETHING INTERESTING</a:t>
            </a:r>
          </a:p>
        </p:txBody>
      </p:sp>
    </p:spTree>
    <p:extLst>
      <p:ext uri="{BB962C8B-B14F-4D97-AF65-F5344CB8AC3E}">
        <p14:creationId xmlns:p14="http://schemas.microsoft.com/office/powerpoint/2010/main" val="1518240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40966">
                                            <p:txEl>
                                              <p:pRg st="0" end="0"/>
                                            </p:txEl>
                                          </p:spTgt>
                                        </p:tgtEl>
                                        <p:attrNameLst>
                                          <p:attrName>style.visibility</p:attrName>
                                        </p:attrNameLst>
                                      </p:cBhvr>
                                      <p:to>
                                        <p:strVal val="visible"/>
                                      </p:to>
                                    </p:set>
                                    <p:anim calcmode="lin" valueType="num">
                                      <p:cBhvr>
                                        <p:cTn id="11" dur="500" fill="hold"/>
                                        <p:tgtEl>
                                          <p:spTgt spid="4096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096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40966">
                                            <p:txEl>
                                              <p:pRg st="1" end="1"/>
                                            </p:txEl>
                                          </p:spTgt>
                                        </p:tgtEl>
                                        <p:attrNameLst>
                                          <p:attrName>style.visibility</p:attrName>
                                        </p:attrNameLst>
                                      </p:cBhvr>
                                      <p:to>
                                        <p:strVal val="visible"/>
                                      </p:to>
                                    </p:set>
                                    <p:anim calcmode="lin" valueType="num">
                                      <p:cBhvr>
                                        <p:cTn id="17" dur="500" fill="hold"/>
                                        <p:tgtEl>
                                          <p:spTgt spid="4096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40966">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p:bldP spid="4096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987" name="Text Box 3"/>
          <p:cNvSpPr txBox="1">
            <a:spLocks noChangeArrowheads="1"/>
          </p:cNvSpPr>
          <p:nvPr/>
        </p:nvSpPr>
        <p:spPr bwMode="auto">
          <a:xfrm>
            <a:off x="2286000" y="533401"/>
            <a:ext cx="7924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B343"/>
                </a:solidFill>
                <a:latin typeface="Arial" panose="020B0604020202020204" pitchFamily="34" charset="0"/>
                <a:cs typeface="Arial" panose="020B0604020202020204" pitchFamily="34" charset="0"/>
              </a:rPr>
              <a:t>V.  OUR LOVE IS EXPRESSED BY ACTION</a:t>
            </a:r>
          </a:p>
        </p:txBody>
      </p:sp>
      <p:sp>
        <p:nvSpPr>
          <p:cNvPr id="41988" name="Text Box 4"/>
          <p:cNvSpPr txBox="1">
            <a:spLocks noChangeArrowheads="1"/>
          </p:cNvSpPr>
          <p:nvPr/>
        </p:nvSpPr>
        <p:spPr bwMode="auto">
          <a:xfrm>
            <a:off x="1905000" y="1600201"/>
            <a:ext cx="838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ltLang="en-US" sz="2800" b="1" i="1" u="sng">
              <a:solidFill>
                <a:srgbClr val="FFFF00"/>
              </a:solidFill>
              <a:latin typeface="Arial" panose="020B0604020202020204" pitchFamily="34" charset="0"/>
              <a:cs typeface="Arial" panose="020B0604020202020204" pitchFamily="34" charset="0"/>
            </a:endParaRPr>
          </a:p>
        </p:txBody>
      </p:sp>
      <p:sp>
        <p:nvSpPr>
          <p:cNvPr id="41989" name="Text Box 5"/>
          <p:cNvSpPr txBox="1">
            <a:spLocks noChangeArrowheads="1"/>
          </p:cNvSpPr>
          <p:nvPr/>
        </p:nvSpPr>
        <p:spPr bwMode="auto">
          <a:xfrm>
            <a:off x="2057400" y="1219201"/>
            <a:ext cx="8305800"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prstClr val="white"/>
                </a:solidFill>
                <a:latin typeface="Arial" panose="020B0604020202020204" pitchFamily="34" charset="0"/>
                <a:cs typeface="Arial" panose="020B0604020202020204" pitchFamily="34" charset="0"/>
              </a:rPr>
              <a:t>1 John 3:16-18 This is how we know what love is: Jesus Christ laid down his life for us. And we ought to lay down our lives for our </a:t>
            </a:r>
            <a:r>
              <a:rPr lang="en-US" altLang="en-US" sz="2800" b="1" i="1" u="sng">
                <a:solidFill>
                  <a:srgbClr val="FFFF00"/>
                </a:solidFill>
                <a:latin typeface="Arial" panose="020B0604020202020204" pitchFamily="34" charset="0"/>
                <a:cs typeface="Arial" panose="020B0604020202020204" pitchFamily="34" charset="0"/>
              </a:rPr>
              <a:t>brothers</a:t>
            </a:r>
            <a:r>
              <a:rPr lang="en-US" altLang="en-US" sz="2800" b="1">
                <a:solidFill>
                  <a:prstClr val="white"/>
                </a:solidFill>
                <a:latin typeface="Arial" panose="020B0604020202020204" pitchFamily="34" charset="0"/>
                <a:cs typeface="Arial" panose="020B0604020202020204" pitchFamily="34" charset="0"/>
              </a:rPr>
              <a:t>. </a:t>
            </a:r>
            <a:r>
              <a:rPr lang="en-US" altLang="en-US" sz="2800" b="1" u="sng">
                <a:solidFill>
                  <a:srgbClr val="00FFFF"/>
                </a:solidFill>
                <a:latin typeface="Arial" panose="020B0604020202020204" pitchFamily="34" charset="0"/>
                <a:cs typeface="Arial" panose="020B0604020202020204" pitchFamily="34" charset="0"/>
              </a:rPr>
              <a:t>[PLURAL]</a:t>
            </a:r>
            <a:r>
              <a:rPr lang="en-US" altLang="en-US" sz="2800" b="1">
                <a:solidFill>
                  <a:prstClr val="white"/>
                </a:solidFill>
                <a:latin typeface="Arial" panose="020B0604020202020204" pitchFamily="34" charset="0"/>
                <a:cs typeface="Arial" panose="020B0604020202020204" pitchFamily="34" charset="0"/>
              </a:rPr>
              <a:t> 17 If anyone has material possessions and sees his brother in need but has no pity on him, how can the love of God be in him? 18 Dear children, let us not love with words or tongue but with actions and in truth. </a:t>
            </a:r>
          </a:p>
          <a:p>
            <a:pPr fontAlgn="base">
              <a:spcBef>
                <a:spcPct val="50000"/>
              </a:spcBef>
              <a:spcAft>
                <a:spcPct val="0"/>
              </a:spcAft>
            </a:pPr>
            <a:endParaRPr lang="en-US" altLang="en-US" sz="28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87015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75414" y="0"/>
            <a:ext cx="12339686" cy="6858000"/>
          </a:xfrm>
          <a:prstGeom prst="rect">
            <a:avLst/>
          </a:prstGeom>
          <a:noFill/>
          <a:extLst>
            <a:ext uri="{909E8E84-426E-40DD-AFC4-6F175D3DCCD1}">
              <a14:hiddenFill xmlns:a14="http://schemas.microsoft.com/office/drawing/2010/main">
                <a:solidFill>
                  <a:srgbClr val="FFFFFF"/>
                </a:solidFill>
              </a14:hiddenFill>
            </a:ext>
          </a:extLst>
        </p:spPr>
      </p:pic>
      <p:sp>
        <p:nvSpPr>
          <p:cNvPr id="43011" name="Text Box 3"/>
          <p:cNvSpPr txBox="1">
            <a:spLocks noChangeArrowheads="1"/>
          </p:cNvSpPr>
          <p:nvPr/>
        </p:nvSpPr>
        <p:spPr bwMode="auto">
          <a:xfrm>
            <a:off x="2286000" y="533401"/>
            <a:ext cx="7924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B343"/>
                </a:solidFill>
                <a:latin typeface="Arial" panose="020B0604020202020204" pitchFamily="34" charset="0"/>
                <a:cs typeface="Arial" panose="020B0604020202020204" pitchFamily="34" charset="0"/>
              </a:rPr>
              <a:t>V.  OUR LOVE IS EXPRESSED BY ACTION</a:t>
            </a:r>
          </a:p>
        </p:txBody>
      </p:sp>
      <p:sp>
        <p:nvSpPr>
          <p:cNvPr id="43012" name="Text Box 4"/>
          <p:cNvSpPr txBox="1">
            <a:spLocks noChangeArrowheads="1"/>
          </p:cNvSpPr>
          <p:nvPr/>
        </p:nvSpPr>
        <p:spPr bwMode="auto">
          <a:xfrm>
            <a:off x="1905000" y="1600201"/>
            <a:ext cx="838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ltLang="en-US" sz="2800" b="1" i="1" u="sng">
              <a:solidFill>
                <a:srgbClr val="FFFF00"/>
              </a:solidFill>
              <a:latin typeface="Arial" panose="020B0604020202020204" pitchFamily="34" charset="0"/>
              <a:cs typeface="Arial" panose="020B0604020202020204" pitchFamily="34" charset="0"/>
            </a:endParaRPr>
          </a:p>
        </p:txBody>
      </p:sp>
      <p:sp>
        <p:nvSpPr>
          <p:cNvPr id="43013" name="Text Box 5"/>
          <p:cNvSpPr txBox="1">
            <a:spLocks noChangeArrowheads="1"/>
          </p:cNvSpPr>
          <p:nvPr/>
        </p:nvSpPr>
        <p:spPr bwMode="auto">
          <a:xfrm>
            <a:off x="2057400" y="1219201"/>
            <a:ext cx="8305800" cy="457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prstClr val="white"/>
                </a:solidFill>
                <a:latin typeface="Arial" panose="020B0604020202020204" pitchFamily="34" charset="0"/>
                <a:cs typeface="Arial" panose="020B0604020202020204" pitchFamily="34" charset="0"/>
              </a:rPr>
              <a:t>1 John 3:16-18 This is how we know what love is: Jesus Christ laid down his life for us. And we ought to lay down our lives for our </a:t>
            </a:r>
            <a:r>
              <a:rPr lang="en-US" altLang="en-US" sz="2800" b="1" i="1" u="sng">
                <a:solidFill>
                  <a:srgbClr val="FFFF00"/>
                </a:solidFill>
                <a:latin typeface="Arial" panose="020B0604020202020204" pitchFamily="34" charset="0"/>
                <a:cs typeface="Arial" panose="020B0604020202020204" pitchFamily="34" charset="0"/>
              </a:rPr>
              <a:t>brothers</a:t>
            </a:r>
            <a:r>
              <a:rPr lang="en-US" altLang="en-US" sz="2800" b="1">
                <a:solidFill>
                  <a:prstClr val="white"/>
                </a:solidFill>
                <a:latin typeface="Arial" panose="020B0604020202020204" pitchFamily="34" charset="0"/>
                <a:cs typeface="Arial" panose="020B0604020202020204" pitchFamily="34" charset="0"/>
              </a:rPr>
              <a:t>. </a:t>
            </a:r>
            <a:r>
              <a:rPr lang="en-US" altLang="en-US" sz="2800" b="1" u="sng">
                <a:solidFill>
                  <a:srgbClr val="00FFFF"/>
                </a:solidFill>
                <a:latin typeface="Arial" panose="020B0604020202020204" pitchFamily="34" charset="0"/>
                <a:cs typeface="Arial" panose="020B0604020202020204" pitchFamily="34" charset="0"/>
              </a:rPr>
              <a:t>[PLURAL]</a:t>
            </a:r>
            <a:r>
              <a:rPr lang="en-US" altLang="en-US" sz="2800" b="1">
                <a:solidFill>
                  <a:prstClr val="white"/>
                </a:solidFill>
                <a:latin typeface="Arial" panose="020B0604020202020204" pitchFamily="34" charset="0"/>
                <a:cs typeface="Arial" panose="020B0604020202020204" pitchFamily="34" charset="0"/>
              </a:rPr>
              <a:t> 17 If anyone has material possessions and sees his </a:t>
            </a:r>
            <a:r>
              <a:rPr lang="en-US" altLang="en-US" sz="2800" b="1" i="1" u="sng">
                <a:solidFill>
                  <a:srgbClr val="FFFF00"/>
                </a:solidFill>
                <a:latin typeface="Arial" panose="020B0604020202020204" pitchFamily="34" charset="0"/>
                <a:cs typeface="Arial" panose="020B0604020202020204" pitchFamily="34" charset="0"/>
              </a:rPr>
              <a:t>brother</a:t>
            </a:r>
            <a:r>
              <a:rPr lang="en-US" altLang="en-US" sz="2800" b="1">
                <a:solidFill>
                  <a:prstClr val="white"/>
                </a:solidFill>
                <a:latin typeface="Arial" panose="020B0604020202020204" pitchFamily="34" charset="0"/>
                <a:cs typeface="Arial" panose="020B0604020202020204" pitchFamily="34" charset="0"/>
              </a:rPr>
              <a:t>  </a:t>
            </a:r>
            <a:r>
              <a:rPr lang="en-US" altLang="en-US" sz="2800" b="1">
                <a:solidFill>
                  <a:srgbClr val="00FFFF"/>
                </a:solidFill>
                <a:latin typeface="Arial" panose="020B0604020202020204" pitchFamily="34" charset="0"/>
                <a:cs typeface="Arial" panose="020B0604020202020204" pitchFamily="34" charset="0"/>
              </a:rPr>
              <a:t>[SINGULAR]</a:t>
            </a:r>
            <a:r>
              <a:rPr lang="en-US" altLang="en-US" sz="2800" b="1">
                <a:solidFill>
                  <a:prstClr val="white"/>
                </a:solidFill>
                <a:latin typeface="Arial" panose="020B0604020202020204" pitchFamily="34" charset="0"/>
                <a:cs typeface="Arial" panose="020B0604020202020204" pitchFamily="34" charset="0"/>
              </a:rPr>
              <a:t> in need but has no pity on him, how can the love of God be in him? 18 Dear children, let us not love with words or tongue but with actions and in truth. </a:t>
            </a:r>
          </a:p>
          <a:p>
            <a:pPr fontAlgn="base">
              <a:spcBef>
                <a:spcPct val="50000"/>
              </a:spcBef>
              <a:spcAft>
                <a:spcPct val="0"/>
              </a:spcAft>
            </a:pPr>
            <a:endParaRPr lang="en-US" altLang="en-US" sz="28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83017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035" name="Text Box 3"/>
          <p:cNvSpPr txBox="1">
            <a:spLocks noChangeArrowheads="1"/>
          </p:cNvSpPr>
          <p:nvPr/>
        </p:nvSpPr>
        <p:spPr bwMode="auto">
          <a:xfrm>
            <a:off x="2286000" y="533401"/>
            <a:ext cx="7924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B343"/>
                </a:solidFill>
                <a:latin typeface="Arial" panose="020B0604020202020204" pitchFamily="34" charset="0"/>
                <a:cs typeface="Arial" panose="020B0604020202020204" pitchFamily="34" charset="0"/>
              </a:rPr>
              <a:t>V.  OUR LOVE IS EXPRESSED BY ACTION</a:t>
            </a:r>
          </a:p>
        </p:txBody>
      </p:sp>
      <p:sp>
        <p:nvSpPr>
          <p:cNvPr id="44036" name="Text Box 4"/>
          <p:cNvSpPr txBox="1">
            <a:spLocks noChangeArrowheads="1"/>
          </p:cNvSpPr>
          <p:nvPr/>
        </p:nvSpPr>
        <p:spPr bwMode="auto">
          <a:xfrm>
            <a:off x="1905000" y="1600201"/>
            <a:ext cx="838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ltLang="en-US" sz="2800" b="1" i="1" u="sng">
              <a:solidFill>
                <a:srgbClr val="FFFF00"/>
              </a:solidFill>
              <a:latin typeface="Arial" panose="020B0604020202020204" pitchFamily="34" charset="0"/>
              <a:cs typeface="Arial" panose="020B0604020202020204" pitchFamily="34" charset="0"/>
            </a:endParaRPr>
          </a:p>
        </p:txBody>
      </p:sp>
      <p:sp>
        <p:nvSpPr>
          <p:cNvPr id="44037" name="Text Box 5"/>
          <p:cNvSpPr txBox="1">
            <a:spLocks noChangeArrowheads="1"/>
          </p:cNvSpPr>
          <p:nvPr/>
        </p:nvSpPr>
        <p:spPr bwMode="auto">
          <a:xfrm>
            <a:off x="2057400" y="1219201"/>
            <a:ext cx="8305800" cy="350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IT IS EASIER TO LOVE “MANKIND” AS A WHOLE THAN A CERTAIN PERSON</a:t>
            </a:r>
          </a:p>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IT IS EASIER TO LOVE THE “WORLD” THAN TO LOVE MY NEIGHBOR</a:t>
            </a:r>
          </a:p>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IT IS EASIER TO LOVE THE “CHURCH” AS A WHOLE THAN TO LOVE THE PERSON ACROSS THE AISLE</a:t>
            </a:r>
          </a:p>
        </p:txBody>
      </p:sp>
    </p:spTree>
    <p:extLst>
      <p:ext uri="{BB962C8B-B14F-4D97-AF65-F5344CB8AC3E}">
        <p14:creationId xmlns:p14="http://schemas.microsoft.com/office/powerpoint/2010/main" val="3154594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3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03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5059" name="Text Box 3"/>
          <p:cNvSpPr txBox="1">
            <a:spLocks noChangeArrowheads="1"/>
          </p:cNvSpPr>
          <p:nvPr/>
        </p:nvSpPr>
        <p:spPr bwMode="auto">
          <a:xfrm>
            <a:off x="2286000" y="533401"/>
            <a:ext cx="7924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B343"/>
                </a:solidFill>
                <a:latin typeface="Arial" panose="020B0604020202020204" pitchFamily="34" charset="0"/>
                <a:cs typeface="Arial" panose="020B0604020202020204" pitchFamily="34" charset="0"/>
              </a:rPr>
              <a:t>V.  OUR LOVE IS EXPRESSED BY ACTION</a:t>
            </a:r>
          </a:p>
        </p:txBody>
      </p:sp>
      <p:sp>
        <p:nvSpPr>
          <p:cNvPr id="45060" name="Text Box 4"/>
          <p:cNvSpPr txBox="1">
            <a:spLocks noChangeArrowheads="1"/>
          </p:cNvSpPr>
          <p:nvPr/>
        </p:nvSpPr>
        <p:spPr bwMode="auto">
          <a:xfrm>
            <a:off x="1905000" y="1600201"/>
            <a:ext cx="838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ltLang="en-US" sz="2800" b="1" i="1" u="sng">
              <a:solidFill>
                <a:srgbClr val="FFFF00"/>
              </a:solidFill>
              <a:latin typeface="Arial" panose="020B0604020202020204" pitchFamily="34" charset="0"/>
              <a:cs typeface="Arial" panose="020B0604020202020204" pitchFamily="34" charset="0"/>
            </a:endParaRPr>
          </a:p>
        </p:txBody>
      </p:sp>
      <p:sp>
        <p:nvSpPr>
          <p:cNvPr id="45061" name="Text Box 5"/>
          <p:cNvSpPr txBox="1">
            <a:spLocks noChangeArrowheads="1"/>
          </p:cNvSpPr>
          <p:nvPr/>
        </p:nvSpPr>
        <p:spPr bwMode="auto">
          <a:xfrm>
            <a:off x="2057400" y="1066800"/>
            <a:ext cx="83058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prstClr val="white"/>
                </a:solidFill>
                <a:latin typeface="Arial" panose="020B0604020202020204" pitchFamily="34" charset="0"/>
                <a:cs typeface="Arial" panose="020B0604020202020204" pitchFamily="34" charset="0"/>
              </a:rPr>
              <a:t>G.P. Lewis wrote:  “It is easier to be enthusiastic about Humanity with a capital  “H” than it is to love individual men and women, especially those who are uninteresting, exasperating, depraved, or otherwise unattractive.  Loving everybody in general may be an excuse for loving nobody in particular.”</a:t>
            </a:r>
          </a:p>
        </p:txBody>
      </p:sp>
      <p:sp>
        <p:nvSpPr>
          <p:cNvPr id="45062" name="Text Box 6"/>
          <p:cNvSpPr txBox="1">
            <a:spLocks noChangeArrowheads="1"/>
          </p:cNvSpPr>
          <p:nvPr/>
        </p:nvSpPr>
        <p:spPr bwMode="auto">
          <a:xfrm>
            <a:off x="1905000" y="4191000"/>
            <a:ext cx="853440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LET’S BE HONEST</a:t>
            </a:r>
          </a:p>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WE ALL HAVE SOME PEOPLE IN OUR LIVES WE JUST DON’T LIKE</a:t>
            </a:r>
          </a:p>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WHAT DO WE DO?  WE LOVE THEM ANYWAY</a:t>
            </a:r>
          </a:p>
        </p:txBody>
      </p:sp>
    </p:spTree>
    <p:extLst>
      <p:ext uri="{BB962C8B-B14F-4D97-AF65-F5344CB8AC3E}">
        <p14:creationId xmlns:p14="http://schemas.microsoft.com/office/powerpoint/2010/main" val="330594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6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6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06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650449" y="471340"/>
            <a:ext cx="10671143" cy="2677656"/>
          </a:xfrm>
          <a:prstGeom prst="rect">
            <a:avLst/>
          </a:prstGeom>
          <a:noFill/>
        </p:spPr>
        <p:txBody>
          <a:bodyPr wrap="square" rtlCol="0">
            <a:spAutoFit/>
          </a:bodyPr>
          <a:lstStyle/>
          <a:p>
            <a:pPr algn="ctr"/>
            <a:r>
              <a:rPr lang="en-US" sz="2800" b="1" dirty="0">
                <a:solidFill>
                  <a:prstClr val="white"/>
                </a:solidFill>
                <a:latin typeface="Arial" panose="020B0604020202020204" pitchFamily="34" charset="0"/>
                <a:cs typeface="Arial" panose="020B0604020202020204" pitchFamily="34" charset="0"/>
              </a:rPr>
              <a:t>A 10-motor massage mat with a lumbar area that can heat up to 140 degrees in less than eight minutes! </a:t>
            </a:r>
            <a:endParaRPr lang="en-US" sz="2800" b="1" dirty="0">
              <a:solidFill>
                <a:prstClr val="white"/>
              </a:solidFill>
              <a:latin typeface="Arial" panose="020B0604020202020204" pitchFamily="34" charset="0"/>
              <a:cs typeface="Arial" panose="020B0604020202020204" pitchFamily="34" charset="0"/>
            </a:endParaRP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a:solidFill>
                  <a:prstClr val="white"/>
                </a:solidFill>
                <a:latin typeface="Arial" panose="020B0604020202020204" pitchFamily="34" charset="0"/>
                <a:cs typeface="Arial" panose="020B0604020202020204" pitchFamily="34" charset="0"/>
              </a:rPr>
              <a:t>A gift </a:t>
            </a:r>
            <a:r>
              <a:rPr lang="en-US" sz="2800" b="1" dirty="0">
                <a:solidFill>
                  <a:prstClr val="white"/>
                </a:solidFill>
                <a:latin typeface="Arial" panose="020B0604020202020204" pitchFamily="34" charset="0"/>
                <a:cs typeface="Arial" panose="020B0604020202020204" pitchFamily="34" charset="0"/>
              </a:rPr>
              <a:t>card</a:t>
            </a: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a:solidFill>
                  <a:prstClr val="white"/>
                </a:solidFill>
                <a:latin typeface="Arial" panose="020B0604020202020204" pitchFamily="34" charset="0"/>
                <a:cs typeface="Arial" panose="020B0604020202020204" pitchFamily="34" charset="0"/>
              </a:rPr>
              <a:t>A luxurious </a:t>
            </a:r>
            <a:r>
              <a:rPr lang="en-US" sz="2800" b="1" dirty="0">
                <a:solidFill>
                  <a:prstClr val="white"/>
                </a:solidFill>
                <a:latin typeface="Arial" panose="020B0604020202020204" pitchFamily="34" charset="0"/>
                <a:cs typeface="Arial" panose="020B0604020202020204" pitchFamily="34" charset="0"/>
              </a:rPr>
              <a:t>perfume</a:t>
            </a:r>
            <a:endParaRPr lang="en-US" sz="2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026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 y="0"/>
            <a:ext cx="12301979" cy="6858000"/>
          </a:xfrm>
          <a:prstGeom prst="rect">
            <a:avLst/>
          </a:prstGeom>
          <a:noFill/>
          <a:extLst>
            <a:ext uri="{909E8E84-426E-40DD-AFC4-6F175D3DCCD1}">
              <a14:hiddenFill xmlns:a14="http://schemas.microsoft.com/office/drawing/2010/main">
                <a:solidFill>
                  <a:srgbClr val="FFFFFF"/>
                </a:solidFill>
              </a14:hiddenFill>
            </a:ext>
          </a:extLst>
        </p:spPr>
      </p:pic>
      <p:sp>
        <p:nvSpPr>
          <p:cNvPr id="48131" name="Text Box 3"/>
          <p:cNvSpPr txBox="1">
            <a:spLocks noChangeArrowheads="1"/>
          </p:cNvSpPr>
          <p:nvPr/>
        </p:nvSpPr>
        <p:spPr bwMode="auto">
          <a:xfrm>
            <a:off x="2286000" y="533401"/>
            <a:ext cx="7924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B343"/>
                </a:solidFill>
                <a:latin typeface="Arial" panose="020B0604020202020204" pitchFamily="34" charset="0"/>
                <a:cs typeface="Arial" panose="020B0604020202020204" pitchFamily="34" charset="0"/>
              </a:rPr>
              <a:t>V.  OUR LOVE IS EXPRESSED BY ACTION</a:t>
            </a:r>
          </a:p>
        </p:txBody>
      </p:sp>
      <p:sp>
        <p:nvSpPr>
          <p:cNvPr id="48132" name="Text Box 4"/>
          <p:cNvSpPr txBox="1">
            <a:spLocks noChangeArrowheads="1"/>
          </p:cNvSpPr>
          <p:nvPr/>
        </p:nvSpPr>
        <p:spPr bwMode="auto">
          <a:xfrm>
            <a:off x="1905000" y="1600201"/>
            <a:ext cx="838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ltLang="en-US" sz="2800" b="1" i="1" u="sng">
              <a:solidFill>
                <a:srgbClr val="FFFF00"/>
              </a:solidFill>
              <a:latin typeface="Arial" panose="020B0604020202020204" pitchFamily="34" charset="0"/>
              <a:cs typeface="Arial" panose="020B0604020202020204" pitchFamily="34" charset="0"/>
            </a:endParaRPr>
          </a:p>
        </p:txBody>
      </p:sp>
      <p:sp>
        <p:nvSpPr>
          <p:cNvPr id="48133" name="Text Box 5"/>
          <p:cNvSpPr txBox="1">
            <a:spLocks noChangeArrowheads="1"/>
          </p:cNvSpPr>
          <p:nvPr/>
        </p:nvSpPr>
        <p:spPr bwMode="auto">
          <a:xfrm>
            <a:off x="2209800" y="1295400"/>
            <a:ext cx="7924800"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dirty="0">
                <a:solidFill>
                  <a:srgbClr val="33CC33"/>
                </a:solidFill>
                <a:latin typeface="Arial" panose="020B0604020202020204" pitchFamily="34" charset="0"/>
                <a:cs typeface="Arial" panose="020B0604020202020204" pitchFamily="34" charset="0"/>
              </a:rPr>
              <a:t>THERE ARE SOME PEOPLE YOU CAN’T STAND</a:t>
            </a:r>
          </a:p>
          <a:p>
            <a:pPr algn="ctr" fontAlgn="base">
              <a:spcBef>
                <a:spcPct val="50000"/>
              </a:spcBef>
              <a:spcAft>
                <a:spcPct val="0"/>
              </a:spcAft>
            </a:pPr>
            <a:r>
              <a:rPr lang="en-US" altLang="en-US" sz="2800" b="1" dirty="0">
                <a:solidFill>
                  <a:srgbClr val="33CC33"/>
                </a:solidFill>
                <a:latin typeface="Arial" panose="020B0604020202020204" pitchFamily="34" charset="0"/>
                <a:cs typeface="Arial" panose="020B0604020202020204" pitchFamily="34" charset="0"/>
              </a:rPr>
              <a:t>YOU WOULD RATHER HUG A PORCUPINE</a:t>
            </a:r>
          </a:p>
          <a:p>
            <a:pPr algn="ctr" fontAlgn="base">
              <a:spcBef>
                <a:spcPct val="50000"/>
              </a:spcBef>
              <a:spcAft>
                <a:spcPct val="0"/>
              </a:spcAft>
            </a:pPr>
            <a:r>
              <a:rPr lang="en-US" altLang="en-US" sz="2800" b="1" dirty="0">
                <a:solidFill>
                  <a:srgbClr val="33CC33"/>
                </a:solidFill>
                <a:latin typeface="Arial" panose="020B0604020202020204" pitchFamily="34" charset="0"/>
                <a:cs typeface="Arial" panose="020B0604020202020204" pitchFamily="34" charset="0"/>
              </a:rPr>
              <a:t>MAYBE WE HAVE PEOPLE LIKE THIS IN OUR LIVES</a:t>
            </a:r>
          </a:p>
          <a:p>
            <a:pPr algn="ctr" fontAlgn="base">
              <a:spcBef>
                <a:spcPct val="50000"/>
              </a:spcBef>
              <a:spcAft>
                <a:spcPct val="0"/>
              </a:spcAft>
            </a:pPr>
            <a:r>
              <a:rPr lang="en-US" altLang="en-US" sz="2800" b="1" dirty="0">
                <a:solidFill>
                  <a:srgbClr val="33CC33"/>
                </a:solidFill>
                <a:latin typeface="Arial" panose="020B0604020202020204" pitchFamily="34" charset="0"/>
                <a:cs typeface="Arial" panose="020B0604020202020204" pitchFamily="34" charset="0"/>
              </a:rPr>
              <a:t>WHAT DO WE DO?  WE LOVE THEM ANYWAY</a:t>
            </a:r>
          </a:p>
        </p:txBody>
      </p:sp>
    </p:spTree>
    <p:extLst>
      <p:ext uri="{BB962C8B-B14F-4D97-AF65-F5344CB8AC3E}">
        <p14:creationId xmlns:p14="http://schemas.microsoft.com/office/powerpoint/2010/main" val="3443296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3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13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13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9155" name="Text Box 3"/>
          <p:cNvSpPr txBox="1">
            <a:spLocks noChangeArrowheads="1"/>
          </p:cNvSpPr>
          <p:nvPr/>
        </p:nvSpPr>
        <p:spPr bwMode="auto">
          <a:xfrm>
            <a:off x="2286000" y="533401"/>
            <a:ext cx="7924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B343"/>
                </a:solidFill>
                <a:latin typeface="Arial" panose="020B0604020202020204" pitchFamily="34" charset="0"/>
                <a:cs typeface="Arial" panose="020B0604020202020204" pitchFamily="34" charset="0"/>
              </a:rPr>
              <a:t>V.  OUR LOVE IS EXPRESSED BY ACTION</a:t>
            </a:r>
          </a:p>
        </p:txBody>
      </p:sp>
      <p:sp>
        <p:nvSpPr>
          <p:cNvPr id="49156" name="Text Box 4"/>
          <p:cNvSpPr txBox="1">
            <a:spLocks noChangeArrowheads="1"/>
          </p:cNvSpPr>
          <p:nvPr/>
        </p:nvSpPr>
        <p:spPr bwMode="auto">
          <a:xfrm>
            <a:off x="1905000" y="1600201"/>
            <a:ext cx="838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ltLang="en-US" sz="2800" b="1" i="1" u="sng">
              <a:solidFill>
                <a:srgbClr val="FFFF00"/>
              </a:solidFill>
              <a:latin typeface="Arial" panose="020B0604020202020204" pitchFamily="34" charset="0"/>
              <a:cs typeface="Arial" panose="020B0604020202020204" pitchFamily="34" charset="0"/>
            </a:endParaRPr>
          </a:p>
        </p:txBody>
      </p:sp>
      <p:sp>
        <p:nvSpPr>
          <p:cNvPr id="49157" name="Text Box 5"/>
          <p:cNvSpPr txBox="1">
            <a:spLocks noChangeArrowheads="1"/>
          </p:cNvSpPr>
          <p:nvPr/>
        </p:nvSpPr>
        <p:spPr bwMode="auto">
          <a:xfrm>
            <a:off x="2209800" y="1295400"/>
            <a:ext cx="7924800" cy="393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LET’S COME BACK TO OUR DEFINITION OF LOVE</a:t>
            </a:r>
          </a:p>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LOVE IS SELF-SACRIFICING</a:t>
            </a:r>
          </a:p>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LOVE IS CARING COMMITMENT</a:t>
            </a:r>
          </a:p>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LOVE IS EXPRESSING ITSELF IN SEEKING THE HIGHEST GOOD OF OTHERS</a:t>
            </a:r>
          </a:p>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LOVE ACTS</a:t>
            </a:r>
          </a:p>
        </p:txBody>
      </p:sp>
    </p:spTree>
    <p:extLst>
      <p:ext uri="{BB962C8B-B14F-4D97-AF65-F5344CB8AC3E}">
        <p14:creationId xmlns:p14="http://schemas.microsoft.com/office/powerpoint/2010/main" val="1454967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5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15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15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15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12330260" cy="6858000"/>
          </a:xfrm>
          <a:prstGeom prst="rect">
            <a:avLst/>
          </a:prstGeom>
          <a:noFill/>
          <a:extLst>
            <a:ext uri="{909E8E84-426E-40DD-AFC4-6F175D3DCCD1}">
              <a14:hiddenFill xmlns:a14="http://schemas.microsoft.com/office/drawing/2010/main">
                <a:solidFill>
                  <a:srgbClr val="FFFFFF"/>
                </a:solidFill>
              </a14:hiddenFill>
            </a:ext>
          </a:extLst>
        </p:spPr>
      </p:pic>
      <p:sp>
        <p:nvSpPr>
          <p:cNvPr id="50179" name="Text Box 3"/>
          <p:cNvSpPr txBox="1">
            <a:spLocks noChangeArrowheads="1"/>
          </p:cNvSpPr>
          <p:nvPr/>
        </p:nvSpPr>
        <p:spPr bwMode="auto">
          <a:xfrm>
            <a:off x="2286000" y="533401"/>
            <a:ext cx="7924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B343"/>
                </a:solidFill>
                <a:latin typeface="Arial" panose="020B0604020202020204" pitchFamily="34" charset="0"/>
                <a:cs typeface="Arial" panose="020B0604020202020204" pitchFamily="34" charset="0"/>
              </a:rPr>
              <a:t>V.  OUR LOVE IS EXPRESSED BY ACTION</a:t>
            </a:r>
          </a:p>
        </p:txBody>
      </p:sp>
      <p:sp>
        <p:nvSpPr>
          <p:cNvPr id="50180" name="Text Box 4"/>
          <p:cNvSpPr txBox="1">
            <a:spLocks noChangeArrowheads="1"/>
          </p:cNvSpPr>
          <p:nvPr/>
        </p:nvSpPr>
        <p:spPr bwMode="auto">
          <a:xfrm>
            <a:off x="1905000" y="1600201"/>
            <a:ext cx="838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ltLang="en-US" sz="2800" b="1" i="1" u="sng">
              <a:solidFill>
                <a:srgbClr val="FFFF00"/>
              </a:solidFill>
              <a:latin typeface="Arial" panose="020B0604020202020204" pitchFamily="34" charset="0"/>
              <a:cs typeface="Arial" panose="020B0604020202020204" pitchFamily="34" charset="0"/>
            </a:endParaRPr>
          </a:p>
        </p:txBody>
      </p:sp>
      <p:sp>
        <p:nvSpPr>
          <p:cNvPr id="50181" name="Text Box 5"/>
          <p:cNvSpPr txBox="1">
            <a:spLocks noChangeArrowheads="1"/>
          </p:cNvSpPr>
          <p:nvPr/>
        </p:nvSpPr>
        <p:spPr bwMode="auto">
          <a:xfrm>
            <a:off x="2209800" y="1295401"/>
            <a:ext cx="7924800" cy="415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TO HAVE THIS KIND OF LOVE IS OBEYING A COMMAND OF JESUS</a:t>
            </a:r>
          </a:p>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TO HAVE THIS KIND OF LOVE IS AN EXPRESSION OF OUR SALVATION</a:t>
            </a:r>
          </a:p>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WHAT WILL PEOPLE SAY ABOUT HIS CHURCH?</a:t>
            </a:r>
          </a:p>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WILL THEY SAY:  “THEY LOVE ONE ANOTHER?”</a:t>
            </a:r>
          </a:p>
        </p:txBody>
      </p:sp>
    </p:spTree>
    <p:extLst>
      <p:ext uri="{BB962C8B-B14F-4D97-AF65-F5344CB8AC3E}">
        <p14:creationId xmlns:p14="http://schemas.microsoft.com/office/powerpoint/2010/main" val="22281810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8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8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18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8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1203" name="Text Box 3"/>
          <p:cNvSpPr txBox="1">
            <a:spLocks noChangeArrowheads="1"/>
          </p:cNvSpPr>
          <p:nvPr/>
        </p:nvSpPr>
        <p:spPr bwMode="auto">
          <a:xfrm>
            <a:off x="2286000" y="533401"/>
            <a:ext cx="7924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B343"/>
                </a:solidFill>
                <a:latin typeface="Arial" panose="020B0604020202020204" pitchFamily="34" charset="0"/>
                <a:cs typeface="Arial" panose="020B0604020202020204" pitchFamily="34" charset="0"/>
              </a:rPr>
              <a:t>V.  OUR LOVE IS EXPRESSED BY ACTION</a:t>
            </a:r>
          </a:p>
        </p:txBody>
      </p:sp>
      <p:sp>
        <p:nvSpPr>
          <p:cNvPr id="51204" name="Text Box 4"/>
          <p:cNvSpPr txBox="1">
            <a:spLocks noChangeArrowheads="1"/>
          </p:cNvSpPr>
          <p:nvPr/>
        </p:nvSpPr>
        <p:spPr bwMode="auto">
          <a:xfrm>
            <a:off x="1905000" y="1600201"/>
            <a:ext cx="838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ltLang="en-US" sz="2800" b="1" i="1" u="sng">
              <a:solidFill>
                <a:srgbClr val="FFFF00"/>
              </a:solidFill>
              <a:latin typeface="Arial" panose="020B0604020202020204" pitchFamily="34" charset="0"/>
              <a:cs typeface="Arial" panose="020B0604020202020204" pitchFamily="34" charset="0"/>
            </a:endParaRPr>
          </a:p>
        </p:txBody>
      </p:sp>
      <p:sp>
        <p:nvSpPr>
          <p:cNvPr id="51205" name="Text Box 5"/>
          <p:cNvSpPr txBox="1">
            <a:spLocks noChangeArrowheads="1"/>
          </p:cNvSpPr>
          <p:nvPr/>
        </p:nvSpPr>
        <p:spPr bwMode="auto">
          <a:xfrm>
            <a:off x="2209800" y="1295401"/>
            <a:ext cx="7924800" cy="244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WHAT ABOUT YOUR LOVE FOR GOD?</a:t>
            </a:r>
          </a:p>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HOW DO YOU EXPRESS IT?</a:t>
            </a:r>
          </a:p>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JESUS LOVES YOU</a:t>
            </a:r>
          </a:p>
          <a:p>
            <a:pPr algn="ctr" fontAlgn="base">
              <a:spcBef>
                <a:spcPct val="50000"/>
              </a:spcBef>
              <a:spcAft>
                <a:spcPct val="0"/>
              </a:spcAft>
            </a:pPr>
            <a:r>
              <a:rPr lang="en-US" altLang="en-US" sz="2800" b="1">
                <a:solidFill>
                  <a:srgbClr val="33CC33"/>
                </a:solidFill>
                <a:latin typeface="Arial" panose="020B0604020202020204" pitchFamily="34" charset="0"/>
                <a:cs typeface="Arial" panose="020B0604020202020204" pitchFamily="34" charset="0"/>
              </a:rPr>
              <a:t>WILL YOU LOVE HIM IN RETURN?</a:t>
            </a:r>
          </a:p>
        </p:txBody>
      </p:sp>
    </p:spTree>
    <p:extLst>
      <p:ext uri="{BB962C8B-B14F-4D97-AF65-F5344CB8AC3E}">
        <p14:creationId xmlns:p14="http://schemas.microsoft.com/office/powerpoint/2010/main" val="2281124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650449" y="471340"/>
            <a:ext cx="10671143" cy="3970318"/>
          </a:xfrm>
          <a:prstGeom prst="rect">
            <a:avLst/>
          </a:prstGeom>
          <a:noFill/>
        </p:spPr>
        <p:txBody>
          <a:bodyPr wrap="square" rtlCol="0">
            <a:spAutoFit/>
          </a:bodyPr>
          <a:lstStyle/>
          <a:p>
            <a:pPr algn="ctr"/>
            <a:r>
              <a:rPr lang="en-US" sz="2800" b="1" dirty="0">
                <a:solidFill>
                  <a:prstClr val="white"/>
                </a:solidFill>
                <a:latin typeface="Arial" panose="020B0604020202020204" pitchFamily="34" charset="0"/>
                <a:cs typeface="Arial" panose="020B0604020202020204" pitchFamily="34" charset="0"/>
              </a:rPr>
              <a:t>WHAT DO WOMEN REALLY WANT?</a:t>
            </a: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a:solidFill>
                  <a:prstClr val="white"/>
                </a:solidFill>
                <a:latin typeface="Arial" panose="020B0604020202020204" pitchFamily="34" charset="0"/>
                <a:cs typeface="Arial" panose="020B0604020202020204" pitchFamily="34" charset="0"/>
              </a:rPr>
              <a:t> “Just attention and thoughtfulness. Doesn't even need to be something that costs money</a:t>
            </a:r>
            <a:r>
              <a:rPr lang="en-US" sz="2800" b="1" dirty="0">
                <a:solidFill>
                  <a:prstClr val="white"/>
                </a:solidFill>
                <a:latin typeface="Arial" panose="020B0604020202020204" pitchFamily="34" charset="0"/>
                <a:cs typeface="Arial" panose="020B0604020202020204" pitchFamily="34" charset="0"/>
              </a:rPr>
              <a:t>.”</a:t>
            </a: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a:solidFill>
                  <a:prstClr val="white"/>
                </a:solidFill>
                <a:latin typeface="Arial" panose="020B0604020202020204" pitchFamily="34" charset="0"/>
                <a:cs typeface="Arial" panose="020B0604020202020204" pitchFamily="34" charset="0"/>
              </a:rPr>
              <a:t>“Someone to give my house a thorough cleaning</a:t>
            </a:r>
            <a:r>
              <a:rPr lang="en-US" sz="2800" b="1" dirty="0">
                <a:solidFill>
                  <a:prstClr val="white"/>
                </a:solidFill>
                <a:latin typeface="Arial" panose="020B0604020202020204" pitchFamily="34" charset="0"/>
                <a:cs typeface="Arial" panose="020B0604020202020204" pitchFamily="34" charset="0"/>
              </a:rPr>
              <a:t>.”</a:t>
            </a: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a:solidFill>
                  <a:prstClr val="white"/>
                </a:solidFill>
                <a:latin typeface="Arial" panose="020B0604020202020204" pitchFamily="34" charset="0"/>
                <a:cs typeface="Arial" panose="020B0604020202020204" pitchFamily="34" charset="0"/>
              </a:rPr>
              <a:t> </a:t>
            </a:r>
          </a:p>
          <a:p>
            <a:pPr algn="ctr"/>
            <a:r>
              <a:rPr lang="en-US" sz="2800" b="1" dirty="0">
                <a:solidFill>
                  <a:prstClr val="white"/>
                </a:solidFill>
                <a:latin typeface="Arial" panose="020B0604020202020204" pitchFamily="34" charset="0"/>
                <a:cs typeface="Arial" panose="020B0604020202020204" pitchFamily="34" charset="0"/>
              </a:rPr>
              <a:t> “A thoughtful card or written letter</a:t>
            </a:r>
            <a:r>
              <a:rPr lang="en-US" sz="2800" b="1" dirty="0">
                <a:solidFill>
                  <a:prstClr val="white"/>
                </a:solidFill>
                <a:latin typeface="Arial" panose="020B0604020202020204" pitchFamily="34" charset="0"/>
                <a:cs typeface="Arial" panose="020B0604020202020204" pitchFamily="34" charset="0"/>
              </a:rPr>
              <a:t>.”</a:t>
            </a:r>
            <a:endParaRPr lang="en-US" sz="2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847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650449" y="471340"/>
            <a:ext cx="10671143" cy="4832092"/>
          </a:xfrm>
          <a:prstGeom prst="rect">
            <a:avLst/>
          </a:prstGeom>
          <a:noFill/>
        </p:spPr>
        <p:txBody>
          <a:bodyPr wrap="square" rtlCol="0">
            <a:spAutoFit/>
          </a:bodyPr>
          <a:lstStyle/>
          <a:p>
            <a:pPr algn="ctr"/>
            <a:r>
              <a:rPr lang="en-US" sz="2800" b="1" dirty="0">
                <a:solidFill>
                  <a:prstClr val="white"/>
                </a:solidFill>
                <a:latin typeface="Arial" panose="020B0604020202020204" pitchFamily="34" charset="0"/>
                <a:cs typeface="Arial" panose="020B0604020202020204" pitchFamily="34" charset="0"/>
              </a:rPr>
              <a:t>WHAT DO MEN REALLY WANT?</a:t>
            </a: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a:solidFill>
                  <a:prstClr val="white"/>
                </a:solidFill>
                <a:latin typeface="Arial" panose="020B0604020202020204" pitchFamily="34" charset="0"/>
                <a:cs typeface="Arial" panose="020B0604020202020204" pitchFamily="34" charset="0"/>
              </a:rPr>
              <a:t>Hardy Hiking Boots. </a:t>
            </a:r>
            <a:endParaRPr lang="en-US" sz="2800" b="1" dirty="0">
              <a:solidFill>
                <a:prstClr val="white"/>
              </a:solidFill>
              <a:latin typeface="Arial" panose="020B0604020202020204" pitchFamily="34" charset="0"/>
              <a:cs typeface="Arial" panose="020B0604020202020204" pitchFamily="34" charset="0"/>
            </a:endParaRP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a:solidFill>
                  <a:prstClr val="white"/>
                </a:solidFill>
                <a:latin typeface="Arial" panose="020B0604020202020204" pitchFamily="34" charset="0"/>
                <a:cs typeface="Arial" panose="020B0604020202020204" pitchFamily="34" charset="0"/>
              </a:rPr>
              <a:t>Tickets To A Concert Or Live </a:t>
            </a:r>
            <a:r>
              <a:rPr lang="en-US" sz="2800" b="1" dirty="0">
                <a:solidFill>
                  <a:prstClr val="white"/>
                </a:solidFill>
                <a:latin typeface="Arial" panose="020B0604020202020204" pitchFamily="34" charset="0"/>
                <a:cs typeface="Arial" panose="020B0604020202020204" pitchFamily="34" charset="0"/>
              </a:rPr>
              <a:t>Podcast</a:t>
            </a: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a:solidFill>
                  <a:prstClr val="white"/>
                </a:solidFill>
                <a:latin typeface="Arial" panose="020B0604020202020204" pitchFamily="34" charset="0"/>
                <a:cs typeface="Arial" panose="020B0604020202020204" pitchFamily="34" charset="0"/>
              </a:rPr>
              <a:t>A Pair Of Noise-Cancelling Wireless </a:t>
            </a:r>
            <a:r>
              <a:rPr lang="en-US" sz="2800" b="1" dirty="0">
                <a:solidFill>
                  <a:prstClr val="white"/>
                </a:solidFill>
                <a:latin typeface="Arial" panose="020B0604020202020204" pitchFamily="34" charset="0"/>
                <a:cs typeface="Arial" panose="020B0604020202020204" pitchFamily="34" charset="0"/>
              </a:rPr>
              <a:t>Headphones</a:t>
            </a: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a:solidFill>
                  <a:prstClr val="white"/>
                </a:solidFill>
                <a:latin typeface="Arial" panose="020B0604020202020204" pitchFamily="34" charset="0"/>
                <a:cs typeface="Arial" panose="020B0604020202020204" pitchFamily="34" charset="0"/>
              </a:rPr>
              <a:t>A Funny Gag </a:t>
            </a:r>
            <a:r>
              <a:rPr lang="en-US" sz="2800" b="1" dirty="0">
                <a:solidFill>
                  <a:prstClr val="white"/>
                </a:solidFill>
                <a:latin typeface="Arial" panose="020B0604020202020204" pitchFamily="34" charset="0"/>
                <a:cs typeface="Arial" panose="020B0604020202020204" pitchFamily="34" charset="0"/>
              </a:rPr>
              <a:t>Gift</a:t>
            </a: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a:solidFill>
                  <a:prstClr val="white"/>
                </a:solidFill>
                <a:latin typeface="Arial" panose="020B0604020202020204" pitchFamily="34" charset="0"/>
                <a:cs typeface="Arial" panose="020B0604020202020204" pitchFamily="34" charset="0"/>
              </a:rPr>
              <a:t>A Keepsake Photo Of You Two</a:t>
            </a:r>
          </a:p>
        </p:txBody>
      </p:sp>
    </p:spTree>
    <p:extLst>
      <p:ext uri="{BB962C8B-B14F-4D97-AF65-F5344CB8AC3E}">
        <p14:creationId xmlns:p14="http://schemas.microsoft.com/office/powerpoint/2010/main" val="324824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650449" y="471340"/>
            <a:ext cx="10671143" cy="2677656"/>
          </a:xfrm>
          <a:prstGeom prst="rect">
            <a:avLst/>
          </a:prstGeom>
          <a:noFill/>
        </p:spPr>
        <p:txBody>
          <a:bodyPr wrap="square" rtlCol="0">
            <a:spAutoFit/>
          </a:bodyPr>
          <a:lstStyle/>
          <a:p>
            <a:pPr algn="ctr"/>
            <a:r>
              <a:rPr lang="en-US" sz="2800" b="1" dirty="0">
                <a:solidFill>
                  <a:prstClr val="white"/>
                </a:solidFill>
                <a:latin typeface="Arial" panose="020B0604020202020204" pitchFamily="34" charset="0"/>
                <a:cs typeface="Arial" panose="020B0604020202020204" pitchFamily="34" charset="0"/>
              </a:rPr>
              <a:t>NOT A SINGLE PERSON INTERVIEWED SAID THEY WANTED TO BE LOVED ON VALENTINE’S DAY</a:t>
            </a: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a:solidFill>
                  <a:prstClr val="white"/>
                </a:solidFill>
                <a:latin typeface="Arial" panose="020B0604020202020204" pitchFamily="34" charset="0"/>
                <a:cs typeface="Arial" panose="020B0604020202020204" pitchFamily="34" charset="0"/>
              </a:rPr>
              <a:t>DIFFERENT VIEWS OF LOVE</a:t>
            </a: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a:solidFill>
                  <a:prstClr val="white"/>
                </a:solidFill>
                <a:latin typeface="Arial" panose="020B0604020202020204" pitchFamily="34" charset="0"/>
                <a:cs typeface="Arial" panose="020B0604020202020204" pitchFamily="34" charset="0"/>
              </a:rPr>
              <a:t>HOW WOULD YOU DEFINE LOVE?</a:t>
            </a:r>
            <a:endParaRPr lang="en-US" sz="2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727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love powerpoint background"/>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9" name="Text Box 3"/>
          <p:cNvSpPr txBox="1">
            <a:spLocks noChangeArrowheads="1"/>
          </p:cNvSpPr>
          <p:nvPr/>
        </p:nvSpPr>
        <p:spPr bwMode="auto">
          <a:xfrm>
            <a:off x="2286000" y="533400"/>
            <a:ext cx="7924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00FFFF"/>
                </a:solidFill>
                <a:latin typeface="Arial" panose="020B0604020202020204" pitchFamily="34" charset="0"/>
                <a:cs typeface="Arial" panose="020B0604020202020204" pitchFamily="34" charset="0"/>
              </a:rPr>
              <a:t>ONE INTERNET SITE GIVES 36 DEFINITIONS OF LOVE</a:t>
            </a:r>
          </a:p>
        </p:txBody>
      </p:sp>
      <p:sp>
        <p:nvSpPr>
          <p:cNvPr id="4100" name="Text Box 4"/>
          <p:cNvSpPr txBox="1">
            <a:spLocks noChangeArrowheads="1"/>
          </p:cNvSpPr>
          <p:nvPr/>
        </p:nvSpPr>
        <p:spPr bwMode="auto">
          <a:xfrm>
            <a:off x="1225485" y="1676401"/>
            <a:ext cx="1052031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800" b="1" dirty="0">
                <a:solidFill>
                  <a:prstClr val="white"/>
                </a:solidFill>
                <a:latin typeface="Arial" panose="020B0604020202020204" pitchFamily="34" charset="0"/>
                <a:cs typeface="Arial" panose="020B0604020202020204" pitchFamily="34" charset="0"/>
              </a:rPr>
              <a:t>Love is giving someone the power to destroy you and trust them not to</a:t>
            </a:r>
          </a:p>
          <a:p>
            <a:pPr algn="ctr" fontAlgn="base">
              <a:spcBef>
                <a:spcPct val="50000"/>
              </a:spcBef>
              <a:spcAft>
                <a:spcPct val="0"/>
              </a:spcAft>
            </a:pPr>
            <a:r>
              <a:rPr lang="en-US" altLang="en-US" sz="2800" b="1" dirty="0">
                <a:solidFill>
                  <a:prstClr val="white"/>
                </a:solidFill>
                <a:latin typeface="Arial" panose="020B0604020202020204" pitchFamily="34" charset="0"/>
                <a:cs typeface="Arial" panose="020B0604020202020204" pitchFamily="34" charset="0"/>
              </a:rPr>
              <a:t>Love is the act of caring and giving to someone else….having someone’s best interest and well being as a priority in your life</a:t>
            </a:r>
          </a:p>
          <a:p>
            <a:pPr algn="ctr" fontAlgn="base">
              <a:spcBef>
                <a:spcPct val="50000"/>
              </a:spcBef>
              <a:spcAft>
                <a:spcPct val="0"/>
              </a:spcAft>
            </a:pPr>
            <a:r>
              <a:rPr lang="en-US" altLang="en-US" sz="2800" b="1" dirty="0">
                <a:solidFill>
                  <a:prstClr val="white"/>
                </a:solidFill>
                <a:latin typeface="Arial" panose="020B0604020202020204" pitchFamily="34" charset="0"/>
                <a:cs typeface="Arial" panose="020B0604020202020204" pitchFamily="34" charset="0"/>
              </a:rPr>
              <a:t>Love is when you have great chemistry</a:t>
            </a:r>
          </a:p>
          <a:p>
            <a:pPr algn="ctr" fontAlgn="base">
              <a:spcBef>
                <a:spcPct val="50000"/>
              </a:spcBef>
              <a:spcAft>
                <a:spcPct val="0"/>
              </a:spcAft>
            </a:pPr>
            <a:r>
              <a:rPr lang="en-US" altLang="en-US" sz="2800" b="1" dirty="0">
                <a:solidFill>
                  <a:prstClr val="white"/>
                </a:solidFill>
                <a:latin typeface="Arial" panose="020B0604020202020204" pitchFamily="34" charset="0"/>
                <a:cs typeface="Arial" panose="020B0604020202020204" pitchFamily="34" charset="0"/>
              </a:rPr>
              <a:t>Love is either a horrible disease or a blessing</a:t>
            </a:r>
          </a:p>
          <a:p>
            <a:pPr algn="ctr" fontAlgn="base">
              <a:spcBef>
                <a:spcPct val="50000"/>
              </a:spcBef>
              <a:spcAft>
                <a:spcPct val="0"/>
              </a:spcAft>
            </a:pPr>
            <a:r>
              <a:rPr lang="en-US" altLang="en-US" sz="2800" b="1" dirty="0">
                <a:solidFill>
                  <a:prstClr val="white"/>
                </a:solidFill>
                <a:latin typeface="Arial" panose="020B0604020202020204" pitchFamily="34" charset="0"/>
                <a:cs typeface="Arial" panose="020B0604020202020204" pitchFamily="34" charset="0"/>
              </a:rPr>
              <a:t>Love is an over-used word</a:t>
            </a:r>
          </a:p>
        </p:txBody>
      </p:sp>
    </p:spTree>
    <p:extLst>
      <p:ext uri="{BB962C8B-B14F-4D97-AF65-F5344CB8AC3E}">
        <p14:creationId xmlns:p14="http://schemas.microsoft.com/office/powerpoint/2010/main" val="3811902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0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0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0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0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2892</Words>
  <Application>Microsoft Office PowerPoint</Application>
  <PresentationFormat>Widescreen</PresentationFormat>
  <Paragraphs>236</Paragraphs>
  <Slides>53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Calibri</vt:lpstr>
      <vt:lpstr>Calibri Light</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acmford@yahoo.com</dc:creator>
  <cp:lastModifiedBy>acmford@yahoo.com</cp:lastModifiedBy>
  <cp:revision>1</cp:revision>
  <dcterms:created xsi:type="dcterms:W3CDTF">2023-02-12T23:25:01Z</dcterms:created>
  <dcterms:modified xsi:type="dcterms:W3CDTF">2023-02-12T23:25:18Z</dcterms:modified>
</cp:coreProperties>
</file>