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00" d="100"/>
          <a:sy n="100" d="100"/>
        </p:scale>
        <p:origin x="120"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427DD249-155E-4641-92A0-8E606CDD8AA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772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CF8F5C0-D5C9-4E24-9597-BD35477639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06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3C19EADE-B07F-403A-982B-5C02DBAAE22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0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BF8788B8-4200-4522-A567-D644FF9B97D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415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9F1BD1E-ECC3-4DCB-BC89-AF6CF475506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38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0152F91-11E3-4D23-BBF8-BBD4FFDD2B7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405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D7CE47A-A7A1-4129-94A7-8E78CB4DFAD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529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58C4F73-E1E9-4F2F-8309-B15ADB42C09E}"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79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3ACFCBD5-F23E-4493-9DC0-1BBEE5DE6B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467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78E1696-68E7-4B26-915C-C0685226A7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56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87B686C0-4D3A-4222-845C-4AF5492C239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12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68795E7-A872-4615-9D42-09D4464A6A1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68773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amazing power of  fa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59" y="-616820"/>
            <a:ext cx="13223059" cy="998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30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14"/>
            <a:ext cx="12192000" cy="7851913"/>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0244"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dirty="0">
                <a:solidFill>
                  <a:srgbClr val="00FF00"/>
                </a:solidFill>
              </a:rPr>
              <a:t>HER AGONIES</a:t>
            </a:r>
          </a:p>
        </p:txBody>
      </p:sp>
      <p:sp>
        <p:nvSpPr>
          <p:cNvPr id="10245" name="Text Box 5"/>
          <p:cNvSpPr txBox="1">
            <a:spLocks noChangeArrowheads="1"/>
          </p:cNvSpPr>
          <p:nvPr/>
        </p:nvSpPr>
        <p:spPr bwMode="auto">
          <a:xfrm>
            <a:off x="2133600" y="1905003"/>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She suffered physically</a:t>
            </a:r>
          </a:p>
        </p:txBody>
      </p:sp>
      <p:sp>
        <p:nvSpPr>
          <p:cNvPr id="10246" name="Text Box 6"/>
          <p:cNvSpPr txBox="1">
            <a:spLocks noChangeArrowheads="1"/>
          </p:cNvSpPr>
          <p:nvPr/>
        </p:nvSpPr>
        <p:spPr bwMode="auto">
          <a:xfrm>
            <a:off x="2057400" y="2514600"/>
            <a:ext cx="81534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00"/>
                </a:solidFill>
              </a:rPr>
              <a:t> Because of her infliction she would have been weak and anemic</a:t>
            </a:r>
          </a:p>
          <a:p>
            <a:pPr algn="ctr" fontAlgn="base">
              <a:spcBef>
                <a:spcPct val="50000"/>
              </a:spcBef>
              <a:spcAft>
                <a:spcPct val="0"/>
              </a:spcAft>
            </a:pPr>
            <a:r>
              <a:rPr lang="en-US" altLang="en-US" sz="2800" b="1" dirty="0">
                <a:solidFill>
                  <a:srgbClr val="00FF00"/>
                </a:solidFill>
              </a:rPr>
              <a:t>She probably was very pale</a:t>
            </a:r>
          </a:p>
          <a:p>
            <a:pPr algn="ctr" fontAlgn="base">
              <a:spcBef>
                <a:spcPct val="50000"/>
              </a:spcBef>
              <a:spcAft>
                <a:spcPct val="0"/>
              </a:spcAft>
            </a:pPr>
            <a:r>
              <a:rPr lang="en-US" altLang="en-US" sz="2800" b="1" dirty="0">
                <a:solidFill>
                  <a:srgbClr val="00FF00"/>
                </a:solidFill>
              </a:rPr>
              <a:t>She probably had no energy</a:t>
            </a:r>
          </a:p>
          <a:p>
            <a:pPr algn="ctr" fontAlgn="base">
              <a:spcBef>
                <a:spcPct val="50000"/>
              </a:spcBef>
              <a:spcAft>
                <a:spcPct val="0"/>
              </a:spcAft>
            </a:pPr>
            <a:r>
              <a:rPr lang="en-US" altLang="en-US" sz="2800" b="1" dirty="0">
                <a:solidFill>
                  <a:srgbClr val="00FF00"/>
                </a:solidFill>
              </a:rPr>
              <a:t>She was “beaten down” day by day</a:t>
            </a:r>
          </a:p>
        </p:txBody>
      </p:sp>
    </p:spTree>
    <p:extLst>
      <p:ext uri="{BB962C8B-B14F-4D97-AF65-F5344CB8AC3E}">
        <p14:creationId xmlns:p14="http://schemas.microsoft.com/office/powerpoint/2010/main" val="3267122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0826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1268"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SUFFERING</a:t>
            </a:r>
          </a:p>
        </p:txBody>
      </p:sp>
      <p:sp>
        <p:nvSpPr>
          <p:cNvPr id="11269" name="Text Box 5"/>
          <p:cNvSpPr txBox="1">
            <a:spLocks noChangeArrowheads="1"/>
          </p:cNvSpPr>
          <p:nvPr/>
        </p:nvSpPr>
        <p:spPr bwMode="auto">
          <a:xfrm>
            <a:off x="2133600" y="1905003"/>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suffered medically</a:t>
            </a:r>
          </a:p>
        </p:txBody>
      </p:sp>
      <p:sp>
        <p:nvSpPr>
          <p:cNvPr id="11270" name="Text Box 6"/>
          <p:cNvSpPr txBox="1">
            <a:spLocks noChangeArrowheads="1"/>
          </p:cNvSpPr>
          <p:nvPr/>
        </p:nvSpPr>
        <p:spPr bwMode="auto">
          <a:xfrm>
            <a:off x="2133600" y="23622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26 She had suffered a great deal under the care of many doctors</a:t>
            </a:r>
          </a:p>
        </p:txBody>
      </p:sp>
      <p:sp>
        <p:nvSpPr>
          <p:cNvPr id="11271" name="Text Box 7"/>
          <p:cNvSpPr txBox="1">
            <a:spLocks noChangeArrowheads="1"/>
          </p:cNvSpPr>
          <p:nvPr/>
        </p:nvSpPr>
        <p:spPr bwMode="auto">
          <a:xfrm>
            <a:off x="1905000" y="3352800"/>
            <a:ext cx="8382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rPr>
              <a:t>We do not know what treatment she received but apparently it was painful</a:t>
            </a:r>
          </a:p>
          <a:p>
            <a:pPr algn="ctr" fontAlgn="base">
              <a:spcBef>
                <a:spcPct val="50000"/>
              </a:spcBef>
              <a:spcAft>
                <a:spcPct val="0"/>
              </a:spcAft>
            </a:pPr>
            <a:r>
              <a:rPr lang="en-US" altLang="en-US" sz="2800" b="1">
                <a:solidFill>
                  <a:srgbClr val="00FF00"/>
                </a:solidFill>
              </a:rPr>
              <a:t>Her medical treatment did not help her</a:t>
            </a:r>
          </a:p>
        </p:txBody>
      </p:sp>
      <p:sp>
        <p:nvSpPr>
          <p:cNvPr id="11272" name="Text Box 8"/>
          <p:cNvSpPr txBox="1">
            <a:spLocks noChangeArrowheads="1"/>
          </p:cNvSpPr>
          <p:nvPr/>
        </p:nvSpPr>
        <p:spPr bwMode="auto">
          <a:xfrm>
            <a:off x="2057400" y="5105403"/>
            <a:ext cx="8229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00FF00"/>
                </a:solidFill>
              </a:rPr>
              <a:t>Instead of getting better she grew worse </a:t>
            </a:r>
          </a:p>
          <a:p>
            <a:pPr fontAlgn="base">
              <a:spcBef>
                <a:spcPct val="50000"/>
              </a:spcBef>
              <a:spcAft>
                <a:spcPct val="0"/>
              </a:spcAft>
            </a:pPr>
            <a:endParaRPr lang="en-US" altLang="en-US" sz="2800" b="1">
              <a:solidFill>
                <a:srgbClr val="00FF00"/>
              </a:solidFill>
            </a:endParaRPr>
          </a:p>
        </p:txBody>
      </p:sp>
    </p:spTree>
    <p:extLst>
      <p:ext uri="{BB962C8B-B14F-4D97-AF65-F5344CB8AC3E}">
        <p14:creationId xmlns:p14="http://schemas.microsoft.com/office/powerpoint/2010/main" val="2571304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build="p"/>
      <p:bldP spid="112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4753" cy="7888942"/>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2292"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SUFFERING</a:t>
            </a:r>
          </a:p>
        </p:txBody>
      </p:sp>
      <p:sp>
        <p:nvSpPr>
          <p:cNvPr id="12293" name="Text Box 5"/>
          <p:cNvSpPr txBox="1">
            <a:spLocks noChangeArrowheads="1"/>
          </p:cNvSpPr>
          <p:nvPr/>
        </p:nvSpPr>
        <p:spPr bwMode="auto">
          <a:xfrm>
            <a:off x="2133600" y="1905003"/>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suffered socially</a:t>
            </a:r>
          </a:p>
        </p:txBody>
      </p:sp>
      <p:sp>
        <p:nvSpPr>
          <p:cNvPr id="12294" name="Text Box 6"/>
          <p:cNvSpPr txBox="1">
            <a:spLocks noChangeArrowheads="1"/>
          </p:cNvSpPr>
          <p:nvPr/>
        </p:nvSpPr>
        <p:spPr bwMode="auto">
          <a:xfrm>
            <a:off x="2133600" y="2590800"/>
            <a:ext cx="81534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rPr>
              <a:t>Because of this condition by law she was not permitted to be around other people</a:t>
            </a:r>
          </a:p>
          <a:p>
            <a:pPr algn="ctr" fontAlgn="base">
              <a:spcBef>
                <a:spcPct val="50000"/>
              </a:spcBef>
              <a:spcAft>
                <a:spcPct val="0"/>
              </a:spcAft>
            </a:pPr>
            <a:r>
              <a:rPr lang="en-US" altLang="en-US" sz="2800" b="1">
                <a:solidFill>
                  <a:srgbClr val="00FF00"/>
                </a:solidFill>
              </a:rPr>
              <a:t>Her condition left her on the fringes of society</a:t>
            </a:r>
          </a:p>
        </p:txBody>
      </p:sp>
    </p:spTree>
    <p:extLst>
      <p:ext uri="{BB962C8B-B14F-4D97-AF65-F5344CB8AC3E}">
        <p14:creationId xmlns:p14="http://schemas.microsoft.com/office/powerpoint/2010/main" val="644401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4753" cy="7906872"/>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3316"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SUFFERING</a:t>
            </a:r>
          </a:p>
        </p:txBody>
      </p:sp>
      <p:sp>
        <p:nvSpPr>
          <p:cNvPr id="13317" name="Text Box 5"/>
          <p:cNvSpPr txBox="1">
            <a:spLocks noChangeArrowheads="1"/>
          </p:cNvSpPr>
          <p:nvPr/>
        </p:nvSpPr>
        <p:spPr bwMode="auto">
          <a:xfrm>
            <a:off x="2133600" y="1905003"/>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suffered emotionally</a:t>
            </a:r>
          </a:p>
        </p:txBody>
      </p:sp>
      <p:sp>
        <p:nvSpPr>
          <p:cNvPr id="13318" name="Text Box 6"/>
          <p:cNvSpPr txBox="1">
            <a:spLocks noChangeArrowheads="1"/>
          </p:cNvSpPr>
          <p:nvPr/>
        </p:nvSpPr>
        <p:spPr bwMode="auto">
          <a:xfrm>
            <a:off x="2133600" y="2590803"/>
            <a:ext cx="8153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rPr>
              <a:t>She had this condition for 12 years</a:t>
            </a:r>
          </a:p>
          <a:p>
            <a:pPr algn="ctr" fontAlgn="base">
              <a:spcBef>
                <a:spcPct val="50000"/>
              </a:spcBef>
              <a:spcAft>
                <a:spcPct val="0"/>
              </a:spcAft>
            </a:pPr>
            <a:r>
              <a:rPr lang="en-US" altLang="en-US" sz="2800" b="1">
                <a:solidFill>
                  <a:srgbClr val="00FF00"/>
                </a:solidFill>
              </a:rPr>
              <a:t>She is lonely, isolated and desperate</a:t>
            </a:r>
          </a:p>
        </p:txBody>
      </p:sp>
    </p:spTree>
    <p:extLst>
      <p:ext uri="{BB962C8B-B14F-4D97-AF65-F5344CB8AC3E}">
        <p14:creationId xmlns:p14="http://schemas.microsoft.com/office/powerpoint/2010/main" val="261064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33766"/>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4340"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SUFFERING</a:t>
            </a:r>
          </a:p>
        </p:txBody>
      </p:sp>
      <p:sp>
        <p:nvSpPr>
          <p:cNvPr id="14341" name="Text Box 5"/>
          <p:cNvSpPr txBox="1">
            <a:spLocks noChangeArrowheads="1"/>
          </p:cNvSpPr>
          <p:nvPr/>
        </p:nvSpPr>
        <p:spPr bwMode="auto">
          <a:xfrm>
            <a:off x="2133600" y="1905003"/>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suffered religiously</a:t>
            </a:r>
          </a:p>
        </p:txBody>
      </p:sp>
      <p:sp>
        <p:nvSpPr>
          <p:cNvPr id="14342" name="Text Box 6"/>
          <p:cNvSpPr txBox="1">
            <a:spLocks noChangeArrowheads="1"/>
          </p:cNvSpPr>
          <p:nvPr/>
        </p:nvSpPr>
        <p:spPr bwMode="auto">
          <a:xfrm>
            <a:off x="2133600" y="2438402"/>
            <a:ext cx="8153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rPr>
              <a:t>Under the law this woman was considered unclean</a:t>
            </a:r>
          </a:p>
          <a:p>
            <a:pPr algn="ctr" fontAlgn="base">
              <a:spcBef>
                <a:spcPct val="50000"/>
              </a:spcBef>
              <a:spcAft>
                <a:spcPct val="0"/>
              </a:spcAft>
            </a:pPr>
            <a:r>
              <a:rPr lang="en-US" altLang="en-US" sz="2800" b="1">
                <a:solidFill>
                  <a:srgbClr val="00FF00"/>
                </a:solidFill>
              </a:rPr>
              <a:t>Lev 15 says that any woman who has an issue of blood is unclean—and must avoided</a:t>
            </a:r>
          </a:p>
          <a:p>
            <a:pPr algn="ctr" fontAlgn="base">
              <a:spcBef>
                <a:spcPct val="50000"/>
              </a:spcBef>
              <a:spcAft>
                <a:spcPct val="0"/>
              </a:spcAft>
            </a:pPr>
            <a:r>
              <a:rPr lang="en-US" altLang="en-US" sz="2800" b="1">
                <a:solidFill>
                  <a:srgbClr val="00FF00"/>
                </a:solidFill>
              </a:rPr>
              <a:t>Anyone or anything a woman with this condition touches is also unclean</a:t>
            </a:r>
          </a:p>
        </p:txBody>
      </p:sp>
    </p:spTree>
    <p:extLst>
      <p:ext uri="{BB962C8B-B14F-4D97-AF65-F5344CB8AC3E}">
        <p14:creationId xmlns:p14="http://schemas.microsoft.com/office/powerpoint/2010/main" val="4239769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71013"/>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5364"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SUFFERING</a:t>
            </a:r>
          </a:p>
        </p:txBody>
      </p:sp>
      <p:sp>
        <p:nvSpPr>
          <p:cNvPr id="15365" name="Text Box 5"/>
          <p:cNvSpPr txBox="1">
            <a:spLocks noChangeArrowheads="1"/>
          </p:cNvSpPr>
          <p:nvPr/>
        </p:nvSpPr>
        <p:spPr bwMode="auto">
          <a:xfrm>
            <a:off x="2133600" y="1905003"/>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suffered religiously</a:t>
            </a:r>
          </a:p>
        </p:txBody>
      </p:sp>
      <p:sp>
        <p:nvSpPr>
          <p:cNvPr id="15366" name="Text Box 6"/>
          <p:cNvSpPr txBox="1">
            <a:spLocks noChangeArrowheads="1"/>
          </p:cNvSpPr>
          <p:nvPr/>
        </p:nvSpPr>
        <p:spPr bwMode="auto">
          <a:xfrm>
            <a:off x="2133600" y="2438400"/>
            <a:ext cx="8153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rPr>
              <a:t>She could not mingle with other people lest they be considered defiled</a:t>
            </a:r>
          </a:p>
          <a:p>
            <a:pPr algn="ctr" fontAlgn="base">
              <a:spcBef>
                <a:spcPct val="50000"/>
              </a:spcBef>
              <a:spcAft>
                <a:spcPct val="0"/>
              </a:spcAft>
            </a:pPr>
            <a:r>
              <a:rPr lang="en-US" altLang="en-US" sz="2800" b="1">
                <a:solidFill>
                  <a:srgbClr val="00FF00"/>
                </a:solidFill>
              </a:rPr>
              <a:t>She could not go into the Temple because she was unclean</a:t>
            </a:r>
          </a:p>
        </p:txBody>
      </p:sp>
    </p:spTree>
    <p:extLst>
      <p:ext uri="{BB962C8B-B14F-4D97-AF65-F5344CB8AC3E}">
        <p14:creationId xmlns:p14="http://schemas.microsoft.com/office/powerpoint/2010/main" val="3203731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577"/>
            <a:ext cx="12192000" cy="7879978"/>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6388"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SUFFERING</a:t>
            </a:r>
          </a:p>
        </p:txBody>
      </p:sp>
      <p:sp>
        <p:nvSpPr>
          <p:cNvPr id="16389" name="Text Box 5"/>
          <p:cNvSpPr txBox="1">
            <a:spLocks noChangeArrowheads="1"/>
          </p:cNvSpPr>
          <p:nvPr/>
        </p:nvSpPr>
        <p:spPr bwMode="auto">
          <a:xfrm>
            <a:off x="2133600" y="1905003"/>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suffered financially</a:t>
            </a:r>
          </a:p>
        </p:txBody>
      </p:sp>
      <p:sp>
        <p:nvSpPr>
          <p:cNvPr id="16390" name="Text Box 6"/>
          <p:cNvSpPr txBox="1">
            <a:spLocks noChangeArrowheads="1"/>
          </p:cNvSpPr>
          <p:nvPr/>
        </p:nvSpPr>
        <p:spPr bwMode="auto">
          <a:xfrm>
            <a:off x="2133600" y="2438400"/>
            <a:ext cx="81534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26. [ She] had spent all she had, yet instead of getting better she grew worse. </a:t>
            </a:r>
          </a:p>
          <a:p>
            <a:pPr fontAlgn="base">
              <a:spcBef>
                <a:spcPct val="50000"/>
              </a:spcBef>
              <a:spcAft>
                <a:spcPct val="0"/>
              </a:spcAft>
            </a:pPr>
            <a:endParaRPr lang="en-US" altLang="en-US" sz="2800" b="1">
              <a:solidFill>
                <a:srgbClr val="FFFFFF"/>
              </a:solidFill>
            </a:endParaRPr>
          </a:p>
        </p:txBody>
      </p:sp>
      <p:sp>
        <p:nvSpPr>
          <p:cNvPr id="16391" name="Text Box 7"/>
          <p:cNvSpPr txBox="1">
            <a:spLocks noChangeArrowheads="1"/>
          </p:cNvSpPr>
          <p:nvPr/>
        </p:nvSpPr>
        <p:spPr bwMode="auto">
          <a:xfrm>
            <a:off x="1905000" y="3581400"/>
            <a:ext cx="83820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00"/>
                </a:solidFill>
              </a:rPr>
              <a:t>The doctors and their useless remedies had not helped her</a:t>
            </a:r>
          </a:p>
          <a:p>
            <a:pPr algn="ctr" fontAlgn="base">
              <a:spcBef>
                <a:spcPct val="50000"/>
              </a:spcBef>
              <a:spcAft>
                <a:spcPct val="0"/>
              </a:spcAft>
            </a:pPr>
            <a:r>
              <a:rPr lang="en-US" altLang="en-US" sz="2800" b="1">
                <a:solidFill>
                  <a:srgbClr val="00FF00"/>
                </a:solidFill>
              </a:rPr>
              <a:t>All they had done was drain her financially</a:t>
            </a:r>
          </a:p>
          <a:p>
            <a:pPr algn="ctr" fontAlgn="base">
              <a:spcBef>
                <a:spcPct val="50000"/>
              </a:spcBef>
              <a:spcAft>
                <a:spcPct val="0"/>
              </a:spcAft>
            </a:pPr>
            <a:r>
              <a:rPr lang="en-US" altLang="en-US" sz="2800" b="1">
                <a:solidFill>
                  <a:srgbClr val="00FF00"/>
                </a:solidFill>
              </a:rPr>
              <a:t>She is now penniless and destitute</a:t>
            </a:r>
          </a:p>
        </p:txBody>
      </p:sp>
    </p:spTree>
    <p:extLst>
      <p:ext uri="{BB962C8B-B14F-4D97-AF65-F5344CB8AC3E}">
        <p14:creationId xmlns:p14="http://schemas.microsoft.com/office/powerpoint/2010/main" val="621425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build="p"/>
      <p:bldP spid="163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2" y="-1"/>
            <a:ext cx="12290612" cy="7700683"/>
          </a:xfrm>
          <a:prstGeom prst="rect">
            <a:avLst/>
          </a:prstGeom>
          <a:noFill/>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7412"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ANGUISH</a:t>
            </a:r>
          </a:p>
        </p:txBody>
      </p:sp>
      <p:sp>
        <p:nvSpPr>
          <p:cNvPr id="17413" name="Text Box 5"/>
          <p:cNvSpPr txBox="1">
            <a:spLocks noChangeArrowheads="1"/>
          </p:cNvSpPr>
          <p:nvPr/>
        </p:nvSpPr>
        <p:spPr bwMode="auto">
          <a:xfrm>
            <a:off x="1981200" y="2133602"/>
            <a:ext cx="8382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After all these 12 years—all the times of hoping a remedy would be found – she has come to the place where she knows she has a death sentence</a:t>
            </a:r>
          </a:p>
          <a:p>
            <a:pPr algn="ctr" fontAlgn="base">
              <a:spcBef>
                <a:spcPct val="50000"/>
              </a:spcBef>
              <a:spcAft>
                <a:spcPct val="0"/>
              </a:spcAft>
            </a:pPr>
            <a:r>
              <a:rPr lang="en-US" altLang="en-US" sz="2800" b="1">
                <a:solidFill>
                  <a:srgbClr val="00FFFF"/>
                </a:solidFill>
              </a:rPr>
              <a:t>She will not get better</a:t>
            </a:r>
          </a:p>
          <a:p>
            <a:pPr algn="ctr" fontAlgn="base">
              <a:spcBef>
                <a:spcPct val="50000"/>
              </a:spcBef>
              <a:spcAft>
                <a:spcPct val="0"/>
              </a:spcAft>
            </a:pPr>
            <a:r>
              <a:rPr lang="en-US" altLang="en-US" sz="2800" b="1">
                <a:solidFill>
                  <a:srgbClr val="00FFFF"/>
                </a:solidFill>
              </a:rPr>
              <a:t>Her life is literally draining out of her body</a:t>
            </a:r>
          </a:p>
        </p:txBody>
      </p:sp>
    </p:spTree>
    <p:extLst>
      <p:ext uri="{BB962C8B-B14F-4D97-AF65-F5344CB8AC3E}">
        <p14:creationId xmlns:p14="http://schemas.microsoft.com/office/powerpoint/2010/main" val="913085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97907"/>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8436" name="Text Box 4"/>
          <p:cNvSpPr txBox="1">
            <a:spLocks noChangeArrowheads="1"/>
          </p:cNvSpPr>
          <p:nvPr/>
        </p:nvSpPr>
        <p:spPr bwMode="auto">
          <a:xfrm>
            <a:off x="2133600" y="1295400"/>
            <a:ext cx="8001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HAS AN INCURABLE DISEASE</a:t>
            </a:r>
          </a:p>
          <a:p>
            <a:pPr algn="ctr" fontAlgn="base">
              <a:spcBef>
                <a:spcPct val="50000"/>
              </a:spcBef>
              <a:spcAft>
                <a:spcPct val="0"/>
              </a:spcAft>
            </a:pPr>
            <a:r>
              <a:rPr lang="en-US" altLang="en-US" sz="2800" b="1" i="1">
                <a:solidFill>
                  <a:srgbClr val="00FF00"/>
                </a:solidFill>
              </a:rPr>
              <a:t>SHE IS SUFFERING SOCIALLY—EMOTIONALLY—RELIGIOUSLY—FINANCIALLY</a:t>
            </a:r>
          </a:p>
          <a:p>
            <a:pPr algn="ctr" fontAlgn="base">
              <a:spcBef>
                <a:spcPct val="50000"/>
              </a:spcBef>
              <a:spcAft>
                <a:spcPct val="0"/>
              </a:spcAft>
            </a:pPr>
            <a:r>
              <a:rPr lang="en-US" altLang="en-US" sz="2800" b="1" i="1">
                <a:solidFill>
                  <a:srgbClr val="00FF00"/>
                </a:solidFill>
              </a:rPr>
              <a:t>SHE IS DYING AND IS IN ANQUISH</a:t>
            </a:r>
          </a:p>
          <a:p>
            <a:pPr algn="ctr" fontAlgn="base">
              <a:spcBef>
                <a:spcPct val="50000"/>
              </a:spcBef>
              <a:spcAft>
                <a:spcPct val="0"/>
              </a:spcAft>
            </a:pPr>
            <a:r>
              <a:rPr lang="en-US" altLang="en-US" sz="2800" b="1" i="1">
                <a:solidFill>
                  <a:srgbClr val="00FF00"/>
                </a:solidFill>
              </a:rPr>
              <a:t>BUT THERE IS HELP FOR HER</a:t>
            </a:r>
          </a:p>
        </p:txBody>
      </p:sp>
    </p:spTree>
    <p:extLst>
      <p:ext uri="{BB962C8B-B14F-4D97-AF65-F5344CB8AC3E}">
        <p14:creationId xmlns:p14="http://schemas.microsoft.com/office/powerpoint/2010/main" val="2615098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15836"/>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19460" name="Text Box 4"/>
          <p:cNvSpPr txBox="1">
            <a:spLocks noChangeArrowheads="1"/>
          </p:cNvSpPr>
          <p:nvPr/>
        </p:nvSpPr>
        <p:spPr bwMode="auto">
          <a:xfrm>
            <a:off x="2133600" y="1295402"/>
            <a:ext cx="8001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dirty="0">
                <a:solidFill>
                  <a:srgbClr val="00FF00"/>
                </a:solidFill>
              </a:rPr>
              <a:t>SHE IS THE A PICTURE OF THOSE LABORING UNDER A HEAVY BURDEN</a:t>
            </a:r>
          </a:p>
          <a:p>
            <a:pPr algn="ctr" fontAlgn="base">
              <a:spcBef>
                <a:spcPct val="50000"/>
              </a:spcBef>
              <a:spcAft>
                <a:spcPct val="0"/>
              </a:spcAft>
            </a:pPr>
            <a:r>
              <a:rPr lang="en-US" altLang="en-US" sz="2800" b="1" i="1" dirty="0">
                <a:solidFill>
                  <a:srgbClr val="00FF00"/>
                </a:solidFill>
              </a:rPr>
              <a:t>MANY OF GOD’S CHILDREN ARE DISCOURAGED—DEPRESSED</a:t>
            </a:r>
          </a:p>
          <a:p>
            <a:pPr algn="ctr" fontAlgn="base">
              <a:spcBef>
                <a:spcPct val="50000"/>
              </a:spcBef>
              <a:spcAft>
                <a:spcPct val="0"/>
              </a:spcAft>
            </a:pPr>
            <a:r>
              <a:rPr lang="en-US" altLang="en-US" sz="2800" b="1" i="1" dirty="0">
                <a:solidFill>
                  <a:srgbClr val="00FF00"/>
                </a:solidFill>
              </a:rPr>
              <a:t>THEY </a:t>
            </a:r>
            <a:r>
              <a:rPr lang="en-US" altLang="en-US" sz="2800" b="1" i="1" dirty="0">
                <a:solidFill>
                  <a:srgbClr val="00FF00"/>
                </a:solidFill>
              </a:rPr>
              <a:t>HAVE TRIED EVERYTHING</a:t>
            </a:r>
          </a:p>
          <a:p>
            <a:pPr algn="ctr" fontAlgn="base">
              <a:spcBef>
                <a:spcPct val="50000"/>
              </a:spcBef>
              <a:spcAft>
                <a:spcPct val="0"/>
              </a:spcAft>
            </a:pPr>
            <a:r>
              <a:rPr lang="en-US" altLang="en-US" sz="2800" b="1" i="1" dirty="0">
                <a:solidFill>
                  <a:srgbClr val="00FF00"/>
                </a:solidFill>
              </a:rPr>
              <a:t>THEY </a:t>
            </a:r>
            <a:r>
              <a:rPr lang="en-US" altLang="en-US" sz="2800" b="1" i="1" dirty="0">
                <a:solidFill>
                  <a:srgbClr val="00FF00"/>
                </a:solidFill>
              </a:rPr>
              <a:t>HAVE LISTEN TO PREACHERS</a:t>
            </a:r>
          </a:p>
          <a:p>
            <a:pPr algn="ctr" fontAlgn="base">
              <a:spcBef>
                <a:spcPct val="50000"/>
              </a:spcBef>
              <a:spcAft>
                <a:spcPct val="0"/>
              </a:spcAft>
            </a:pPr>
            <a:r>
              <a:rPr lang="en-US" altLang="en-US" sz="2800" b="1" i="1" dirty="0">
                <a:solidFill>
                  <a:srgbClr val="00FF00"/>
                </a:solidFill>
              </a:rPr>
              <a:t>THEY RECEIVED </a:t>
            </a:r>
            <a:r>
              <a:rPr lang="en-US" altLang="en-US" sz="2800" b="1" i="1" dirty="0">
                <a:solidFill>
                  <a:srgbClr val="00FF00"/>
                </a:solidFill>
              </a:rPr>
              <a:t>ADVICE FROM THE BEST SOURCES</a:t>
            </a:r>
          </a:p>
        </p:txBody>
      </p:sp>
    </p:spTree>
    <p:extLst>
      <p:ext uri="{BB962C8B-B14F-4D97-AF65-F5344CB8AC3E}">
        <p14:creationId xmlns:p14="http://schemas.microsoft.com/office/powerpoint/2010/main" val="470628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844118"/>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876300" y="533401"/>
            <a:ext cx="104584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32 But Jesus kept looking around to see who had done it. 33 Then the woman, knowing what had happened to her, came and fell at his feet and, trembling with fear, told him the whole truth. 34 He said to her, "Daughter, </a:t>
            </a:r>
            <a:r>
              <a:rPr lang="en-US" altLang="en-US" sz="2800" b="1" i="1" u="sng" dirty="0">
                <a:solidFill>
                  <a:srgbClr val="FFFF00"/>
                </a:solidFill>
              </a:rPr>
              <a:t>your faith has healed you</a:t>
            </a:r>
            <a:r>
              <a:rPr lang="en-US" altLang="en-US" sz="2800" b="1" dirty="0">
                <a:solidFill>
                  <a:srgbClr val="FFFFFF"/>
                </a:solidFill>
              </a:rPr>
              <a:t>. Go in peace and be freed from your suffering." </a:t>
            </a:r>
          </a:p>
          <a:p>
            <a:pPr fontAlgn="base">
              <a:spcBef>
                <a:spcPct val="0"/>
              </a:spcBef>
              <a:spcAft>
                <a:spcPct val="0"/>
              </a:spcAft>
            </a:pPr>
            <a:endParaRPr lang="en-US" altLang="en-US" sz="2800" b="1" dirty="0">
              <a:solidFill>
                <a:srgbClr val="FFFFFF"/>
              </a:solidFill>
            </a:endParaRPr>
          </a:p>
        </p:txBody>
      </p:sp>
    </p:spTree>
    <p:extLst>
      <p:ext uri="{BB962C8B-B14F-4D97-AF65-F5344CB8AC3E}">
        <p14:creationId xmlns:p14="http://schemas.microsoft.com/office/powerpoint/2010/main" val="3312667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761"/>
            <a:ext cx="12192000" cy="8292431"/>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20484" name="Text Box 4"/>
          <p:cNvSpPr txBox="1">
            <a:spLocks noChangeArrowheads="1"/>
          </p:cNvSpPr>
          <p:nvPr/>
        </p:nvSpPr>
        <p:spPr bwMode="auto">
          <a:xfrm>
            <a:off x="2133600" y="1295401"/>
            <a:ext cx="8001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dirty="0">
                <a:solidFill>
                  <a:srgbClr val="00FF00"/>
                </a:solidFill>
              </a:rPr>
              <a:t>BUT </a:t>
            </a:r>
            <a:r>
              <a:rPr lang="en-US" altLang="en-US" sz="2800" b="1" i="1" dirty="0">
                <a:solidFill>
                  <a:srgbClr val="00FF00"/>
                </a:solidFill>
              </a:rPr>
              <a:t>THEY </a:t>
            </a:r>
            <a:r>
              <a:rPr lang="en-US" altLang="en-US" sz="2800" b="1" i="1" dirty="0">
                <a:solidFill>
                  <a:srgbClr val="00FF00"/>
                </a:solidFill>
              </a:rPr>
              <a:t>ARE NO BETTER</a:t>
            </a:r>
          </a:p>
          <a:p>
            <a:pPr algn="ctr" fontAlgn="base">
              <a:spcBef>
                <a:spcPct val="50000"/>
              </a:spcBef>
              <a:spcAft>
                <a:spcPct val="0"/>
              </a:spcAft>
            </a:pPr>
            <a:r>
              <a:rPr lang="en-US" altLang="en-US" sz="2800" b="1" i="1" dirty="0">
                <a:solidFill>
                  <a:srgbClr val="00FF00"/>
                </a:solidFill>
              </a:rPr>
              <a:t>THEIR </a:t>
            </a:r>
            <a:r>
              <a:rPr lang="en-US" altLang="en-US" sz="2800" b="1" i="1" dirty="0">
                <a:solidFill>
                  <a:srgbClr val="00FF00"/>
                </a:solidFill>
              </a:rPr>
              <a:t>LIFE IS AS MESSED UP AS IT EVER WAS</a:t>
            </a:r>
          </a:p>
          <a:p>
            <a:pPr algn="ctr" fontAlgn="base">
              <a:spcBef>
                <a:spcPct val="50000"/>
              </a:spcBef>
              <a:spcAft>
                <a:spcPct val="0"/>
              </a:spcAft>
            </a:pPr>
            <a:r>
              <a:rPr lang="en-US" altLang="en-US" sz="2800" b="1" i="1" dirty="0">
                <a:solidFill>
                  <a:srgbClr val="00FF00"/>
                </a:solidFill>
              </a:rPr>
              <a:t>THIS WOMAN GOT THE HELP SHE NEEDED AND POINTED US TO OUR SOURCE OF HELP</a:t>
            </a:r>
          </a:p>
        </p:txBody>
      </p:sp>
    </p:spTree>
    <p:extLst>
      <p:ext uri="{BB962C8B-B14F-4D97-AF65-F5344CB8AC3E}">
        <p14:creationId xmlns:p14="http://schemas.microsoft.com/office/powerpoint/2010/main" val="1553198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8" y="-1"/>
            <a:ext cx="12263718" cy="8068236"/>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1508"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HEARD ABOUT JESUS</a:t>
            </a:r>
          </a:p>
        </p:txBody>
      </p:sp>
      <p:sp>
        <p:nvSpPr>
          <p:cNvPr id="21509" name="Text Box 5"/>
          <p:cNvSpPr txBox="1">
            <a:spLocks noChangeArrowheads="1"/>
          </p:cNvSpPr>
          <p:nvPr/>
        </p:nvSpPr>
        <p:spPr bwMode="auto">
          <a:xfrm>
            <a:off x="2133600" y="1905000"/>
            <a:ext cx="80772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5:27  When she heard about Jesus, she came up behind him in the crowd and touched his cloak, </a:t>
            </a:r>
          </a:p>
          <a:p>
            <a:pPr fontAlgn="base">
              <a:spcBef>
                <a:spcPct val="50000"/>
              </a:spcBef>
              <a:spcAft>
                <a:spcPct val="0"/>
              </a:spcAft>
            </a:pPr>
            <a:endParaRPr lang="en-US" altLang="en-US" sz="2800" b="1">
              <a:solidFill>
                <a:srgbClr val="FFFFFF"/>
              </a:solidFill>
            </a:endParaRPr>
          </a:p>
        </p:txBody>
      </p:sp>
      <p:sp>
        <p:nvSpPr>
          <p:cNvPr id="21510" name="Text Box 6"/>
          <p:cNvSpPr txBox="1">
            <a:spLocks noChangeArrowheads="1"/>
          </p:cNvSpPr>
          <p:nvPr/>
        </p:nvSpPr>
        <p:spPr bwMode="auto">
          <a:xfrm>
            <a:off x="2057400" y="3429000"/>
            <a:ext cx="82296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Maybe she heard He had healed a leper</a:t>
            </a:r>
          </a:p>
          <a:p>
            <a:pPr algn="ctr" fontAlgn="base">
              <a:spcBef>
                <a:spcPct val="50000"/>
              </a:spcBef>
              <a:spcAft>
                <a:spcPct val="0"/>
              </a:spcAft>
            </a:pPr>
            <a:r>
              <a:rPr lang="en-US" altLang="en-US" sz="2800" b="1">
                <a:solidFill>
                  <a:srgbClr val="00FFFF"/>
                </a:solidFill>
              </a:rPr>
              <a:t>Maybe she heard about the man possessed with demons that Jesus cured</a:t>
            </a:r>
          </a:p>
          <a:p>
            <a:pPr algn="ctr" fontAlgn="base">
              <a:spcBef>
                <a:spcPct val="50000"/>
              </a:spcBef>
              <a:spcAft>
                <a:spcPct val="0"/>
              </a:spcAft>
            </a:pPr>
            <a:r>
              <a:rPr lang="en-US" altLang="en-US" sz="2800" b="1">
                <a:solidFill>
                  <a:srgbClr val="00FFFF"/>
                </a:solidFill>
              </a:rPr>
              <a:t>No doubt she had heard that there was power in His touch</a:t>
            </a:r>
          </a:p>
        </p:txBody>
      </p:sp>
    </p:spTree>
    <p:extLst>
      <p:ext uri="{BB962C8B-B14F-4D97-AF65-F5344CB8AC3E}">
        <p14:creationId xmlns:p14="http://schemas.microsoft.com/office/powerpoint/2010/main" val="2130198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1510">
                                            <p:txEl>
                                              <p:pRg st="0" end="0"/>
                                            </p:txEl>
                                          </p:spTgt>
                                        </p:tgtEl>
                                        <p:attrNameLst>
                                          <p:attrName>style.visibility</p:attrName>
                                        </p:attrNameLst>
                                      </p:cBhvr>
                                      <p:to>
                                        <p:strVal val="visible"/>
                                      </p:to>
                                    </p:set>
                                    <p:anim calcmode="lin" valueType="num">
                                      <p:cBhvr>
                                        <p:cTn id="15" dur="500" fill="hold"/>
                                        <p:tgtEl>
                                          <p:spTgt spid="2151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15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1510">
                                            <p:txEl>
                                              <p:pRg st="1" end="1"/>
                                            </p:txEl>
                                          </p:spTgt>
                                        </p:tgtEl>
                                        <p:attrNameLst>
                                          <p:attrName>style.visibility</p:attrName>
                                        </p:attrNameLst>
                                      </p:cBhvr>
                                      <p:to>
                                        <p:strVal val="visible"/>
                                      </p:to>
                                    </p:set>
                                    <p:anim calcmode="lin" valueType="num">
                                      <p:cBhvr>
                                        <p:cTn id="21" dur="500" fill="hold"/>
                                        <p:tgtEl>
                                          <p:spTgt spid="215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15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1510">
                                            <p:txEl>
                                              <p:pRg st="2" end="2"/>
                                            </p:txEl>
                                          </p:spTgt>
                                        </p:tgtEl>
                                        <p:attrNameLst>
                                          <p:attrName>style.visibility</p:attrName>
                                        </p:attrNameLst>
                                      </p:cBhvr>
                                      <p:to>
                                        <p:strVal val="visible"/>
                                      </p:to>
                                    </p:set>
                                    <p:anim calcmode="lin" valueType="num">
                                      <p:cBhvr>
                                        <p:cTn id="27" dur="500" fill="hold"/>
                                        <p:tgtEl>
                                          <p:spTgt spid="21510">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15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P spid="21509" grpId="0"/>
      <p:bldP spid="215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 y="-1"/>
            <a:ext cx="12254753" cy="8220636"/>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2532"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DETERMINATION</a:t>
            </a:r>
          </a:p>
        </p:txBody>
      </p:sp>
      <p:sp>
        <p:nvSpPr>
          <p:cNvPr id="22533" name="Text Box 5"/>
          <p:cNvSpPr txBox="1">
            <a:spLocks noChangeArrowheads="1"/>
          </p:cNvSpPr>
          <p:nvPr/>
        </p:nvSpPr>
        <p:spPr bwMode="auto">
          <a:xfrm>
            <a:off x="2133600" y="1905000"/>
            <a:ext cx="8077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5:28  because she thought, "If I just touch his clothes, I will be healed." </a:t>
            </a:r>
          </a:p>
          <a:p>
            <a:pPr fontAlgn="base">
              <a:spcBef>
                <a:spcPct val="0"/>
              </a:spcBef>
              <a:spcAft>
                <a:spcPct val="0"/>
              </a:spcAft>
            </a:pPr>
            <a:endParaRPr lang="en-US" altLang="en-US" sz="2800" b="1">
              <a:solidFill>
                <a:srgbClr val="FFFFFF"/>
              </a:solidFill>
            </a:endParaRPr>
          </a:p>
          <a:p>
            <a:pPr fontAlgn="base">
              <a:spcBef>
                <a:spcPct val="50000"/>
              </a:spcBef>
              <a:spcAft>
                <a:spcPct val="0"/>
              </a:spcAft>
            </a:pPr>
            <a:endParaRPr lang="en-US" altLang="en-US" sz="2800" b="1">
              <a:solidFill>
                <a:srgbClr val="FFFFFF"/>
              </a:solidFill>
            </a:endParaRPr>
          </a:p>
        </p:txBody>
      </p:sp>
      <p:sp>
        <p:nvSpPr>
          <p:cNvPr id="22534" name="Text Box 6"/>
          <p:cNvSpPr txBox="1">
            <a:spLocks noChangeArrowheads="1"/>
          </p:cNvSpPr>
          <p:nvPr/>
        </p:nvSpPr>
        <p:spPr bwMode="auto">
          <a:xfrm>
            <a:off x="1981200" y="3048003"/>
            <a:ext cx="82296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believed her only hope was in Jesus</a:t>
            </a:r>
          </a:p>
          <a:p>
            <a:pPr algn="ctr" fontAlgn="base">
              <a:spcBef>
                <a:spcPct val="50000"/>
              </a:spcBef>
              <a:spcAft>
                <a:spcPct val="0"/>
              </a:spcAft>
            </a:pPr>
            <a:r>
              <a:rPr lang="en-US" altLang="en-US" sz="2800" b="1">
                <a:solidFill>
                  <a:srgbClr val="00FFFF"/>
                </a:solidFill>
              </a:rPr>
              <a:t>She had to get to Him</a:t>
            </a:r>
          </a:p>
          <a:p>
            <a:pPr algn="ctr" fontAlgn="base">
              <a:spcBef>
                <a:spcPct val="50000"/>
              </a:spcBef>
              <a:spcAft>
                <a:spcPct val="0"/>
              </a:spcAft>
            </a:pPr>
            <a:r>
              <a:rPr lang="en-US" altLang="en-US" sz="2800" b="1">
                <a:solidFill>
                  <a:srgbClr val="00FFFF"/>
                </a:solidFill>
              </a:rPr>
              <a:t>She had to touch Him</a:t>
            </a:r>
          </a:p>
        </p:txBody>
      </p:sp>
    </p:spTree>
    <p:extLst>
      <p:ext uri="{BB962C8B-B14F-4D97-AF65-F5344CB8AC3E}">
        <p14:creationId xmlns:p14="http://schemas.microsoft.com/office/powerpoint/2010/main" val="2566688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33766"/>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3556"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DETERMINATION</a:t>
            </a:r>
          </a:p>
        </p:txBody>
      </p:sp>
      <p:sp>
        <p:nvSpPr>
          <p:cNvPr id="23557" name="Text Box 5"/>
          <p:cNvSpPr txBox="1">
            <a:spLocks noChangeArrowheads="1"/>
          </p:cNvSpPr>
          <p:nvPr/>
        </p:nvSpPr>
        <p:spPr bwMode="auto">
          <a:xfrm>
            <a:off x="2133600" y="1905000"/>
            <a:ext cx="8077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5:28  because she thought, "If I just touch his clothes, I will be healed." </a:t>
            </a:r>
          </a:p>
          <a:p>
            <a:pPr fontAlgn="base">
              <a:spcBef>
                <a:spcPct val="0"/>
              </a:spcBef>
              <a:spcAft>
                <a:spcPct val="0"/>
              </a:spcAft>
            </a:pPr>
            <a:endParaRPr lang="en-US" altLang="en-US" sz="2800" b="1">
              <a:solidFill>
                <a:srgbClr val="FFFFFF"/>
              </a:solidFill>
            </a:endParaRPr>
          </a:p>
          <a:p>
            <a:pPr fontAlgn="base">
              <a:spcBef>
                <a:spcPct val="50000"/>
              </a:spcBef>
              <a:spcAft>
                <a:spcPct val="0"/>
              </a:spcAft>
            </a:pPr>
            <a:endParaRPr lang="en-US" altLang="en-US" sz="2800" b="1">
              <a:solidFill>
                <a:srgbClr val="FFFFFF"/>
              </a:solidFill>
            </a:endParaRPr>
          </a:p>
        </p:txBody>
      </p:sp>
      <p:sp>
        <p:nvSpPr>
          <p:cNvPr id="23558" name="Text Box 6"/>
          <p:cNvSpPr txBox="1">
            <a:spLocks noChangeArrowheads="1"/>
          </p:cNvSpPr>
          <p:nvPr/>
        </p:nvSpPr>
        <p:spPr bwMode="auto">
          <a:xfrm>
            <a:off x="1981200" y="3048003"/>
            <a:ext cx="82296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As she elbowed her way through the crowd she caused ceremonial defilement to everyone she touched</a:t>
            </a:r>
          </a:p>
          <a:p>
            <a:pPr algn="ctr" fontAlgn="base">
              <a:spcBef>
                <a:spcPct val="50000"/>
              </a:spcBef>
              <a:spcAft>
                <a:spcPct val="0"/>
              </a:spcAft>
            </a:pPr>
            <a:r>
              <a:rPr lang="en-US" altLang="en-US" sz="2800" b="1">
                <a:solidFill>
                  <a:srgbClr val="00FFFF"/>
                </a:solidFill>
              </a:rPr>
              <a:t>She was taking a great risk</a:t>
            </a:r>
          </a:p>
          <a:p>
            <a:pPr algn="ctr" fontAlgn="base">
              <a:spcBef>
                <a:spcPct val="50000"/>
              </a:spcBef>
              <a:spcAft>
                <a:spcPct val="0"/>
              </a:spcAft>
            </a:pPr>
            <a:r>
              <a:rPr lang="en-US" altLang="en-US" sz="2800" b="1">
                <a:solidFill>
                  <a:srgbClr val="00FFFF"/>
                </a:solidFill>
              </a:rPr>
              <a:t>If she had been recognized she might have been stoned</a:t>
            </a:r>
          </a:p>
        </p:txBody>
      </p:sp>
    </p:spTree>
    <p:extLst>
      <p:ext uri="{BB962C8B-B14F-4D97-AF65-F5344CB8AC3E}">
        <p14:creationId xmlns:p14="http://schemas.microsoft.com/office/powerpoint/2010/main" val="1248525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7817225"/>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4580"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DETERMINATION</a:t>
            </a:r>
          </a:p>
        </p:txBody>
      </p:sp>
      <p:sp>
        <p:nvSpPr>
          <p:cNvPr id="24581" name="Text Box 5"/>
          <p:cNvSpPr txBox="1">
            <a:spLocks noChangeArrowheads="1"/>
          </p:cNvSpPr>
          <p:nvPr/>
        </p:nvSpPr>
        <p:spPr bwMode="auto">
          <a:xfrm>
            <a:off x="2133600" y="1905000"/>
            <a:ext cx="8077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5:28  because she thought, "If I just touch his clothes, I will be healed." </a:t>
            </a:r>
          </a:p>
          <a:p>
            <a:pPr fontAlgn="base">
              <a:spcBef>
                <a:spcPct val="0"/>
              </a:spcBef>
              <a:spcAft>
                <a:spcPct val="0"/>
              </a:spcAft>
            </a:pPr>
            <a:endParaRPr lang="en-US" altLang="en-US" sz="2800" b="1">
              <a:solidFill>
                <a:srgbClr val="FFFFFF"/>
              </a:solidFill>
            </a:endParaRPr>
          </a:p>
          <a:p>
            <a:pPr fontAlgn="base">
              <a:spcBef>
                <a:spcPct val="50000"/>
              </a:spcBef>
              <a:spcAft>
                <a:spcPct val="0"/>
              </a:spcAft>
            </a:pPr>
            <a:endParaRPr lang="en-US" altLang="en-US" sz="2800" b="1">
              <a:solidFill>
                <a:srgbClr val="FFFFFF"/>
              </a:solidFill>
            </a:endParaRPr>
          </a:p>
        </p:txBody>
      </p:sp>
      <p:sp>
        <p:nvSpPr>
          <p:cNvPr id="24582" name="Text Box 6"/>
          <p:cNvSpPr txBox="1">
            <a:spLocks noChangeArrowheads="1"/>
          </p:cNvSpPr>
          <p:nvPr/>
        </p:nvSpPr>
        <p:spPr bwMode="auto">
          <a:xfrm>
            <a:off x="1981200" y="3048000"/>
            <a:ext cx="82296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The very nature of her disease meant she was drained of physical strength</a:t>
            </a:r>
          </a:p>
          <a:p>
            <a:pPr algn="ctr" fontAlgn="base">
              <a:spcBef>
                <a:spcPct val="50000"/>
              </a:spcBef>
              <a:spcAft>
                <a:spcPct val="0"/>
              </a:spcAft>
            </a:pPr>
            <a:r>
              <a:rPr lang="en-US" altLang="en-US" sz="2800" b="1">
                <a:solidFill>
                  <a:srgbClr val="00FFFF"/>
                </a:solidFill>
              </a:rPr>
              <a:t>It was a struggle for her to get to Jesus</a:t>
            </a:r>
          </a:p>
          <a:p>
            <a:pPr algn="ctr" fontAlgn="base">
              <a:spcBef>
                <a:spcPct val="50000"/>
              </a:spcBef>
              <a:spcAft>
                <a:spcPct val="0"/>
              </a:spcAft>
            </a:pPr>
            <a:r>
              <a:rPr lang="en-US" altLang="en-US" sz="2800" b="1">
                <a:solidFill>
                  <a:srgbClr val="00FFFF"/>
                </a:solidFill>
              </a:rPr>
              <a:t>She was desperate</a:t>
            </a:r>
          </a:p>
        </p:txBody>
      </p:sp>
    </p:spTree>
    <p:extLst>
      <p:ext uri="{BB962C8B-B14F-4D97-AF65-F5344CB8AC3E}">
        <p14:creationId xmlns:p14="http://schemas.microsoft.com/office/powerpoint/2010/main" val="4076092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17225"/>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5604"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DETERMINATION</a:t>
            </a:r>
          </a:p>
        </p:txBody>
      </p:sp>
      <p:sp>
        <p:nvSpPr>
          <p:cNvPr id="25605" name="Text Box 5"/>
          <p:cNvSpPr txBox="1">
            <a:spLocks noChangeArrowheads="1"/>
          </p:cNvSpPr>
          <p:nvPr/>
        </p:nvSpPr>
        <p:spPr bwMode="auto">
          <a:xfrm>
            <a:off x="2133600" y="1905000"/>
            <a:ext cx="8077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5:28  because she thought, "If I just touch his clothes, I will be healed." </a:t>
            </a:r>
          </a:p>
          <a:p>
            <a:pPr fontAlgn="base">
              <a:spcBef>
                <a:spcPct val="0"/>
              </a:spcBef>
              <a:spcAft>
                <a:spcPct val="0"/>
              </a:spcAft>
            </a:pPr>
            <a:endParaRPr lang="en-US" altLang="en-US" sz="2800" b="1">
              <a:solidFill>
                <a:srgbClr val="FFFFFF"/>
              </a:solidFill>
            </a:endParaRPr>
          </a:p>
          <a:p>
            <a:pPr fontAlgn="base">
              <a:spcBef>
                <a:spcPct val="50000"/>
              </a:spcBef>
              <a:spcAft>
                <a:spcPct val="0"/>
              </a:spcAft>
            </a:pPr>
            <a:endParaRPr lang="en-US" altLang="en-US" sz="2800" b="1">
              <a:solidFill>
                <a:srgbClr val="FFFFFF"/>
              </a:solidFill>
            </a:endParaRPr>
          </a:p>
        </p:txBody>
      </p:sp>
      <p:sp>
        <p:nvSpPr>
          <p:cNvPr id="25606" name="Text Box 6"/>
          <p:cNvSpPr txBox="1">
            <a:spLocks noChangeArrowheads="1"/>
          </p:cNvSpPr>
          <p:nvPr/>
        </p:nvSpPr>
        <p:spPr bwMode="auto">
          <a:xfrm>
            <a:off x="1981200" y="2895602"/>
            <a:ext cx="8229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HAVE YOU BEEN </a:t>
            </a:r>
            <a:r>
              <a:rPr lang="en-US" altLang="en-US" sz="2800" b="1" dirty="0">
                <a:solidFill>
                  <a:srgbClr val="00FFFF"/>
                </a:solidFill>
              </a:rPr>
              <a:t>IN </a:t>
            </a:r>
            <a:r>
              <a:rPr lang="en-US" altLang="en-US" sz="2800" b="1" dirty="0">
                <a:solidFill>
                  <a:srgbClr val="00FFFF"/>
                </a:solidFill>
              </a:rPr>
              <a:t>THIS PLACE IN YOUR LIFE?</a:t>
            </a:r>
          </a:p>
          <a:p>
            <a:pPr algn="ctr" fontAlgn="base">
              <a:spcBef>
                <a:spcPct val="50000"/>
              </a:spcBef>
              <a:spcAft>
                <a:spcPct val="0"/>
              </a:spcAft>
            </a:pPr>
            <a:r>
              <a:rPr lang="en-US" altLang="en-US" sz="2800" b="1" dirty="0">
                <a:solidFill>
                  <a:srgbClr val="00FFFF"/>
                </a:solidFill>
              </a:rPr>
              <a:t>HAVE YOU FELT BURDENED AND DEFEATED?</a:t>
            </a:r>
          </a:p>
          <a:p>
            <a:pPr algn="ctr" fontAlgn="base">
              <a:spcBef>
                <a:spcPct val="50000"/>
              </a:spcBef>
              <a:spcAft>
                <a:spcPct val="0"/>
              </a:spcAft>
            </a:pPr>
            <a:r>
              <a:rPr lang="en-US" altLang="en-US" sz="2800" b="1" dirty="0">
                <a:solidFill>
                  <a:srgbClr val="00FFFF"/>
                </a:solidFill>
              </a:rPr>
              <a:t>HEAR WHAT JESUS SAYS TO YOU</a:t>
            </a:r>
          </a:p>
        </p:txBody>
      </p:sp>
    </p:spTree>
    <p:extLst>
      <p:ext uri="{BB962C8B-B14F-4D97-AF65-F5344CB8AC3E}">
        <p14:creationId xmlns:p14="http://schemas.microsoft.com/office/powerpoint/2010/main" val="2716166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4753" cy="7790330"/>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6628"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DETERMINATION</a:t>
            </a:r>
          </a:p>
        </p:txBody>
      </p:sp>
      <p:sp>
        <p:nvSpPr>
          <p:cNvPr id="26629" name="Text Box 5"/>
          <p:cNvSpPr txBox="1">
            <a:spLocks noChangeArrowheads="1"/>
          </p:cNvSpPr>
          <p:nvPr/>
        </p:nvSpPr>
        <p:spPr bwMode="auto">
          <a:xfrm>
            <a:off x="2133600" y="1905003"/>
            <a:ext cx="8077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Matt 11:28  "Come to me, all you who are weary and burdened, and I will give you rest. </a:t>
            </a:r>
          </a:p>
          <a:p>
            <a:pPr fontAlgn="base">
              <a:spcBef>
                <a:spcPct val="0"/>
              </a:spcBef>
              <a:spcAft>
                <a:spcPct val="0"/>
              </a:spcAft>
            </a:pPr>
            <a:endParaRPr lang="en-US" altLang="en-US" sz="2800" b="1">
              <a:solidFill>
                <a:srgbClr val="FFFFFF"/>
              </a:solidFill>
            </a:endParaRPr>
          </a:p>
          <a:p>
            <a:pPr fontAlgn="base">
              <a:spcBef>
                <a:spcPct val="0"/>
              </a:spcBef>
              <a:spcAft>
                <a:spcPct val="0"/>
              </a:spcAft>
            </a:pPr>
            <a:r>
              <a:rPr lang="en-US" altLang="en-US" sz="2800" b="1">
                <a:solidFill>
                  <a:srgbClr val="FFFFFF"/>
                </a:solidFill>
              </a:rPr>
              <a:t>Heb 4:15-16  15 For we do not have a high priest who is unable to sympathize with our weaknesses, but we have one who has been tempted in every way, just as we are — yet was without sin. </a:t>
            </a:r>
          </a:p>
        </p:txBody>
      </p:sp>
    </p:spTree>
    <p:extLst>
      <p:ext uri="{BB962C8B-B14F-4D97-AF65-F5344CB8AC3E}">
        <p14:creationId xmlns:p14="http://schemas.microsoft.com/office/powerpoint/2010/main" val="2174885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72682" cy="7933766"/>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7652"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DETERMINATION</a:t>
            </a:r>
          </a:p>
        </p:txBody>
      </p:sp>
      <p:sp>
        <p:nvSpPr>
          <p:cNvPr id="27653" name="Text Box 5"/>
          <p:cNvSpPr txBox="1">
            <a:spLocks noChangeArrowheads="1"/>
          </p:cNvSpPr>
          <p:nvPr/>
        </p:nvSpPr>
        <p:spPr bwMode="auto">
          <a:xfrm>
            <a:off x="2133600" y="1905003"/>
            <a:ext cx="8077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16 Let us then approach the throne of grace with confidence, so that we may receive mercy and find grace to help us in our time of need. </a:t>
            </a:r>
          </a:p>
          <a:p>
            <a:pPr fontAlgn="base">
              <a:spcBef>
                <a:spcPct val="0"/>
              </a:spcBef>
              <a:spcAft>
                <a:spcPct val="0"/>
              </a:spcAft>
            </a:pPr>
            <a:endParaRPr lang="en-US" altLang="en-US" sz="2800" b="1">
              <a:solidFill>
                <a:srgbClr val="FFFFFF"/>
              </a:solidFill>
            </a:endParaRPr>
          </a:p>
          <a:p>
            <a:pPr fontAlgn="base">
              <a:spcBef>
                <a:spcPct val="0"/>
              </a:spcBef>
              <a:spcAft>
                <a:spcPct val="0"/>
              </a:spcAft>
            </a:pPr>
            <a:r>
              <a:rPr lang="en-US" altLang="en-US" sz="2800" b="1">
                <a:solidFill>
                  <a:srgbClr val="FFFFFF"/>
                </a:solidFill>
              </a:rPr>
              <a:t>1 Peter 5:7  Cast all your anxiety on him because he cares for you. </a:t>
            </a:r>
          </a:p>
          <a:p>
            <a:pPr fontAlgn="base">
              <a:spcBef>
                <a:spcPct val="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68149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06872"/>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  THE WOMAN’S DESIRE</a:t>
            </a:r>
          </a:p>
        </p:txBody>
      </p:sp>
      <p:sp>
        <p:nvSpPr>
          <p:cNvPr id="28676"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SHE HAD DETERMINATION</a:t>
            </a:r>
          </a:p>
        </p:txBody>
      </p:sp>
      <p:sp>
        <p:nvSpPr>
          <p:cNvPr id="28677" name="Text Box 5"/>
          <p:cNvSpPr txBox="1">
            <a:spLocks noChangeArrowheads="1"/>
          </p:cNvSpPr>
          <p:nvPr/>
        </p:nvSpPr>
        <p:spPr bwMode="auto">
          <a:xfrm>
            <a:off x="2133600" y="19050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00FFFF"/>
                </a:solidFill>
              </a:rPr>
              <a:t>Why carry your burden any longer?</a:t>
            </a:r>
          </a:p>
          <a:p>
            <a:pPr algn="ctr" fontAlgn="base">
              <a:spcBef>
                <a:spcPct val="0"/>
              </a:spcBef>
              <a:spcAft>
                <a:spcPct val="0"/>
              </a:spcAft>
            </a:pPr>
            <a:endParaRPr lang="en-US" altLang="en-US" sz="2800" b="1">
              <a:solidFill>
                <a:srgbClr val="00FFFF"/>
              </a:solidFill>
            </a:endParaRPr>
          </a:p>
        </p:txBody>
      </p:sp>
      <p:sp>
        <p:nvSpPr>
          <p:cNvPr id="28678" name="Text Box 6"/>
          <p:cNvSpPr txBox="1">
            <a:spLocks noChangeArrowheads="1"/>
          </p:cNvSpPr>
          <p:nvPr/>
        </p:nvSpPr>
        <p:spPr bwMode="auto">
          <a:xfrm>
            <a:off x="2057400" y="2743200"/>
            <a:ext cx="82296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Why fight your battles alone?</a:t>
            </a:r>
          </a:p>
          <a:p>
            <a:pPr algn="ctr" fontAlgn="base">
              <a:spcBef>
                <a:spcPct val="50000"/>
              </a:spcBef>
              <a:spcAft>
                <a:spcPct val="0"/>
              </a:spcAft>
            </a:pPr>
            <a:r>
              <a:rPr lang="en-US" altLang="en-US" sz="2800" b="1">
                <a:solidFill>
                  <a:srgbClr val="00FFFF"/>
                </a:solidFill>
              </a:rPr>
              <a:t>Why feel defeated?</a:t>
            </a:r>
          </a:p>
          <a:p>
            <a:pPr algn="ctr" fontAlgn="base">
              <a:spcBef>
                <a:spcPct val="50000"/>
              </a:spcBef>
              <a:spcAft>
                <a:spcPct val="0"/>
              </a:spcAft>
            </a:pPr>
            <a:r>
              <a:rPr lang="en-US" altLang="en-US" sz="2800" b="1">
                <a:solidFill>
                  <a:srgbClr val="00FFFF"/>
                </a:solidFill>
              </a:rPr>
              <a:t>Have the determination of this woman and get to Jesus</a:t>
            </a:r>
          </a:p>
        </p:txBody>
      </p:sp>
    </p:spTree>
    <p:extLst>
      <p:ext uri="{BB962C8B-B14F-4D97-AF65-F5344CB8AC3E}">
        <p14:creationId xmlns:p14="http://schemas.microsoft.com/office/powerpoint/2010/main" val="2866470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p:bldP spid="2867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17225"/>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29700"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POWERFUL</a:t>
            </a:r>
          </a:p>
        </p:txBody>
      </p:sp>
      <p:sp>
        <p:nvSpPr>
          <p:cNvPr id="29701" name="Text Box 5"/>
          <p:cNvSpPr txBox="1">
            <a:spLocks noChangeArrowheads="1"/>
          </p:cNvSpPr>
          <p:nvPr/>
        </p:nvSpPr>
        <p:spPr bwMode="auto">
          <a:xfrm>
            <a:off x="2133600" y="1981200"/>
            <a:ext cx="8229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5:29  Immediately her bleeding stopped and she felt in her body that she was freed from her suffering. </a:t>
            </a:r>
          </a:p>
          <a:p>
            <a:pPr fontAlgn="base">
              <a:spcBef>
                <a:spcPct val="50000"/>
              </a:spcBef>
              <a:spcAft>
                <a:spcPct val="0"/>
              </a:spcAft>
            </a:pPr>
            <a:endParaRPr lang="en-US" altLang="en-US" sz="2800" b="1">
              <a:solidFill>
                <a:srgbClr val="FFFFFF"/>
              </a:solidFill>
            </a:endParaRPr>
          </a:p>
        </p:txBody>
      </p:sp>
      <p:sp>
        <p:nvSpPr>
          <p:cNvPr id="29702" name="Text Box 6"/>
          <p:cNvSpPr txBox="1">
            <a:spLocks noChangeArrowheads="1"/>
          </p:cNvSpPr>
          <p:nvPr/>
        </p:nvSpPr>
        <p:spPr bwMode="auto">
          <a:xfrm>
            <a:off x="2057400" y="3505200"/>
            <a:ext cx="8229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Instantly—she received help that no doctor could give her</a:t>
            </a:r>
          </a:p>
          <a:p>
            <a:pPr algn="ctr" fontAlgn="base">
              <a:spcBef>
                <a:spcPct val="50000"/>
              </a:spcBef>
              <a:spcAft>
                <a:spcPct val="0"/>
              </a:spcAft>
            </a:pPr>
            <a:r>
              <a:rPr lang="en-US" altLang="en-US" sz="2800" b="1">
                <a:solidFill>
                  <a:srgbClr val="00FFFF"/>
                </a:solidFill>
              </a:rPr>
              <a:t>Instantly—she felt the change—she was relieved from her suffering</a:t>
            </a:r>
          </a:p>
        </p:txBody>
      </p:sp>
    </p:spTree>
    <p:extLst>
      <p:ext uri="{BB962C8B-B14F-4D97-AF65-F5344CB8AC3E}">
        <p14:creationId xmlns:p14="http://schemas.microsoft.com/office/powerpoint/2010/main" val="2496538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build="p"/>
      <p:bldP spid="297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8675" cy="7954471"/>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800100" y="304802"/>
            <a:ext cx="10782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dirty="0">
                <a:solidFill>
                  <a:srgbClr val="92D050"/>
                </a:solidFill>
              </a:rPr>
              <a:t>WE KNOW THAT FAITH IS </a:t>
            </a:r>
            <a:r>
              <a:rPr lang="en-US" altLang="en-US" sz="2800" b="1" dirty="0">
                <a:solidFill>
                  <a:srgbClr val="92D050"/>
                </a:solidFill>
              </a:rPr>
              <a:t>AN IMPORANT BIBLE SUBJECT</a:t>
            </a:r>
            <a:endParaRPr lang="en-US" altLang="en-US" sz="2800" b="1" dirty="0">
              <a:solidFill>
                <a:srgbClr val="92D050"/>
              </a:solidFill>
            </a:endParaRPr>
          </a:p>
        </p:txBody>
      </p:sp>
      <p:sp>
        <p:nvSpPr>
          <p:cNvPr id="3" name="TextBox 2"/>
          <p:cNvSpPr txBox="1"/>
          <p:nvPr/>
        </p:nvSpPr>
        <p:spPr>
          <a:xfrm>
            <a:off x="1407459" y="1066800"/>
            <a:ext cx="9717741" cy="3108543"/>
          </a:xfrm>
          <a:prstGeom prst="rect">
            <a:avLst/>
          </a:prstGeom>
          <a:noFill/>
        </p:spPr>
        <p:txBody>
          <a:bodyPr wrap="square" rtlCol="0">
            <a:spAutoFit/>
          </a:bodyPr>
          <a:lstStyle/>
          <a:p>
            <a:pPr algn="ctr"/>
            <a:r>
              <a:rPr lang="en-US" sz="2800" b="1" dirty="0">
                <a:solidFill>
                  <a:srgbClr val="FFFF00"/>
                </a:solidFill>
              </a:rPr>
              <a:t>“FAITH” IS FOUND 16 TIMES IN THE O.T.</a:t>
            </a:r>
          </a:p>
          <a:p>
            <a:pPr algn="ctr"/>
            <a:endParaRPr lang="en-US" sz="2800" b="1" dirty="0">
              <a:solidFill>
                <a:srgbClr val="FFFF00"/>
              </a:solidFill>
            </a:endParaRPr>
          </a:p>
          <a:p>
            <a:pPr algn="ctr"/>
            <a:r>
              <a:rPr lang="en-US" sz="2800" b="1" dirty="0">
                <a:solidFill>
                  <a:srgbClr val="FFFF00"/>
                </a:solidFill>
              </a:rPr>
              <a:t>“FAITH”  IS FOUND 254 TIMES IN THE N.T.</a:t>
            </a:r>
          </a:p>
          <a:p>
            <a:pPr algn="ctr"/>
            <a:endParaRPr lang="en-US" sz="2800" b="1" dirty="0">
              <a:solidFill>
                <a:srgbClr val="FFFF00"/>
              </a:solidFill>
            </a:endParaRPr>
          </a:p>
          <a:p>
            <a:pPr algn="ctr"/>
            <a:r>
              <a:rPr lang="en-US" sz="2800" b="1" dirty="0">
                <a:solidFill>
                  <a:srgbClr val="FFFF00"/>
                </a:solidFill>
              </a:rPr>
              <a:t>“FAITHFUL” IS FOUND 41 IN THE O.T.</a:t>
            </a:r>
          </a:p>
          <a:p>
            <a:pPr algn="ctr"/>
            <a:endParaRPr lang="en-US" sz="2800" b="1" dirty="0">
              <a:solidFill>
                <a:srgbClr val="FFFF00"/>
              </a:solidFill>
            </a:endParaRPr>
          </a:p>
          <a:p>
            <a:pPr algn="ctr"/>
            <a:r>
              <a:rPr lang="en-US" sz="2800" b="1" dirty="0">
                <a:solidFill>
                  <a:srgbClr val="FFFF00"/>
                </a:solidFill>
              </a:rPr>
              <a:t>“FAITHFUL” IS FOUND 42 TIMES IN THE N.T.</a:t>
            </a:r>
            <a:endParaRPr lang="en-US" sz="2800" b="1" dirty="0">
              <a:solidFill>
                <a:srgbClr val="FFFF00"/>
              </a:solidFill>
            </a:endParaRPr>
          </a:p>
        </p:txBody>
      </p:sp>
    </p:spTree>
    <p:extLst>
      <p:ext uri="{BB962C8B-B14F-4D97-AF65-F5344CB8AC3E}">
        <p14:creationId xmlns:p14="http://schemas.microsoft.com/office/powerpoint/2010/main" val="29331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99576" cy="7960660"/>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0724"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PERSONAL</a:t>
            </a:r>
          </a:p>
        </p:txBody>
      </p:sp>
      <p:sp>
        <p:nvSpPr>
          <p:cNvPr id="30725" name="Text Box 5"/>
          <p:cNvSpPr txBox="1">
            <a:spLocks noChangeArrowheads="1"/>
          </p:cNvSpPr>
          <p:nvPr/>
        </p:nvSpPr>
        <p:spPr bwMode="auto">
          <a:xfrm>
            <a:off x="2133600" y="1981201"/>
            <a:ext cx="8229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5:30-34 At once Jesus realized that power had gone out from him. He turned around in the crowd and asked, "Who touched my clothes?"  31 "You see the people crowding against you," his disciples answered, "and yet you can ask, 'Who touched me?'" </a:t>
            </a:r>
          </a:p>
          <a:p>
            <a:pPr fontAlgn="base">
              <a:spcBef>
                <a:spcPct val="0"/>
              </a:spcBef>
              <a:spcAft>
                <a:spcPct val="0"/>
              </a:spcAft>
            </a:pPr>
            <a:endParaRPr lang="en-US" altLang="en-US" sz="2800" b="1">
              <a:solidFill>
                <a:srgbClr val="FFFFFF"/>
              </a:solidFill>
            </a:endParaRPr>
          </a:p>
          <a:p>
            <a:pPr fontAlgn="base">
              <a:spcBef>
                <a:spcPct val="5000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192093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33765"/>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1748"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PERSONAL</a:t>
            </a:r>
          </a:p>
        </p:txBody>
      </p:sp>
      <p:sp>
        <p:nvSpPr>
          <p:cNvPr id="31749" name="Text Box 5"/>
          <p:cNvSpPr txBox="1">
            <a:spLocks noChangeArrowheads="1"/>
          </p:cNvSpPr>
          <p:nvPr/>
        </p:nvSpPr>
        <p:spPr bwMode="auto">
          <a:xfrm>
            <a:off x="2133600" y="1981200"/>
            <a:ext cx="8229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32 But Jesus kept looking around to see who had done it. 33 Then the woman, knowing what had happened to her, came and fell at his feet and, trembling with fear, told him the whole truth. </a:t>
            </a:r>
          </a:p>
          <a:p>
            <a:pPr fontAlgn="base">
              <a:spcBef>
                <a:spcPct val="0"/>
              </a:spcBef>
              <a:spcAft>
                <a:spcPct val="0"/>
              </a:spcAft>
            </a:pPr>
            <a:endParaRPr lang="en-US" altLang="en-US" sz="2800" b="1">
              <a:solidFill>
                <a:srgbClr val="FFFFFF"/>
              </a:solidFill>
            </a:endParaRPr>
          </a:p>
          <a:p>
            <a:pPr fontAlgn="base">
              <a:spcBef>
                <a:spcPct val="5000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3602007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51695"/>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2772"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PERSONAL</a:t>
            </a:r>
          </a:p>
        </p:txBody>
      </p:sp>
      <p:sp>
        <p:nvSpPr>
          <p:cNvPr id="32773" name="Text Box 5"/>
          <p:cNvSpPr txBox="1">
            <a:spLocks noChangeArrowheads="1"/>
          </p:cNvSpPr>
          <p:nvPr/>
        </p:nvSpPr>
        <p:spPr bwMode="auto">
          <a:xfrm>
            <a:off x="2133600" y="2008095"/>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This is interesting</a:t>
            </a:r>
          </a:p>
          <a:p>
            <a:pPr algn="ctr" fontAlgn="base">
              <a:spcBef>
                <a:spcPct val="50000"/>
              </a:spcBef>
              <a:spcAft>
                <a:spcPct val="0"/>
              </a:spcAft>
            </a:pPr>
            <a:r>
              <a:rPr lang="en-US" altLang="en-US" sz="2800" b="1">
                <a:solidFill>
                  <a:srgbClr val="00FFFF"/>
                </a:solidFill>
              </a:rPr>
              <a:t>Crowds were pressing Jesus—dozens of people were bumping into Him and touched Him</a:t>
            </a:r>
          </a:p>
          <a:p>
            <a:pPr algn="ctr" fontAlgn="base">
              <a:spcBef>
                <a:spcPct val="50000"/>
              </a:spcBef>
              <a:spcAft>
                <a:spcPct val="0"/>
              </a:spcAft>
            </a:pPr>
            <a:r>
              <a:rPr lang="en-US" altLang="en-US" sz="2800" b="1">
                <a:solidFill>
                  <a:srgbClr val="00FFFF"/>
                </a:solidFill>
              </a:rPr>
              <a:t>This was pointed out by His disciples</a:t>
            </a:r>
          </a:p>
        </p:txBody>
      </p:sp>
    </p:spTree>
    <p:extLst>
      <p:ext uri="{BB962C8B-B14F-4D97-AF65-F5344CB8AC3E}">
        <p14:creationId xmlns:p14="http://schemas.microsoft.com/office/powerpoint/2010/main" val="1460165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72682" cy="8014448"/>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3796"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PERSONAL</a:t>
            </a:r>
          </a:p>
        </p:txBody>
      </p:sp>
      <p:sp>
        <p:nvSpPr>
          <p:cNvPr id="33797" name="Text Box 5"/>
          <p:cNvSpPr txBox="1">
            <a:spLocks noChangeArrowheads="1"/>
          </p:cNvSpPr>
          <p:nvPr/>
        </p:nvSpPr>
        <p:spPr bwMode="auto">
          <a:xfrm>
            <a:off x="2133600" y="1981200"/>
            <a:ext cx="82296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But this “touch” was different</a:t>
            </a:r>
          </a:p>
          <a:p>
            <a:pPr algn="ctr" fontAlgn="base">
              <a:spcBef>
                <a:spcPct val="50000"/>
              </a:spcBef>
              <a:spcAft>
                <a:spcPct val="0"/>
              </a:spcAft>
            </a:pPr>
            <a:r>
              <a:rPr lang="en-US" altLang="en-US" sz="2800" b="1">
                <a:solidFill>
                  <a:srgbClr val="00FFFF"/>
                </a:solidFill>
              </a:rPr>
              <a:t>Here  was a touch that resulted from faith</a:t>
            </a:r>
          </a:p>
          <a:p>
            <a:pPr algn="ctr" fontAlgn="base">
              <a:spcBef>
                <a:spcPct val="50000"/>
              </a:spcBef>
              <a:spcAft>
                <a:spcPct val="0"/>
              </a:spcAft>
            </a:pPr>
            <a:r>
              <a:rPr lang="en-US" altLang="en-US" sz="2800" b="1">
                <a:solidFill>
                  <a:srgbClr val="00FFFF"/>
                </a:solidFill>
              </a:rPr>
              <a:t>KJV says His “virtue” went out of Him</a:t>
            </a:r>
          </a:p>
          <a:p>
            <a:pPr algn="ctr" fontAlgn="base">
              <a:spcBef>
                <a:spcPct val="50000"/>
              </a:spcBef>
              <a:spcAft>
                <a:spcPct val="0"/>
              </a:spcAft>
            </a:pPr>
            <a:r>
              <a:rPr lang="en-US" altLang="en-US" sz="2800" b="1">
                <a:solidFill>
                  <a:srgbClr val="00FFFF"/>
                </a:solidFill>
              </a:rPr>
              <a:t>Gr: here is “dunamis” translated “power”</a:t>
            </a:r>
          </a:p>
          <a:p>
            <a:pPr algn="ctr" fontAlgn="base">
              <a:spcBef>
                <a:spcPct val="50000"/>
              </a:spcBef>
              <a:spcAft>
                <a:spcPct val="0"/>
              </a:spcAft>
            </a:pPr>
            <a:r>
              <a:rPr lang="en-US" altLang="en-US" sz="2800" b="1">
                <a:solidFill>
                  <a:srgbClr val="00FFFF"/>
                </a:solidFill>
              </a:rPr>
              <a:t>Same word from which we get “dynamite” and “dynamic”</a:t>
            </a:r>
          </a:p>
          <a:p>
            <a:pPr algn="ctr" fontAlgn="base">
              <a:spcBef>
                <a:spcPct val="50000"/>
              </a:spcBef>
              <a:spcAft>
                <a:spcPct val="0"/>
              </a:spcAft>
            </a:pPr>
            <a:r>
              <a:rPr lang="en-US" altLang="en-US" sz="2800" b="1">
                <a:solidFill>
                  <a:srgbClr val="00FFFF"/>
                </a:solidFill>
              </a:rPr>
              <a:t>Same word in Rom. 1:16 --</a:t>
            </a:r>
          </a:p>
          <a:p>
            <a:pPr algn="ctr" fontAlgn="base">
              <a:spcBef>
                <a:spcPct val="50000"/>
              </a:spcBef>
              <a:spcAft>
                <a:spcPct val="0"/>
              </a:spcAft>
            </a:pPr>
            <a:endParaRPr lang="en-US" altLang="en-US" sz="2800" b="1">
              <a:solidFill>
                <a:srgbClr val="00FFFF"/>
              </a:solidFill>
            </a:endParaRPr>
          </a:p>
        </p:txBody>
      </p:sp>
    </p:spTree>
    <p:extLst>
      <p:ext uri="{BB962C8B-B14F-4D97-AF65-F5344CB8AC3E}">
        <p14:creationId xmlns:p14="http://schemas.microsoft.com/office/powerpoint/2010/main" val="300451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35153"/>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4820"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PERSONAL</a:t>
            </a:r>
          </a:p>
        </p:txBody>
      </p:sp>
      <p:sp>
        <p:nvSpPr>
          <p:cNvPr id="34821" name="Text Box 5"/>
          <p:cNvSpPr txBox="1">
            <a:spLocks noChangeArrowheads="1"/>
          </p:cNvSpPr>
          <p:nvPr/>
        </p:nvSpPr>
        <p:spPr bwMode="auto">
          <a:xfrm>
            <a:off x="2133600" y="1981200"/>
            <a:ext cx="8229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32 But Jesus kept looking around to see who had done it. 33 Then the woman, knowing what had happened to her, came and fell at his feet and, trembling with fear, told him the whole truth. </a:t>
            </a:r>
          </a:p>
          <a:p>
            <a:pPr fontAlgn="base">
              <a:spcBef>
                <a:spcPct val="0"/>
              </a:spcBef>
              <a:spcAft>
                <a:spcPct val="0"/>
              </a:spcAft>
            </a:pPr>
            <a:endParaRPr lang="en-US" altLang="en-US" sz="2800" b="1">
              <a:solidFill>
                <a:srgbClr val="FFFFFF"/>
              </a:solidFill>
            </a:endParaRPr>
          </a:p>
          <a:p>
            <a:pPr fontAlgn="base">
              <a:spcBef>
                <a:spcPct val="50000"/>
              </a:spcBef>
              <a:spcAft>
                <a:spcPct val="0"/>
              </a:spcAft>
            </a:pPr>
            <a:endParaRPr lang="en-US" altLang="en-US" sz="2800" b="1">
              <a:solidFill>
                <a:srgbClr val="FFFFFF"/>
              </a:solidFill>
            </a:endParaRPr>
          </a:p>
        </p:txBody>
      </p:sp>
      <p:sp>
        <p:nvSpPr>
          <p:cNvPr id="34822" name="Text Box 6"/>
          <p:cNvSpPr txBox="1">
            <a:spLocks noChangeArrowheads="1"/>
          </p:cNvSpPr>
          <p:nvPr/>
        </p:nvSpPr>
        <p:spPr bwMode="auto">
          <a:xfrm>
            <a:off x="1981200" y="4267203"/>
            <a:ext cx="830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Not only was faith required to “touch” Jesus</a:t>
            </a:r>
          </a:p>
          <a:p>
            <a:pPr algn="ctr" fontAlgn="base">
              <a:spcBef>
                <a:spcPct val="50000"/>
              </a:spcBef>
              <a:spcAft>
                <a:spcPct val="0"/>
              </a:spcAft>
            </a:pPr>
            <a:r>
              <a:rPr lang="en-US" altLang="en-US" sz="2800" b="1">
                <a:solidFill>
                  <a:srgbClr val="00FFFF"/>
                </a:solidFill>
              </a:rPr>
              <a:t>Faith was required to confess to touching Him</a:t>
            </a:r>
          </a:p>
        </p:txBody>
      </p:sp>
    </p:spTree>
    <p:extLst>
      <p:ext uri="{BB962C8B-B14F-4D97-AF65-F5344CB8AC3E}">
        <p14:creationId xmlns:p14="http://schemas.microsoft.com/office/powerpoint/2010/main" val="3031974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78589"/>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5844"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PERSONAL</a:t>
            </a:r>
          </a:p>
        </p:txBody>
      </p:sp>
      <p:sp>
        <p:nvSpPr>
          <p:cNvPr id="35845" name="Text Box 5"/>
          <p:cNvSpPr txBox="1">
            <a:spLocks noChangeArrowheads="1"/>
          </p:cNvSpPr>
          <p:nvPr/>
        </p:nvSpPr>
        <p:spPr bwMode="auto">
          <a:xfrm>
            <a:off x="1905000" y="1981200"/>
            <a:ext cx="83058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Jesus was on His way to heal the young daughter of Jairus</a:t>
            </a:r>
          </a:p>
          <a:p>
            <a:pPr algn="ctr" fontAlgn="base">
              <a:spcBef>
                <a:spcPct val="50000"/>
              </a:spcBef>
              <a:spcAft>
                <a:spcPct val="0"/>
              </a:spcAft>
            </a:pPr>
            <a:r>
              <a:rPr lang="en-US" altLang="en-US" sz="2800" b="1">
                <a:solidFill>
                  <a:srgbClr val="00FFFF"/>
                </a:solidFill>
              </a:rPr>
              <a:t>He is surrounded by the surging crowd</a:t>
            </a:r>
          </a:p>
          <a:p>
            <a:pPr algn="ctr" fontAlgn="base">
              <a:spcBef>
                <a:spcPct val="50000"/>
              </a:spcBef>
              <a:spcAft>
                <a:spcPct val="0"/>
              </a:spcAft>
            </a:pPr>
            <a:r>
              <a:rPr lang="en-US" altLang="en-US" sz="2800" b="1">
                <a:solidFill>
                  <a:srgbClr val="00FFFF"/>
                </a:solidFill>
              </a:rPr>
              <a:t>He is on an important mission</a:t>
            </a:r>
          </a:p>
          <a:p>
            <a:pPr algn="ctr" fontAlgn="base">
              <a:spcBef>
                <a:spcPct val="50000"/>
              </a:spcBef>
              <a:spcAft>
                <a:spcPct val="0"/>
              </a:spcAft>
            </a:pPr>
            <a:r>
              <a:rPr lang="en-US" altLang="en-US" sz="2800" b="1">
                <a:solidFill>
                  <a:srgbClr val="00FFFF"/>
                </a:solidFill>
              </a:rPr>
              <a:t>But he takes time to stop for this woman</a:t>
            </a:r>
          </a:p>
        </p:txBody>
      </p:sp>
    </p:spTree>
    <p:extLst>
      <p:ext uri="{BB962C8B-B14F-4D97-AF65-F5344CB8AC3E}">
        <p14:creationId xmlns:p14="http://schemas.microsoft.com/office/powerpoint/2010/main" val="221000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35153"/>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6868"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PERSONAL</a:t>
            </a:r>
          </a:p>
        </p:txBody>
      </p:sp>
      <p:sp>
        <p:nvSpPr>
          <p:cNvPr id="36869" name="Text Box 5"/>
          <p:cNvSpPr txBox="1">
            <a:spLocks noChangeArrowheads="1"/>
          </p:cNvSpPr>
          <p:nvPr/>
        </p:nvSpPr>
        <p:spPr bwMode="auto">
          <a:xfrm>
            <a:off x="1905000" y="1981200"/>
            <a:ext cx="830580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This woman was cast out</a:t>
            </a:r>
          </a:p>
          <a:p>
            <a:pPr algn="ctr" fontAlgn="base">
              <a:spcBef>
                <a:spcPct val="50000"/>
              </a:spcBef>
              <a:spcAft>
                <a:spcPct val="0"/>
              </a:spcAft>
            </a:pPr>
            <a:r>
              <a:rPr lang="en-US" altLang="en-US" sz="2800" b="1">
                <a:solidFill>
                  <a:srgbClr val="00FFFF"/>
                </a:solidFill>
              </a:rPr>
              <a:t>Uncared for</a:t>
            </a:r>
          </a:p>
          <a:p>
            <a:pPr algn="ctr" fontAlgn="base">
              <a:spcBef>
                <a:spcPct val="50000"/>
              </a:spcBef>
              <a:spcAft>
                <a:spcPct val="0"/>
              </a:spcAft>
            </a:pPr>
            <a:r>
              <a:rPr lang="en-US" altLang="en-US" sz="2800" b="1">
                <a:solidFill>
                  <a:srgbClr val="00FFFF"/>
                </a:solidFill>
              </a:rPr>
              <a:t>Unwanted</a:t>
            </a:r>
          </a:p>
          <a:p>
            <a:pPr algn="ctr" fontAlgn="base">
              <a:spcBef>
                <a:spcPct val="50000"/>
              </a:spcBef>
              <a:spcAft>
                <a:spcPct val="0"/>
              </a:spcAft>
            </a:pPr>
            <a:r>
              <a:rPr lang="en-US" altLang="en-US" sz="2800" b="1">
                <a:solidFill>
                  <a:srgbClr val="00FFFF"/>
                </a:solidFill>
              </a:rPr>
              <a:t>But she caught the eye of God because of her simple—childlike faith</a:t>
            </a:r>
          </a:p>
          <a:p>
            <a:pPr algn="ctr" fontAlgn="base">
              <a:spcBef>
                <a:spcPct val="50000"/>
              </a:spcBef>
              <a:spcAft>
                <a:spcPct val="0"/>
              </a:spcAft>
            </a:pPr>
            <a:r>
              <a:rPr lang="en-US" altLang="en-US" sz="2800" b="1">
                <a:solidFill>
                  <a:srgbClr val="00FFFF"/>
                </a:solidFill>
              </a:rPr>
              <a:t>When we go to Him in faith—He has time for us</a:t>
            </a:r>
          </a:p>
        </p:txBody>
      </p:sp>
    </p:spTree>
    <p:extLst>
      <p:ext uri="{BB962C8B-B14F-4D97-AF65-F5344CB8AC3E}">
        <p14:creationId xmlns:p14="http://schemas.microsoft.com/office/powerpoint/2010/main" val="2682738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63718" cy="8014448"/>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7892"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PROFOUND</a:t>
            </a:r>
          </a:p>
        </p:txBody>
      </p:sp>
      <p:sp>
        <p:nvSpPr>
          <p:cNvPr id="37893" name="Text Box 5"/>
          <p:cNvSpPr txBox="1">
            <a:spLocks noChangeArrowheads="1"/>
          </p:cNvSpPr>
          <p:nvPr/>
        </p:nvSpPr>
        <p:spPr bwMode="auto">
          <a:xfrm>
            <a:off x="1905000" y="1981200"/>
            <a:ext cx="8305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5:34  He said to her, "Daughter, your faith has healed you. Go in peace and be freed from your suffering." </a:t>
            </a:r>
          </a:p>
          <a:p>
            <a:pPr fontAlgn="base">
              <a:spcBef>
                <a:spcPct val="50000"/>
              </a:spcBef>
              <a:spcAft>
                <a:spcPct val="0"/>
              </a:spcAft>
            </a:pPr>
            <a:endParaRPr lang="en-US" altLang="en-US" sz="2800" b="1">
              <a:solidFill>
                <a:srgbClr val="FFFFFF"/>
              </a:solidFill>
            </a:endParaRPr>
          </a:p>
        </p:txBody>
      </p:sp>
      <p:sp>
        <p:nvSpPr>
          <p:cNvPr id="37894" name="Text Box 6"/>
          <p:cNvSpPr txBox="1">
            <a:spLocks noChangeArrowheads="1"/>
          </p:cNvSpPr>
          <p:nvPr/>
        </p:nvSpPr>
        <p:spPr bwMode="auto">
          <a:xfrm>
            <a:off x="1882588" y="3599331"/>
            <a:ext cx="8458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This is the only time Jesus calls a woman “daughter”</a:t>
            </a:r>
          </a:p>
          <a:p>
            <a:pPr algn="ctr" fontAlgn="base">
              <a:spcBef>
                <a:spcPct val="50000"/>
              </a:spcBef>
              <a:spcAft>
                <a:spcPct val="0"/>
              </a:spcAft>
            </a:pPr>
            <a:r>
              <a:rPr lang="en-US" altLang="en-US" sz="2800" b="1">
                <a:solidFill>
                  <a:srgbClr val="00FFFF"/>
                </a:solidFill>
              </a:rPr>
              <a:t>This is a word of tenderness—peace—acceptance </a:t>
            </a:r>
          </a:p>
        </p:txBody>
      </p:sp>
    </p:spTree>
    <p:extLst>
      <p:ext uri="{BB962C8B-B14F-4D97-AF65-F5344CB8AC3E}">
        <p14:creationId xmlns:p14="http://schemas.microsoft.com/office/powerpoint/2010/main" val="760456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P spid="3789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79977"/>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8916"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PROFOUND</a:t>
            </a:r>
          </a:p>
        </p:txBody>
      </p:sp>
      <p:sp>
        <p:nvSpPr>
          <p:cNvPr id="38917" name="Text Box 5"/>
          <p:cNvSpPr txBox="1">
            <a:spLocks noChangeArrowheads="1"/>
          </p:cNvSpPr>
          <p:nvPr/>
        </p:nvSpPr>
        <p:spPr bwMode="auto">
          <a:xfrm>
            <a:off x="1905000" y="1981200"/>
            <a:ext cx="8305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5:34  He said to her, "Daughter, your faith has healed you. Go in peace and be freed from your suffering." </a:t>
            </a:r>
          </a:p>
          <a:p>
            <a:pPr fontAlgn="base">
              <a:spcBef>
                <a:spcPct val="50000"/>
              </a:spcBef>
              <a:spcAft>
                <a:spcPct val="0"/>
              </a:spcAft>
            </a:pPr>
            <a:endParaRPr lang="en-US" altLang="en-US" sz="2800" b="1">
              <a:solidFill>
                <a:srgbClr val="FFFFFF"/>
              </a:solidFill>
            </a:endParaRPr>
          </a:p>
        </p:txBody>
      </p:sp>
      <p:sp>
        <p:nvSpPr>
          <p:cNvPr id="38918" name="Text Box 6"/>
          <p:cNvSpPr txBox="1">
            <a:spLocks noChangeArrowheads="1"/>
          </p:cNvSpPr>
          <p:nvPr/>
        </p:nvSpPr>
        <p:spPr bwMode="auto">
          <a:xfrm>
            <a:off x="1828800" y="3429003"/>
            <a:ext cx="8458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had been an outcast—a nobody</a:t>
            </a:r>
          </a:p>
          <a:p>
            <a:pPr algn="ctr" fontAlgn="base">
              <a:spcBef>
                <a:spcPct val="50000"/>
              </a:spcBef>
              <a:spcAft>
                <a:spcPct val="0"/>
              </a:spcAft>
            </a:pPr>
            <a:r>
              <a:rPr lang="en-US" altLang="en-US" sz="2800" b="1">
                <a:solidFill>
                  <a:srgbClr val="00FFFF"/>
                </a:solidFill>
              </a:rPr>
              <a:t>She had been living in isolation and loneliness</a:t>
            </a:r>
          </a:p>
          <a:p>
            <a:pPr algn="ctr" fontAlgn="base">
              <a:spcBef>
                <a:spcPct val="50000"/>
              </a:spcBef>
              <a:spcAft>
                <a:spcPct val="0"/>
              </a:spcAft>
            </a:pPr>
            <a:r>
              <a:rPr lang="en-US" altLang="en-US" sz="2800" b="1">
                <a:solidFill>
                  <a:srgbClr val="00FFFF"/>
                </a:solidFill>
              </a:rPr>
              <a:t>But now she is called “daughter” by the Son of God – she is recognized as being in God’s family</a:t>
            </a:r>
          </a:p>
        </p:txBody>
      </p:sp>
    </p:spTree>
    <p:extLst>
      <p:ext uri="{BB962C8B-B14F-4D97-AF65-F5344CB8AC3E}">
        <p14:creationId xmlns:p14="http://schemas.microsoft.com/office/powerpoint/2010/main" val="3712726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63718" cy="8130989"/>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39940"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PROFOUND</a:t>
            </a:r>
          </a:p>
        </p:txBody>
      </p:sp>
      <p:sp>
        <p:nvSpPr>
          <p:cNvPr id="39941" name="Text Box 5"/>
          <p:cNvSpPr txBox="1">
            <a:spLocks noChangeArrowheads="1"/>
          </p:cNvSpPr>
          <p:nvPr/>
        </p:nvSpPr>
        <p:spPr bwMode="auto">
          <a:xfrm>
            <a:off x="1111623" y="1833994"/>
            <a:ext cx="10273551"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rPr>
              <a:t>Mark 5:34  He said to her, "Daughter, your faith has healed you. Go in peace and be freed from your suffering." </a:t>
            </a:r>
          </a:p>
          <a:p>
            <a:pPr fontAlgn="base">
              <a:spcBef>
                <a:spcPct val="50000"/>
              </a:spcBef>
              <a:spcAft>
                <a:spcPct val="0"/>
              </a:spcAft>
            </a:pPr>
            <a:endParaRPr lang="en-US" altLang="en-US" sz="2800" b="1" dirty="0">
              <a:solidFill>
                <a:srgbClr val="FFFFFF"/>
              </a:solidFill>
            </a:endParaRPr>
          </a:p>
        </p:txBody>
      </p:sp>
      <p:sp>
        <p:nvSpPr>
          <p:cNvPr id="39942" name="Text Box 6"/>
          <p:cNvSpPr txBox="1">
            <a:spLocks noChangeArrowheads="1"/>
          </p:cNvSpPr>
          <p:nvPr/>
        </p:nvSpPr>
        <p:spPr bwMode="auto">
          <a:xfrm>
            <a:off x="2209800" y="4573589"/>
            <a:ext cx="8458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The term “healed” is “made whole” in KJV</a:t>
            </a:r>
          </a:p>
          <a:p>
            <a:pPr algn="ctr" fontAlgn="base">
              <a:spcBef>
                <a:spcPct val="50000"/>
              </a:spcBef>
              <a:spcAft>
                <a:spcPct val="0"/>
              </a:spcAft>
            </a:pPr>
            <a:r>
              <a:rPr lang="en-US" altLang="en-US" sz="2800" b="1" dirty="0">
                <a:solidFill>
                  <a:srgbClr val="00FFFF"/>
                </a:solidFill>
              </a:rPr>
              <a:t>Comes from a word meaning “to save, to deliver,  or protect”</a:t>
            </a:r>
          </a:p>
        </p:txBody>
      </p:sp>
      <p:sp>
        <p:nvSpPr>
          <p:cNvPr id="2" name="TextBox 1"/>
          <p:cNvSpPr txBox="1"/>
          <p:nvPr/>
        </p:nvSpPr>
        <p:spPr>
          <a:xfrm>
            <a:off x="950259" y="2828142"/>
            <a:ext cx="10730753" cy="2246769"/>
          </a:xfrm>
          <a:prstGeom prst="rect">
            <a:avLst/>
          </a:prstGeom>
          <a:noFill/>
        </p:spPr>
        <p:txBody>
          <a:bodyPr wrap="square" rtlCol="0">
            <a:spAutoFit/>
          </a:bodyPr>
          <a:lstStyle/>
          <a:p>
            <a:r>
              <a:rPr lang="en-US" sz="2800" b="1" dirty="0">
                <a:solidFill>
                  <a:prstClr val="white"/>
                </a:solidFill>
              </a:rPr>
              <a:t>Luke 8:47-48 Then </a:t>
            </a:r>
            <a:r>
              <a:rPr lang="en-US" sz="2800" b="1" dirty="0">
                <a:solidFill>
                  <a:prstClr val="white"/>
                </a:solidFill>
              </a:rPr>
              <a:t>the woman, seeing that she could not go unnoticed, came trembling and fell at his feet. In the presence of all the people, she told why she had touched him and how she had been instantly healed. 48 Then he said to her, "Daughter, your faith has healed  </a:t>
            </a:r>
            <a:r>
              <a:rPr lang="en-US" sz="2800" b="1" dirty="0">
                <a:solidFill>
                  <a:prstClr val="white"/>
                </a:solidFill>
              </a:rPr>
              <a:t>you</a:t>
            </a:r>
            <a:r>
              <a:rPr lang="en-US" sz="2800" b="1" dirty="0">
                <a:solidFill>
                  <a:prstClr val="white"/>
                </a:solidFill>
              </a:rPr>
              <a:t>. Go in peace." </a:t>
            </a:r>
          </a:p>
        </p:txBody>
      </p:sp>
    </p:spTree>
    <p:extLst>
      <p:ext uri="{BB962C8B-B14F-4D97-AF65-F5344CB8AC3E}">
        <p14:creationId xmlns:p14="http://schemas.microsoft.com/office/powerpoint/2010/main" val="16340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P spid="39942"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8675" cy="7954471"/>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800100" y="304802"/>
            <a:ext cx="10782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dirty="0">
                <a:solidFill>
                  <a:srgbClr val="92D050"/>
                </a:solidFill>
              </a:rPr>
              <a:t>WE KNOW THAT FAITH IS REQUIRED FOR SALVATION</a:t>
            </a:r>
          </a:p>
        </p:txBody>
      </p:sp>
      <p:sp>
        <p:nvSpPr>
          <p:cNvPr id="2" name="TextBox 1"/>
          <p:cNvSpPr txBox="1"/>
          <p:nvPr/>
        </p:nvSpPr>
        <p:spPr>
          <a:xfrm>
            <a:off x="1451173" y="1084334"/>
            <a:ext cx="9411037" cy="4401205"/>
          </a:xfrm>
          <a:prstGeom prst="rect">
            <a:avLst/>
          </a:prstGeom>
          <a:noFill/>
        </p:spPr>
        <p:txBody>
          <a:bodyPr wrap="square" rtlCol="0">
            <a:spAutoFit/>
          </a:bodyPr>
          <a:lstStyle/>
          <a:p>
            <a:r>
              <a:rPr lang="en-US" sz="2800" b="1" dirty="0">
                <a:solidFill>
                  <a:prstClr val="white"/>
                </a:solidFill>
              </a:rPr>
              <a:t>Rom 10:10   For it is with your heart that you believe and are justified, and it is with your mouth that you confess and are saved. </a:t>
            </a:r>
          </a:p>
          <a:p>
            <a:endParaRPr lang="en-US" sz="2800" b="1" dirty="0">
              <a:solidFill>
                <a:prstClr val="white"/>
              </a:solidFill>
            </a:endParaRPr>
          </a:p>
          <a:p>
            <a:r>
              <a:rPr lang="en-US" sz="2800" b="1" dirty="0">
                <a:solidFill>
                  <a:prstClr val="white"/>
                </a:solidFill>
              </a:rPr>
              <a:t>Mark 16:16  Whoever believes and is baptized will be saved, but whoever does not believe will be condemned. </a:t>
            </a:r>
          </a:p>
          <a:p>
            <a:endParaRPr lang="en-US" sz="2800" b="1" dirty="0">
              <a:solidFill>
                <a:prstClr val="white"/>
              </a:solidFill>
            </a:endParaRPr>
          </a:p>
          <a:p>
            <a:r>
              <a:rPr lang="en-US" sz="2800" b="1" dirty="0">
                <a:solidFill>
                  <a:prstClr val="white"/>
                </a:solidFill>
              </a:rPr>
              <a:t>Rom 5:1  Therefore, since we have been justified through faith, we have peace with God through our Lord Jesus Christ</a:t>
            </a:r>
          </a:p>
          <a:p>
            <a:endParaRPr lang="en-US" sz="2800" b="1" dirty="0">
              <a:solidFill>
                <a:prstClr val="white"/>
              </a:solidFill>
            </a:endParaRPr>
          </a:p>
        </p:txBody>
      </p:sp>
    </p:spTree>
    <p:extLst>
      <p:ext uri="{BB962C8B-B14F-4D97-AF65-F5344CB8AC3E}">
        <p14:creationId xmlns:p14="http://schemas.microsoft.com/office/powerpoint/2010/main" val="139583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4" y="0"/>
            <a:ext cx="12254753" cy="8014447"/>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40964"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PROFOUND</a:t>
            </a:r>
          </a:p>
        </p:txBody>
      </p:sp>
      <p:sp>
        <p:nvSpPr>
          <p:cNvPr id="40965" name="Text Box 5"/>
          <p:cNvSpPr txBox="1">
            <a:spLocks noChangeArrowheads="1"/>
          </p:cNvSpPr>
          <p:nvPr/>
        </p:nvSpPr>
        <p:spPr bwMode="auto">
          <a:xfrm>
            <a:off x="1905000" y="19050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When we “touch” Jesus today we are made whole</a:t>
            </a:r>
          </a:p>
        </p:txBody>
      </p:sp>
      <p:sp>
        <p:nvSpPr>
          <p:cNvPr id="40966" name="Text Box 6"/>
          <p:cNvSpPr txBox="1">
            <a:spLocks noChangeArrowheads="1"/>
          </p:cNvSpPr>
          <p:nvPr/>
        </p:nvSpPr>
        <p:spPr bwMode="auto">
          <a:xfrm>
            <a:off x="1905000" y="2895600"/>
            <a:ext cx="8382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1 John 3:1  How great is the love the Father has lavished on us, that we should be called children of God! And that is what we are</a:t>
            </a:r>
          </a:p>
          <a:p>
            <a:pPr fontAlgn="base">
              <a:spcBef>
                <a:spcPct val="0"/>
              </a:spcBef>
              <a:spcAft>
                <a:spcPct val="0"/>
              </a:spcAft>
            </a:pPr>
            <a:endParaRPr lang="en-US" altLang="en-US" sz="2800" b="1">
              <a:solidFill>
                <a:srgbClr val="FFFFFF"/>
              </a:solidFill>
            </a:endParaRPr>
          </a:p>
          <a:p>
            <a:pPr fontAlgn="base">
              <a:spcBef>
                <a:spcPct val="0"/>
              </a:spcBef>
              <a:spcAft>
                <a:spcPct val="0"/>
              </a:spcAft>
            </a:pPr>
            <a:r>
              <a:rPr lang="en-US" altLang="en-US" sz="2800" b="1">
                <a:solidFill>
                  <a:srgbClr val="FFFFFF"/>
                </a:solidFill>
              </a:rPr>
              <a:t>Rom 8:17  Now if we are children, then we are heirs — heirs of God and co-heirs with Christ,</a:t>
            </a:r>
          </a:p>
          <a:p>
            <a:pPr fontAlgn="base">
              <a:spcBef>
                <a:spcPct val="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2238348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P spid="4096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51695"/>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41988"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PROFOUND</a:t>
            </a:r>
          </a:p>
        </p:txBody>
      </p:sp>
      <p:sp>
        <p:nvSpPr>
          <p:cNvPr id="41989" name="Text Box 5"/>
          <p:cNvSpPr txBox="1">
            <a:spLocks noChangeArrowheads="1"/>
          </p:cNvSpPr>
          <p:nvPr/>
        </p:nvSpPr>
        <p:spPr bwMode="auto">
          <a:xfrm>
            <a:off x="1905000" y="1905000"/>
            <a:ext cx="845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When we “touch” Jesus today we are made whole</a:t>
            </a:r>
          </a:p>
        </p:txBody>
      </p:sp>
      <p:sp>
        <p:nvSpPr>
          <p:cNvPr id="41990" name="Text Box 6"/>
          <p:cNvSpPr txBox="1">
            <a:spLocks noChangeArrowheads="1"/>
          </p:cNvSpPr>
          <p:nvPr/>
        </p:nvSpPr>
        <p:spPr bwMode="auto">
          <a:xfrm>
            <a:off x="1905000" y="2743203"/>
            <a:ext cx="8382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2 Cor 5:17  Therefore, if anyone is in Christ, he is a new creation; the old has gone, the new has come!</a:t>
            </a:r>
          </a:p>
          <a:p>
            <a:pPr fontAlgn="base">
              <a:spcBef>
                <a:spcPct val="0"/>
              </a:spcBef>
              <a:spcAft>
                <a:spcPct val="0"/>
              </a:spcAft>
            </a:pPr>
            <a:endParaRPr lang="en-US" altLang="en-US" sz="2800" b="1">
              <a:solidFill>
                <a:srgbClr val="FFFFFF"/>
              </a:solidFill>
            </a:endParaRPr>
          </a:p>
          <a:p>
            <a:pPr fontAlgn="base">
              <a:spcBef>
                <a:spcPct val="0"/>
              </a:spcBef>
              <a:spcAft>
                <a:spcPct val="0"/>
              </a:spcAft>
            </a:pPr>
            <a:r>
              <a:rPr lang="en-US" altLang="en-US" sz="2800" b="1">
                <a:solidFill>
                  <a:srgbClr val="FFFFFF"/>
                </a:solidFill>
              </a:rPr>
              <a:t>Col 2:13  When you were dead in your sins and in the uncircumcision of your sinful nature, God made you alive with Christ. He forgave us all our sins, </a:t>
            </a:r>
          </a:p>
          <a:p>
            <a:pPr fontAlgn="base">
              <a:spcBef>
                <a:spcPct val="0"/>
              </a:spcBef>
              <a:spcAft>
                <a:spcPct val="0"/>
              </a:spcAft>
            </a:pPr>
            <a:endParaRPr lang="en-US" altLang="en-US" sz="2800" b="1">
              <a:solidFill>
                <a:srgbClr val="FFFFFF"/>
              </a:solidFill>
            </a:endParaRPr>
          </a:p>
        </p:txBody>
      </p:sp>
    </p:spTree>
    <p:extLst>
      <p:ext uri="{BB962C8B-B14F-4D97-AF65-F5344CB8AC3E}">
        <p14:creationId xmlns:p14="http://schemas.microsoft.com/office/powerpoint/2010/main" val="4045151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44119"/>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43012"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IT WAS PERMANENT</a:t>
            </a:r>
          </a:p>
        </p:txBody>
      </p:sp>
      <p:sp>
        <p:nvSpPr>
          <p:cNvPr id="43013" name="Text Box 5"/>
          <p:cNvSpPr txBox="1">
            <a:spLocks noChangeArrowheads="1"/>
          </p:cNvSpPr>
          <p:nvPr/>
        </p:nvSpPr>
        <p:spPr bwMode="auto">
          <a:xfrm>
            <a:off x="1905000" y="1905000"/>
            <a:ext cx="8382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a:solidFill>
                  <a:srgbClr val="FFFFFF"/>
                </a:solidFill>
              </a:rPr>
              <a:t>Mark 5:34  Go in peace and be freed from your suffering." </a:t>
            </a:r>
          </a:p>
          <a:p>
            <a:pPr fontAlgn="base">
              <a:spcBef>
                <a:spcPct val="0"/>
              </a:spcBef>
              <a:spcAft>
                <a:spcPct val="0"/>
              </a:spcAft>
            </a:pPr>
            <a:endParaRPr lang="en-US" altLang="en-US" sz="2800" b="1">
              <a:solidFill>
                <a:srgbClr val="FFFFFF"/>
              </a:solidFill>
            </a:endParaRPr>
          </a:p>
        </p:txBody>
      </p:sp>
      <p:sp>
        <p:nvSpPr>
          <p:cNvPr id="43014" name="Text Box 6"/>
          <p:cNvSpPr txBox="1">
            <a:spLocks noChangeArrowheads="1"/>
          </p:cNvSpPr>
          <p:nvPr/>
        </p:nvSpPr>
        <p:spPr bwMode="auto">
          <a:xfrm>
            <a:off x="1981200" y="3048001"/>
            <a:ext cx="8305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She already knew she had been healed</a:t>
            </a:r>
          </a:p>
          <a:p>
            <a:pPr algn="ctr" fontAlgn="base">
              <a:spcBef>
                <a:spcPct val="50000"/>
              </a:spcBef>
              <a:spcAft>
                <a:spcPct val="0"/>
              </a:spcAft>
            </a:pPr>
            <a:r>
              <a:rPr lang="en-US" altLang="en-US" sz="2800" b="1">
                <a:solidFill>
                  <a:srgbClr val="00FFFF"/>
                </a:solidFill>
              </a:rPr>
              <a:t>These words from Jesus drove home the fact that she was free from her plague</a:t>
            </a:r>
          </a:p>
          <a:p>
            <a:pPr algn="ctr" fontAlgn="base">
              <a:spcBef>
                <a:spcPct val="50000"/>
              </a:spcBef>
              <a:spcAft>
                <a:spcPct val="0"/>
              </a:spcAft>
            </a:pPr>
            <a:r>
              <a:rPr lang="en-US" altLang="en-US" sz="2800" b="1">
                <a:solidFill>
                  <a:srgbClr val="00FFFF"/>
                </a:solidFill>
              </a:rPr>
              <a:t>She was healed and would never be the same again</a:t>
            </a:r>
          </a:p>
        </p:txBody>
      </p:sp>
    </p:spTree>
    <p:extLst>
      <p:ext uri="{BB962C8B-B14F-4D97-AF65-F5344CB8AC3E}">
        <p14:creationId xmlns:p14="http://schemas.microsoft.com/office/powerpoint/2010/main" val="1326263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p:bldP spid="4301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62048"/>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44036" name="Text Box 4"/>
          <p:cNvSpPr txBox="1">
            <a:spLocks noChangeArrowheads="1"/>
          </p:cNvSpPr>
          <p:nvPr/>
        </p:nvSpPr>
        <p:spPr bwMode="auto">
          <a:xfrm>
            <a:off x="1905000" y="1447802"/>
            <a:ext cx="83058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00FFFF"/>
                </a:solidFill>
              </a:rPr>
              <a:t>No doubt in that crowd that day there were other people with physical—spiritual—emotional needs</a:t>
            </a:r>
          </a:p>
          <a:p>
            <a:pPr algn="ctr" fontAlgn="base">
              <a:spcBef>
                <a:spcPct val="50000"/>
              </a:spcBef>
              <a:spcAft>
                <a:spcPct val="0"/>
              </a:spcAft>
            </a:pPr>
            <a:r>
              <a:rPr lang="en-US" altLang="en-US" sz="2800" b="1">
                <a:solidFill>
                  <a:srgbClr val="00FFFF"/>
                </a:solidFill>
              </a:rPr>
              <a:t>But only this one woman got help</a:t>
            </a:r>
          </a:p>
          <a:p>
            <a:pPr algn="ctr" fontAlgn="base">
              <a:spcBef>
                <a:spcPct val="50000"/>
              </a:spcBef>
              <a:spcAft>
                <a:spcPct val="0"/>
              </a:spcAft>
            </a:pPr>
            <a:r>
              <a:rPr lang="en-US" altLang="en-US" sz="2800" b="1">
                <a:solidFill>
                  <a:srgbClr val="00FFFF"/>
                </a:solidFill>
              </a:rPr>
              <a:t>Dozens touched Jesus—but only one was transformed</a:t>
            </a:r>
          </a:p>
          <a:p>
            <a:pPr algn="ctr" fontAlgn="base">
              <a:spcBef>
                <a:spcPct val="50000"/>
              </a:spcBef>
              <a:spcAft>
                <a:spcPct val="0"/>
              </a:spcAft>
            </a:pPr>
            <a:r>
              <a:rPr lang="en-US" altLang="en-US" sz="2800" b="1">
                <a:solidFill>
                  <a:srgbClr val="00FFFF"/>
                </a:solidFill>
              </a:rPr>
              <a:t>One looked at Jesus through the eyes of faith</a:t>
            </a:r>
          </a:p>
        </p:txBody>
      </p:sp>
    </p:spTree>
    <p:extLst>
      <p:ext uri="{BB962C8B-B14F-4D97-AF65-F5344CB8AC3E}">
        <p14:creationId xmlns:p14="http://schemas.microsoft.com/office/powerpoint/2010/main" val="124737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776" y="519953"/>
            <a:ext cx="4312024" cy="954107"/>
          </a:xfrm>
          <a:prstGeom prst="rect">
            <a:avLst/>
          </a:prstGeom>
          <a:no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FAITH SHOULD BE </a:t>
            </a:r>
            <a:r>
              <a:rPr lang="en-US" sz="2800" b="1">
                <a:solidFill>
                  <a:prstClr val="black"/>
                </a:solidFill>
                <a:latin typeface="Arial" panose="020B0604020202020204" pitchFamily="34" charset="0"/>
                <a:cs typeface="Arial" panose="020B0604020202020204" pitchFamily="34" charset="0"/>
              </a:rPr>
              <a:t>OUR STEERING </a:t>
            </a:r>
            <a:r>
              <a:rPr lang="en-US" sz="2800" b="1" dirty="0">
                <a:solidFill>
                  <a:prstClr val="black"/>
                </a:solidFill>
                <a:latin typeface="Arial" panose="020B0604020202020204" pitchFamily="34" charset="0"/>
                <a:cs typeface="Arial" panose="020B0604020202020204" pitchFamily="34" charset="0"/>
              </a:rPr>
              <a:t>WHEEL</a:t>
            </a:r>
            <a:endParaRPr lang="en-US" sz="2800" b="1" dirty="0">
              <a:solidFill>
                <a:prstClr val="black"/>
              </a:solidFill>
              <a:latin typeface="Arial" panose="020B0604020202020204" pitchFamily="34" charset="0"/>
              <a:cs typeface="Arial" panose="020B0604020202020204" pitchFamily="34" charset="0"/>
            </a:endParaRPr>
          </a:p>
        </p:txBody>
      </p:sp>
      <p:pic>
        <p:nvPicPr>
          <p:cNvPr id="1028" name="Picture 4" descr="Genuine Mopar Spare Tire Kit - 82212849 | All Mopar 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883" y="2034989"/>
            <a:ext cx="3639670" cy="3325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89929" y="3173669"/>
            <a:ext cx="2940424" cy="1107996"/>
          </a:xfrm>
          <a:prstGeom prst="rect">
            <a:avLst/>
          </a:prstGeom>
          <a:noFill/>
        </p:spPr>
        <p:txBody>
          <a:bodyPr wrap="square" rtlCol="0">
            <a:spAutoFit/>
          </a:bodyPr>
          <a:lstStyle/>
          <a:p>
            <a:pPr algn="ctr"/>
            <a:r>
              <a:rPr lang="en-US" sz="6600" b="1" dirty="0">
                <a:solidFill>
                  <a:prstClr val="black"/>
                </a:solidFill>
                <a:latin typeface="Arial" panose="020B0604020202020204" pitchFamily="34" charset="0"/>
                <a:cs typeface="Arial" panose="020B0604020202020204" pitchFamily="34" charset="0"/>
              </a:rPr>
              <a:t>NOT</a:t>
            </a:r>
            <a:endParaRPr lang="en-US" sz="6600"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7404847" y="519953"/>
            <a:ext cx="4069976" cy="523220"/>
          </a:xfrm>
          <a:prstGeom prst="rect">
            <a:avLst/>
          </a:prstGeom>
          <a:noFill/>
        </p:spPr>
        <p:txBody>
          <a:bodyPr wrap="square" rtlCol="0">
            <a:spAutoFit/>
          </a:bodyPr>
          <a:lstStyle/>
          <a:p>
            <a:pPr algn="ctr"/>
            <a:r>
              <a:rPr lang="en-US" sz="2800" b="1" dirty="0">
                <a:solidFill>
                  <a:prstClr val="black"/>
                </a:solidFill>
                <a:latin typeface="Arial" panose="020B0604020202020204" pitchFamily="34" charset="0"/>
                <a:cs typeface="Arial" panose="020B0604020202020204" pitchFamily="34" charset="0"/>
              </a:rPr>
              <a:t>NOT OUR SPARE TIRE</a:t>
            </a:r>
            <a:endParaRPr lang="en-US" sz="2800" b="1" dirty="0">
              <a:solidFill>
                <a:prstClr val="black"/>
              </a:solidFill>
              <a:latin typeface="Arial" panose="020B0604020202020204" pitchFamily="34" charset="0"/>
              <a:cs typeface="Arial" panose="020B0604020202020204" pitchFamily="34" charset="0"/>
            </a:endParaRPr>
          </a:p>
        </p:txBody>
      </p:sp>
      <p:sp>
        <p:nvSpPr>
          <p:cNvPr id="5" name="AutoShape 6" descr="CARBON FIBER STEERING WHEEL 350MM – NRG Innov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 name="Picture 6"/>
          <p:cNvPicPr>
            <a:picLocks noChangeAspect="1"/>
          </p:cNvPicPr>
          <p:nvPr/>
        </p:nvPicPr>
        <p:blipFill>
          <a:blip r:embed="rId3"/>
          <a:stretch>
            <a:fillRect/>
          </a:stretch>
        </p:blipFill>
        <p:spPr>
          <a:xfrm>
            <a:off x="1048871" y="2250141"/>
            <a:ext cx="3092822" cy="2859741"/>
          </a:xfrm>
          <a:prstGeom prst="rect">
            <a:avLst/>
          </a:prstGeom>
        </p:spPr>
      </p:pic>
    </p:spTree>
    <p:extLst>
      <p:ext uri="{BB962C8B-B14F-4D97-AF65-F5344CB8AC3E}">
        <p14:creationId xmlns:p14="http://schemas.microsoft.com/office/powerpoint/2010/main" val="104236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924801"/>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a:solidFill>
                  <a:srgbClr val="FFB953"/>
                </a:solidFill>
              </a:rPr>
              <a:t>III.  THE WOMAN’S DELIVERANCE</a:t>
            </a:r>
          </a:p>
        </p:txBody>
      </p:sp>
      <p:sp>
        <p:nvSpPr>
          <p:cNvPr id="45060" name="Text Box 4"/>
          <p:cNvSpPr txBox="1">
            <a:spLocks noChangeArrowheads="1"/>
          </p:cNvSpPr>
          <p:nvPr/>
        </p:nvSpPr>
        <p:spPr bwMode="auto">
          <a:xfrm>
            <a:off x="1905000" y="1447803"/>
            <a:ext cx="83058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rPr>
              <a:t>Jesus still heals today</a:t>
            </a:r>
          </a:p>
          <a:p>
            <a:pPr algn="ctr" fontAlgn="base">
              <a:spcBef>
                <a:spcPct val="50000"/>
              </a:spcBef>
              <a:spcAft>
                <a:spcPct val="0"/>
              </a:spcAft>
            </a:pPr>
            <a:r>
              <a:rPr lang="en-US" altLang="en-US" sz="2800" b="1" dirty="0">
                <a:solidFill>
                  <a:srgbClr val="00FFFF"/>
                </a:solidFill>
              </a:rPr>
              <a:t>He has the power to change your situation</a:t>
            </a:r>
          </a:p>
          <a:p>
            <a:pPr algn="ctr" fontAlgn="base">
              <a:spcBef>
                <a:spcPct val="50000"/>
              </a:spcBef>
              <a:spcAft>
                <a:spcPct val="0"/>
              </a:spcAft>
            </a:pPr>
            <a:r>
              <a:rPr lang="en-US" altLang="en-US" sz="2800" b="1" dirty="0">
                <a:solidFill>
                  <a:srgbClr val="00FFFF"/>
                </a:solidFill>
              </a:rPr>
              <a:t>If you need help come to </a:t>
            </a:r>
            <a:r>
              <a:rPr lang="en-US" altLang="en-US" sz="2800" b="1" dirty="0">
                <a:solidFill>
                  <a:srgbClr val="00FFFF"/>
                </a:solidFill>
              </a:rPr>
              <a:t>Jesus in faith</a:t>
            </a:r>
          </a:p>
          <a:p>
            <a:pPr algn="ctr" fontAlgn="base">
              <a:spcBef>
                <a:spcPct val="50000"/>
              </a:spcBef>
              <a:spcAft>
                <a:spcPct val="0"/>
              </a:spcAft>
            </a:pPr>
            <a:r>
              <a:rPr lang="en-US" altLang="en-US" sz="2800" b="1" dirty="0">
                <a:solidFill>
                  <a:srgbClr val="00FFFF"/>
                </a:solidFill>
              </a:rPr>
              <a:t>Bring Christ your broken heart</a:t>
            </a:r>
            <a:endParaRPr lang="en-US" altLang="en-US" sz="2800" b="1" dirty="0">
              <a:solidFill>
                <a:srgbClr val="00FFFF"/>
              </a:solidFill>
            </a:endParaRPr>
          </a:p>
        </p:txBody>
      </p:sp>
    </p:spTree>
    <p:extLst>
      <p:ext uri="{BB962C8B-B14F-4D97-AF65-F5344CB8AC3E}">
        <p14:creationId xmlns:p14="http://schemas.microsoft.com/office/powerpoint/2010/main" val="2736246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8675" cy="7954471"/>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800100" y="304803"/>
            <a:ext cx="1078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dirty="0">
                <a:solidFill>
                  <a:srgbClr val="92D050"/>
                </a:solidFill>
              </a:rPr>
              <a:t>WE MUST ALSO REALIZE THAT MANY FAITH PASSAGES ARE ADDRESSED TO CHRISTIANS</a:t>
            </a:r>
          </a:p>
        </p:txBody>
      </p:sp>
      <p:sp>
        <p:nvSpPr>
          <p:cNvPr id="2" name="TextBox 1"/>
          <p:cNvSpPr txBox="1"/>
          <p:nvPr/>
        </p:nvSpPr>
        <p:spPr>
          <a:xfrm>
            <a:off x="1423818" y="1258909"/>
            <a:ext cx="9411037" cy="3970318"/>
          </a:xfrm>
          <a:prstGeom prst="rect">
            <a:avLst/>
          </a:prstGeom>
          <a:noFill/>
        </p:spPr>
        <p:txBody>
          <a:bodyPr wrap="square" rtlCol="0">
            <a:spAutoFit/>
          </a:bodyPr>
          <a:lstStyle/>
          <a:p>
            <a:r>
              <a:rPr lang="en-US" sz="2800" b="1" dirty="0" err="1">
                <a:solidFill>
                  <a:prstClr val="white"/>
                </a:solidFill>
              </a:rPr>
              <a:t>Heb</a:t>
            </a:r>
            <a:r>
              <a:rPr lang="en-US" sz="2800" b="1" dirty="0">
                <a:solidFill>
                  <a:prstClr val="white"/>
                </a:solidFill>
              </a:rPr>
              <a:t> 11:1  Now faith is being sure of what we hope for and certain of what we do not see.</a:t>
            </a:r>
          </a:p>
          <a:p>
            <a:endParaRPr lang="en-US" sz="2800" b="1" dirty="0">
              <a:solidFill>
                <a:prstClr val="white"/>
              </a:solidFill>
            </a:endParaRPr>
          </a:p>
          <a:p>
            <a:r>
              <a:rPr lang="en-US" sz="2800" b="1" dirty="0" err="1">
                <a:solidFill>
                  <a:prstClr val="white"/>
                </a:solidFill>
              </a:rPr>
              <a:t>Eph</a:t>
            </a:r>
            <a:r>
              <a:rPr lang="en-US" sz="2800" b="1" dirty="0">
                <a:solidFill>
                  <a:prstClr val="white"/>
                </a:solidFill>
              </a:rPr>
              <a:t> 3:16-17  I pray that out of his glorious riches he may strengthen you with power through his Spirit in your inner being, 17 so that Christ may dwell in your hearts through faith.</a:t>
            </a:r>
          </a:p>
          <a:p>
            <a:endParaRPr lang="en-US" sz="2800" b="1" dirty="0">
              <a:solidFill>
                <a:prstClr val="white"/>
              </a:solidFill>
            </a:endParaRPr>
          </a:p>
          <a:p>
            <a:r>
              <a:rPr lang="en-US" sz="2800" b="1" dirty="0">
                <a:solidFill>
                  <a:prstClr val="white"/>
                </a:solidFill>
              </a:rPr>
              <a:t>2 </a:t>
            </a:r>
            <a:r>
              <a:rPr lang="en-US" sz="2800" b="1" dirty="0" err="1">
                <a:solidFill>
                  <a:prstClr val="white"/>
                </a:solidFill>
              </a:rPr>
              <a:t>Cor</a:t>
            </a:r>
            <a:r>
              <a:rPr lang="en-US" sz="2800" b="1" dirty="0">
                <a:solidFill>
                  <a:prstClr val="white"/>
                </a:solidFill>
              </a:rPr>
              <a:t> 5:7  We live by faith, not by sight.</a:t>
            </a:r>
          </a:p>
        </p:txBody>
      </p:sp>
    </p:spTree>
    <p:extLst>
      <p:ext uri="{BB962C8B-B14F-4D97-AF65-F5344CB8AC3E}">
        <p14:creationId xmlns:p14="http://schemas.microsoft.com/office/powerpoint/2010/main" val="31164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8675" cy="7954471"/>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800100" y="304803"/>
            <a:ext cx="107823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dirty="0">
                <a:solidFill>
                  <a:srgbClr val="92D050"/>
                </a:solidFill>
              </a:rPr>
              <a:t>WE MUST ALSO REALIZE THAT MANY FAITH PASSAGES ARE ADDRESSED TO CHRISTIANS</a:t>
            </a:r>
          </a:p>
        </p:txBody>
      </p:sp>
      <p:sp>
        <p:nvSpPr>
          <p:cNvPr id="2" name="TextBox 1"/>
          <p:cNvSpPr txBox="1"/>
          <p:nvPr/>
        </p:nvSpPr>
        <p:spPr>
          <a:xfrm>
            <a:off x="1423818" y="1258909"/>
            <a:ext cx="9411037" cy="4832092"/>
          </a:xfrm>
          <a:prstGeom prst="rect">
            <a:avLst/>
          </a:prstGeom>
          <a:noFill/>
        </p:spPr>
        <p:txBody>
          <a:bodyPr wrap="square" rtlCol="0">
            <a:spAutoFit/>
          </a:bodyPr>
          <a:lstStyle/>
          <a:p>
            <a:r>
              <a:rPr lang="en-US" sz="2800" b="1" dirty="0">
                <a:solidFill>
                  <a:prstClr val="white"/>
                </a:solidFill>
              </a:rPr>
              <a:t>James 1:3  because you know that the testing of your faith develops perseverance. </a:t>
            </a:r>
          </a:p>
          <a:p>
            <a:endParaRPr lang="en-US" sz="2800" b="1" dirty="0">
              <a:solidFill>
                <a:prstClr val="white"/>
              </a:solidFill>
            </a:endParaRPr>
          </a:p>
          <a:p>
            <a:r>
              <a:rPr lang="en-US" sz="2800" b="1" dirty="0">
                <a:solidFill>
                  <a:prstClr val="white"/>
                </a:solidFill>
              </a:rPr>
              <a:t>James 1:6  But when he asks, he must believe and not doubt, because he who doubts is like a wave of the sea, blown and tossed by the wind. </a:t>
            </a:r>
          </a:p>
          <a:p>
            <a:endParaRPr lang="en-US" sz="2800" b="1" dirty="0">
              <a:solidFill>
                <a:prstClr val="white"/>
              </a:solidFill>
            </a:endParaRPr>
          </a:p>
          <a:p>
            <a:r>
              <a:rPr lang="en-US" sz="2800" b="1" dirty="0">
                <a:solidFill>
                  <a:prstClr val="white"/>
                </a:solidFill>
              </a:rPr>
              <a:t>James 5:14-15  Is any one of you sick? He should call the elders of the church to pray over him and anoint him with oil in the name of the Lord. 15 And the prayer offered in faith will make the sick person well; the Lord will raise him up. </a:t>
            </a:r>
          </a:p>
        </p:txBody>
      </p:sp>
    </p:spTree>
    <p:extLst>
      <p:ext uri="{BB962C8B-B14F-4D97-AF65-F5344CB8AC3E}">
        <p14:creationId xmlns:p14="http://schemas.microsoft.com/office/powerpoint/2010/main" val="41161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862048"/>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2057400" y="533400"/>
            <a:ext cx="8153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2800" b="1">
                <a:solidFill>
                  <a:srgbClr val="00FFFF"/>
                </a:solidFill>
              </a:rPr>
              <a:t>JESUS IS  WALKING AND WAS THRONGED BY A CROWD</a:t>
            </a:r>
          </a:p>
          <a:p>
            <a:pPr algn="ctr" fontAlgn="base">
              <a:spcBef>
                <a:spcPct val="0"/>
              </a:spcBef>
              <a:spcAft>
                <a:spcPct val="0"/>
              </a:spcAft>
            </a:pPr>
            <a:endParaRPr lang="en-US" altLang="en-US" sz="2800" b="1">
              <a:solidFill>
                <a:srgbClr val="00FFFF"/>
              </a:solidFill>
            </a:endParaRPr>
          </a:p>
        </p:txBody>
      </p:sp>
      <p:sp>
        <p:nvSpPr>
          <p:cNvPr id="7172" name="Text Box 4"/>
          <p:cNvSpPr txBox="1">
            <a:spLocks noChangeArrowheads="1"/>
          </p:cNvSpPr>
          <p:nvPr/>
        </p:nvSpPr>
        <p:spPr bwMode="auto">
          <a:xfrm>
            <a:off x="1183342" y="1600202"/>
            <a:ext cx="988807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rPr>
              <a:t>PEOPLE WERE PRESSING HIM</a:t>
            </a:r>
          </a:p>
          <a:p>
            <a:pPr algn="ctr" fontAlgn="base">
              <a:spcBef>
                <a:spcPct val="50000"/>
              </a:spcBef>
              <a:spcAft>
                <a:spcPct val="0"/>
              </a:spcAft>
            </a:pPr>
            <a:r>
              <a:rPr lang="en-US" altLang="en-US" sz="2800" b="1" dirty="0">
                <a:solidFill>
                  <a:srgbClr val="00FFFF"/>
                </a:solidFill>
              </a:rPr>
              <a:t>HE WAS ON HIS WAY TO HEAL JARIUS’ DAUGHTER</a:t>
            </a:r>
          </a:p>
          <a:p>
            <a:pPr algn="ctr" fontAlgn="base">
              <a:spcBef>
                <a:spcPct val="50000"/>
              </a:spcBef>
              <a:spcAft>
                <a:spcPct val="0"/>
              </a:spcAft>
            </a:pPr>
            <a:r>
              <a:rPr lang="en-US" altLang="en-US" sz="2800" b="1" dirty="0">
                <a:solidFill>
                  <a:srgbClr val="00FFFF"/>
                </a:solidFill>
              </a:rPr>
              <a:t>IN THIS CROWD THERE WAS A WEAK, TIMID, DYING WOMAN WHO REACHED OUT AND TOUCHED JESUS</a:t>
            </a:r>
          </a:p>
          <a:p>
            <a:pPr algn="ctr" fontAlgn="base">
              <a:spcBef>
                <a:spcPct val="50000"/>
              </a:spcBef>
              <a:spcAft>
                <a:spcPct val="0"/>
              </a:spcAft>
            </a:pPr>
            <a:r>
              <a:rPr lang="en-US" altLang="en-US" sz="2800" b="1" dirty="0">
                <a:solidFill>
                  <a:srgbClr val="00FFFF"/>
                </a:solidFill>
              </a:rPr>
              <a:t>WHEN SHE DID HER LIFE WAS INSTANTLY TRANSFORMED</a:t>
            </a:r>
          </a:p>
        </p:txBody>
      </p:sp>
    </p:spTree>
    <p:extLst>
      <p:ext uri="{BB962C8B-B14F-4D97-AF65-F5344CB8AC3E}">
        <p14:creationId xmlns:p14="http://schemas.microsoft.com/office/powerpoint/2010/main" val="2244289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8139954"/>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1013012" y="609602"/>
            <a:ext cx="1039905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rPr>
              <a:t>THERE </a:t>
            </a:r>
            <a:r>
              <a:rPr lang="en-US" altLang="en-US" sz="2800" b="1" dirty="0">
                <a:solidFill>
                  <a:srgbClr val="00FFFF"/>
                </a:solidFill>
              </a:rPr>
              <a:t>ARE MANY WHOSE </a:t>
            </a:r>
            <a:r>
              <a:rPr lang="en-US" altLang="en-US" sz="2800" b="1" dirty="0">
                <a:solidFill>
                  <a:srgbClr val="00FFFF"/>
                </a:solidFill>
              </a:rPr>
              <a:t>LIVES NEED TRANSFORMING</a:t>
            </a:r>
          </a:p>
          <a:p>
            <a:pPr algn="ctr" fontAlgn="base">
              <a:spcBef>
                <a:spcPct val="50000"/>
              </a:spcBef>
              <a:spcAft>
                <a:spcPct val="0"/>
              </a:spcAft>
            </a:pPr>
            <a:r>
              <a:rPr lang="en-US" altLang="en-US" sz="2800" b="1" dirty="0">
                <a:solidFill>
                  <a:srgbClr val="00FFFF"/>
                </a:solidFill>
              </a:rPr>
              <a:t>WHO NEED </a:t>
            </a:r>
            <a:r>
              <a:rPr lang="en-US" altLang="en-US" sz="2800" b="1" dirty="0">
                <a:solidFill>
                  <a:srgbClr val="00FFFF"/>
                </a:solidFill>
              </a:rPr>
              <a:t>FOR </a:t>
            </a:r>
            <a:r>
              <a:rPr lang="en-US" altLang="en-US" sz="2800" b="1" dirty="0">
                <a:solidFill>
                  <a:srgbClr val="00FFFF"/>
                </a:solidFill>
              </a:rPr>
              <a:t>THEIR </a:t>
            </a:r>
            <a:r>
              <a:rPr lang="en-US" altLang="en-US" sz="2800" b="1" dirty="0">
                <a:solidFill>
                  <a:srgbClr val="00FFFF"/>
                </a:solidFill>
              </a:rPr>
              <a:t>LIFE TO CHANGE RADICALLY</a:t>
            </a:r>
          </a:p>
          <a:p>
            <a:pPr algn="ctr" fontAlgn="base">
              <a:spcBef>
                <a:spcPct val="50000"/>
              </a:spcBef>
              <a:spcAft>
                <a:spcPct val="0"/>
              </a:spcAft>
            </a:pPr>
            <a:r>
              <a:rPr lang="en-US" altLang="en-US" sz="2800" b="1" dirty="0">
                <a:solidFill>
                  <a:srgbClr val="00FFFF"/>
                </a:solidFill>
              </a:rPr>
              <a:t>THIS CAN HAPPEN IF </a:t>
            </a:r>
            <a:r>
              <a:rPr lang="en-US" altLang="en-US" sz="2800" b="1" dirty="0">
                <a:solidFill>
                  <a:srgbClr val="00FFFF"/>
                </a:solidFill>
              </a:rPr>
              <a:t>THEY </a:t>
            </a:r>
            <a:r>
              <a:rPr lang="en-US" altLang="en-US" sz="2800" b="1" dirty="0">
                <a:solidFill>
                  <a:srgbClr val="00FFFF"/>
                </a:solidFill>
              </a:rPr>
              <a:t>REACH OUT AND TOUCH JESUS</a:t>
            </a:r>
          </a:p>
          <a:p>
            <a:pPr algn="ctr" fontAlgn="base">
              <a:spcBef>
                <a:spcPct val="50000"/>
              </a:spcBef>
              <a:spcAft>
                <a:spcPct val="0"/>
              </a:spcAft>
            </a:pPr>
            <a:r>
              <a:rPr lang="en-US" altLang="en-US" sz="2800" b="1" dirty="0">
                <a:solidFill>
                  <a:srgbClr val="00FFFF"/>
                </a:solidFill>
              </a:rPr>
              <a:t>LET’S NOTICE THE STORY OF THIS WOMAN IN OUR TEXT</a:t>
            </a:r>
          </a:p>
        </p:txBody>
      </p:sp>
    </p:spTree>
    <p:extLst>
      <p:ext uri="{BB962C8B-B14F-4D97-AF65-F5344CB8AC3E}">
        <p14:creationId xmlns:p14="http://schemas.microsoft.com/office/powerpoint/2010/main" val="2585675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Jesus eating with Le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924800"/>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2133600" y="609603"/>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953"/>
                </a:solidFill>
              </a:rPr>
              <a:t>I.  THE WOMAN’S CONDITION</a:t>
            </a:r>
          </a:p>
        </p:txBody>
      </p:sp>
      <p:sp>
        <p:nvSpPr>
          <p:cNvPr id="9220" name="Text Box 4"/>
          <p:cNvSpPr txBox="1">
            <a:spLocks noChangeArrowheads="1"/>
          </p:cNvSpPr>
          <p:nvPr/>
        </p:nvSpPr>
        <p:spPr bwMode="auto">
          <a:xfrm>
            <a:off x="2133600" y="1295403"/>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i="1">
                <a:solidFill>
                  <a:srgbClr val="00FF00"/>
                </a:solidFill>
              </a:rPr>
              <a:t>HER AILMENT</a:t>
            </a:r>
          </a:p>
        </p:txBody>
      </p:sp>
      <p:sp>
        <p:nvSpPr>
          <p:cNvPr id="9221" name="Text Box 5"/>
          <p:cNvSpPr txBox="1">
            <a:spLocks noChangeArrowheads="1"/>
          </p:cNvSpPr>
          <p:nvPr/>
        </p:nvSpPr>
        <p:spPr bwMode="auto">
          <a:xfrm>
            <a:off x="2133600" y="19050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a:solidFill>
                  <a:srgbClr val="FFFFFF"/>
                </a:solidFill>
              </a:rPr>
              <a:t>25 And a woman was there who had been subject to bleeding for twelve years.</a:t>
            </a:r>
          </a:p>
        </p:txBody>
      </p:sp>
      <p:sp>
        <p:nvSpPr>
          <p:cNvPr id="9222" name="Text Box 6"/>
          <p:cNvSpPr txBox="1">
            <a:spLocks noChangeArrowheads="1"/>
          </p:cNvSpPr>
          <p:nvPr/>
        </p:nvSpPr>
        <p:spPr bwMode="auto">
          <a:xfrm>
            <a:off x="1129554" y="3124201"/>
            <a:ext cx="1012115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00"/>
                </a:solidFill>
              </a:rPr>
              <a:t>OTHER VERSIONS:  “AN ISSUE” OF BLOOD</a:t>
            </a:r>
          </a:p>
          <a:p>
            <a:pPr algn="ctr" fontAlgn="base">
              <a:spcBef>
                <a:spcPct val="50000"/>
              </a:spcBef>
              <a:spcAft>
                <a:spcPct val="0"/>
              </a:spcAft>
            </a:pPr>
            <a:r>
              <a:rPr lang="en-US" altLang="en-US" sz="2800" b="1" dirty="0">
                <a:solidFill>
                  <a:srgbClr val="00FF00"/>
                </a:solidFill>
              </a:rPr>
              <a:t>WHATEVER THIS WAS SHE WAS A VERY SICK WOMAN</a:t>
            </a:r>
          </a:p>
          <a:p>
            <a:pPr algn="ctr" fontAlgn="base">
              <a:spcBef>
                <a:spcPct val="50000"/>
              </a:spcBef>
              <a:spcAft>
                <a:spcPct val="0"/>
              </a:spcAft>
            </a:pPr>
            <a:r>
              <a:rPr lang="en-US" altLang="en-US" sz="2800" b="1" dirty="0">
                <a:solidFill>
                  <a:srgbClr val="00FF00"/>
                </a:solidFill>
              </a:rPr>
              <a:t>THE VERB TENSE INDICATES THIS WAS A CONTINUAL CONDITION</a:t>
            </a:r>
          </a:p>
        </p:txBody>
      </p:sp>
    </p:spTree>
    <p:extLst>
      <p:ext uri="{BB962C8B-B14F-4D97-AF65-F5344CB8AC3E}">
        <p14:creationId xmlns:p14="http://schemas.microsoft.com/office/powerpoint/2010/main" val="4088157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build="p"/>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2326</Words>
  <Application>Microsoft Office PowerPoint</Application>
  <PresentationFormat>Widescreen</PresentationFormat>
  <Paragraphs>240</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2023-03-27T00:07:52Z</dcterms:created>
  <dcterms:modified xsi:type="dcterms:W3CDTF">2023-03-27T00:08:27Z</dcterms:modified>
</cp:coreProperties>
</file>