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0" d="100"/>
          <a:sy n="100"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1505D-9834-403D-8910-D6EB0B3C8C34}"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CE6EB-659E-4840-ABB6-D7993D5473B0}" type="slidenum">
              <a:rPr lang="en-US" smtClean="0"/>
              <a:t>‹#›</a:t>
            </a:fld>
            <a:endParaRPr lang="en-US"/>
          </a:p>
        </p:txBody>
      </p:sp>
    </p:spTree>
    <p:extLst>
      <p:ext uri="{BB962C8B-B14F-4D97-AF65-F5344CB8AC3E}">
        <p14:creationId xmlns:p14="http://schemas.microsoft.com/office/powerpoint/2010/main" val="390444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5A2C6170-6E76-41E7-991C-F8E0FAC564EB}" type="slidenum">
              <a:rPr lang="en-US" altLang="en-US" sz="1200" b="0" smtClean="0">
                <a:solidFill>
                  <a:srgbClr val="000000"/>
                </a:solidFill>
                <a:latin typeface="Arial" panose="020B0604020202020204" pitchFamily="34" charset="0"/>
              </a:rPr>
              <a:pPr/>
              <a:t>1</a:t>
            </a:fld>
            <a:endParaRPr lang="en-US" altLang="en-US" sz="1200" b="0" smtClean="0">
              <a:solidFill>
                <a:srgbClr val="000000"/>
              </a:solidFill>
              <a:latin typeface="Arial" panose="020B0604020202020204" pitchFamily="34"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5571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D21B79C-93CF-48D3-A89E-F6D4C646E41D}" type="slidenum">
              <a:rPr lang="en-US" altLang="en-US" sz="1200" b="0" smtClean="0">
                <a:solidFill>
                  <a:srgbClr val="000000"/>
                </a:solidFill>
                <a:latin typeface="Arial" panose="020B0604020202020204" pitchFamily="34" charset="0"/>
              </a:rPr>
              <a:pPr/>
              <a:t>10</a:t>
            </a:fld>
            <a:endParaRPr lang="en-US" altLang="en-US" sz="1200" b="0" smtClean="0">
              <a:solidFill>
                <a:srgbClr val="000000"/>
              </a:solidFill>
              <a:latin typeface="Arial" panose="020B0604020202020204" pitchFamily="34"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4579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7A3D346-9D3E-4AB3-BF00-2AA63B9C5FC8}" type="slidenum">
              <a:rPr lang="en-US" altLang="en-US" sz="1200" b="0" smtClean="0">
                <a:solidFill>
                  <a:srgbClr val="000000"/>
                </a:solidFill>
                <a:latin typeface="Arial" panose="020B0604020202020204" pitchFamily="34" charset="0"/>
              </a:rPr>
              <a:pPr/>
              <a:t>11</a:t>
            </a:fld>
            <a:endParaRPr lang="en-US" altLang="en-US" sz="1200" b="0" smtClean="0">
              <a:solidFill>
                <a:srgbClr val="000000"/>
              </a:solidFill>
              <a:latin typeface="Arial" panose="020B0604020202020204" pitchFamily="34"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33264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CE0C105-A23F-4648-93B9-BE6D000B9FE6}" type="slidenum">
              <a:rPr lang="en-US" altLang="en-US" sz="1200" b="0" smtClean="0">
                <a:solidFill>
                  <a:srgbClr val="000000"/>
                </a:solidFill>
                <a:latin typeface="Arial" panose="020B0604020202020204" pitchFamily="34" charset="0"/>
              </a:rPr>
              <a:pPr/>
              <a:t>12</a:t>
            </a:fld>
            <a:endParaRPr lang="en-US" altLang="en-US" sz="1200" b="0" smtClean="0">
              <a:solidFill>
                <a:srgbClr val="000000"/>
              </a:solidFill>
              <a:latin typeface="Arial" panose="020B0604020202020204" pitchFamily="34"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5522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4A739A9-F480-4CD1-A42B-1C179B3352B9}" type="slidenum">
              <a:rPr lang="en-US" altLang="en-US" sz="1200" b="0" smtClean="0">
                <a:solidFill>
                  <a:srgbClr val="000000"/>
                </a:solidFill>
                <a:latin typeface="Arial" panose="020B0604020202020204" pitchFamily="34" charset="0"/>
              </a:rPr>
              <a:pPr/>
              <a:t>13</a:t>
            </a:fld>
            <a:endParaRPr lang="en-US" altLang="en-US" sz="1200" b="0" smtClean="0">
              <a:solidFill>
                <a:srgbClr val="000000"/>
              </a:solidFill>
              <a:latin typeface="Arial" panose="020B0604020202020204" pitchFamily="34"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5980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965C063-4D53-4662-8BCD-CB03976C2DA2}" type="slidenum">
              <a:rPr lang="en-US" altLang="en-US" sz="1200" b="0" smtClean="0">
                <a:solidFill>
                  <a:srgbClr val="000000"/>
                </a:solidFill>
                <a:latin typeface="Arial" panose="020B0604020202020204" pitchFamily="34" charset="0"/>
              </a:rPr>
              <a:pPr/>
              <a:t>14</a:t>
            </a:fld>
            <a:endParaRPr lang="en-US" altLang="en-US" sz="1200" b="0" smtClean="0">
              <a:solidFill>
                <a:srgbClr val="000000"/>
              </a:solidFill>
              <a:latin typeface="Arial" panose="020B0604020202020204" pitchFamily="34"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4436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AA1C9DF-BE10-4ABE-B6AB-7CCAE92AFF51}" type="slidenum">
              <a:rPr lang="en-US" altLang="en-US" sz="1200" b="0" smtClean="0">
                <a:solidFill>
                  <a:srgbClr val="000000"/>
                </a:solidFill>
                <a:latin typeface="Arial" panose="020B0604020202020204" pitchFamily="34" charset="0"/>
              </a:rPr>
              <a:pPr/>
              <a:t>15</a:t>
            </a:fld>
            <a:endParaRPr lang="en-US" altLang="en-US" sz="1200" b="0" smtClean="0">
              <a:solidFill>
                <a:srgbClr val="000000"/>
              </a:solidFill>
              <a:latin typeface="Arial" panose="020B0604020202020204"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3243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69E9DA70-586E-42F5-9713-9E6313F69067}" type="slidenum">
              <a:rPr lang="en-US" altLang="en-US" sz="1200" b="0" smtClean="0">
                <a:solidFill>
                  <a:srgbClr val="000000"/>
                </a:solidFill>
                <a:latin typeface="Arial" panose="020B0604020202020204" pitchFamily="34" charset="0"/>
              </a:rPr>
              <a:pPr/>
              <a:t>16</a:t>
            </a:fld>
            <a:endParaRPr lang="en-US" altLang="en-US" sz="1200" b="0" smtClean="0">
              <a:solidFill>
                <a:srgbClr val="000000"/>
              </a:solidFill>
              <a:latin typeface="Arial" panose="020B0604020202020204" pitchFamily="34"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67568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777659F-13C5-4C65-9EEC-BBE5D1DE14AD}" type="slidenum">
              <a:rPr lang="en-US" altLang="en-US" sz="1200" b="0" smtClean="0">
                <a:solidFill>
                  <a:srgbClr val="000000"/>
                </a:solidFill>
                <a:latin typeface="Arial" panose="020B0604020202020204" pitchFamily="34" charset="0"/>
              </a:rPr>
              <a:pPr/>
              <a:t>17</a:t>
            </a:fld>
            <a:endParaRPr lang="en-US" altLang="en-US" sz="1200" b="0" smtClean="0">
              <a:solidFill>
                <a:srgbClr val="000000"/>
              </a:solidFill>
              <a:latin typeface="Arial" panose="020B0604020202020204" pitchFamily="34"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2447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C4BFD744-5DB7-460B-BDBB-B48003947D56}" type="slidenum">
              <a:rPr lang="en-US" altLang="en-US" sz="1200" b="0" smtClean="0">
                <a:solidFill>
                  <a:srgbClr val="000000"/>
                </a:solidFill>
                <a:latin typeface="Arial" panose="020B0604020202020204" pitchFamily="34" charset="0"/>
              </a:rPr>
              <a:pPr/>
              <a:t>18</a:t>
            </a:fld>
            <a:endParaRPr lang="en-US" altLang="en-US" sz="1200" b="0" smtClean="0">
              <a:solidFill>
                <a:srgbClr val="000000"/>
              </a:solidFill>
              <a:latin typeface="Arial" panose="020B0604020202020204" pitchFamily="34"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pPr eaLnBrk="1" hangingPunct="1"/>
            <a:r>
              <a:rPr lang="en-US" altLang="en-US" smtClean="0"/>
              <a:t>7.  Why Call It The “Good Confession”</a:t>
            </a:r>
          </a:p>
        </p:txBody>
      </p:sp>
    </p:spTree>
    <p:extLst>
      <p:ext uri="{BB962C8B-B14F-4D97-AF65-F5344CB8AC3E}">
        <p14:creationId xmlns:p14="http://schemas.microsoft.com/office/powerpoint/2010/main" val="35429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64B676F7-985C-4895-B73B-ECB69A71885E}" type="slidenum">
              <a:rPr lang="en-US" altLang="en-US" sz="1200" b="0" smtClean="0">
                <a:solidFill>
                  <a:srgbClr val="000000"/>
                </a:solidFill>
                <a:latin typeface="Arial" panose="020B0604020202020204" pitchFamily="34" charset="0"/>
              </a:rPr>
              <a:pPr/>
              <a:t>19</a:t>
            </a:fld>
            <a:endParaRPr lang="en-US" altLang="en-US" sz="1200" b="0" smtClean="0">
              <a:solidFill>
                <a:srgbClr val="000000"/>
              </a:solidFill>
              <a:latin typeface="Arial" panose="020B0604020202020204" pitchFamily="34"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639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5457221F-5368-48AC-AFAE-74C4A2AEE3FB}" type="slidenum">
              <a:rPr lang="en-US" altLang="en-US" sz="1200" b="0" smtClean="0">
                <a:solidFill>
                  <a:srgbClr val="000000"/>
                </a:solidFill>
                <a:latin typeface="Arial" panose="020B0604020202020204" pitchFamily="34" charset="0"/>
              </a:rPr>
              <a:pPr/>
              <a:t>2</a:t>
            </a:fld>
            <a:endParaRPr lang="en-US" altLang="en-US" sz="1200" b="0" smtClean="0">
              <a:solidFill>
                <a:srgbClr val="000000"/>
              </a:solidFill>
              <a:latin typeface="Arial" panose="020B0604020202020204"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428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B869BA7-520F-4329-ABCA-DDE35D8C3B8C}" type="slidenum">
              <a:rPr lang="en-US" altLang="en-US" sz="1200" b="0" smtClean="0">
                <a:solidFill>
                  <a:srgbClr val="000000"/>
                </a:solidFill>
                <a:latin typeface="Arial" panose="020B0604020202020204" pitchFamily="34" charset="0"/>
              </a:rPr>
              <a:pPr/>
              <a:t>20</a:t>
            </a:fld>
            <a:endParaRPr lang="en-US" altLang="en-US" sz="1200" b="0" smtClean="0">
              <a:solidFill>
                <a:srgbClr val="000000"/>
              </a:solidFill>
              <a:latin typeface="Arial" panose="020B0604020202020204" pitchFamily="34"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2313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129D9F4-6B54-478E-AE9F-24321030B8A5}" type="slidenum">
              <a:rPr lang="en-US" altLang="en-US" sz="1200" b="0" smtClean="0">
                <a:solidFill>
                  <a:srgbClr val="000000"/>
                </a:solidFill>
                <a:latin typeface="Arial" panose="020B0604020202020204" pitchFamily="34" charset="0"/>
              </a:rPr>
              <a:pPr/>
              <a:t>21</a:t>
            </a:fld>
            <a:endParaRPr lang="en-US" altLang="en-US" sz="1200" b="0" smtClean="0">
              <a:solidFill>
                <a:srgbClr val="000000"/>
              </a:solidFill>
              <a:latin typeface="Arial" panose="020B0604020202020204" pitchFamily="34"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99243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3B950B40-3AA5-42F1-8327-6D2522EE4960}" type="slidenum">
              <a:rPr lang="en-US" altLang="en-US" sz="1200" b="0" smtClean="0">
                <a:solidFill>
                  <a:srgbClr val="000000"/>
                </a:solidFill>
                <a:latin typeface="Arial" panose="020B0604020202020204" pitchFamily="34" charset="0"/>
              </a:rPr>
              <a:pPr/>
              <a:t>22</a:t>
            </a:fld>
            <a:endParaRPr lang="en-US" altLang="en-US" sz="1200" b="0" smtClean="0">
              <a:solidFill>
                <a:srgbClr val="000000"/>
              </a:solidFill>
              <a:latin typeface="Arial" panose="020B0604020202020204" pitchFamily="34"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293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67F01D4A-401D-40C5-9B25-90FCA2C3D459}" type="slidenum">
              <a:rPr lang="en-US" altLang="en-US" sz="1200" b="0" smtClean="0">
                <a:solidFill>
                  <a:srgbClr val="000000"/>
                </a:solidFill>
                <a:latin typeface="Arial" panose="020B0604020202020204" pitchFamily="34" charset="0"/>
              </a:rPr>
              <a:pPr/>
              <a:t>23</a:t>
            </a:fld>
            <a:endParaRPr lang="en-US" altLang="en-US" sz="1200" b="0" smtClean="0">
              <a:solidFill>
                <a:srgbClr val="000000"/>
              </a:solidFill>
              <a:latin typeface="Arial" panose="020B0604020202020204" pitchFamily="34" charset="0"/>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42159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B82CFBD0-8DE9-4988-99EA-BA87B1C5759A}" type="slidenum">
              <a:rPr lang="en-US" altLang="en-US" sz="1200" b="0" smtClean="0">
                <a:solidFill>
                  <a:srgbClr val="000000"/>
                </a:solidFill>
                <a:latin typeface="Arial" panose="020B0604020202020204" pitchFamily="34" charset="0"/>
              </a:rPr>
              <a:pPr/>
              <a:t>24</a:t>
            </a:fld>
            <a:endParaRPr lang="en-US" altLang="en-US" sz="1200" b="0" smtClean="0">
              <a:solidFill>
                <a:srgbClr val="000000"/>
              </a:solidFill>
              <a:latin typeface="Arial" panose="020B0604020202020204" pitchFamily="34"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95584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62847DA5-D1BB-405A-BEE6-5DD8688DDEC1}" type="slidenum">
              <a:rPr lang="en-US" altLang="en-US" sz="1200" b="0" smtClean="0">
                <a:solidFill>
                  <a:srgbClr val="000000"/>
                </a:solidFill>
                <a:latin typeface="Arial" panose="020B0604020202020204" pitchFamily="34" charset="0"/>
              </a:rPr>
              <a:pPr/>
              <a:t>25</a:t>
            </a:fld>
            <a:endParaRPr lang="en-US" altLang="en-US" sz="1200" b="0" smtClean="0">
              <a:solidFill>
                <a:srgbClr val="000000"/>
              </a:solidFill>
              <a:latin typeface="Arial" panose="020B0604020202020204" pitchFamily="34"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5041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3A25D835-3722-41B1-A137-2584233AEE4E}" type="slidenum">
              <a:rPr lang="en-US" altLang="en-US" sz="1200" b="0" smtClean="0">
                <a:solidFill>
                  <a:srgbClr val="000000"/>
                </a:solidFill>
                <a:latin typeface="Arial" panose="020B0604020202020204" pitchFamily="34" charset="0"/>
              </a:rPr>
              <a:pPr/>
              <a:t>26</a:t>
            </a:fld>
            <a:endParaRPr lang="en-US" altLang="en-US" sz="1200" b="0" smtClean="0">
              <a:solidFill>
                <a:srgbClr val="000000"/>
              </a:solidFill>
              <a:latin typeface="Arial" panose="020B0604020202020204" pitchFamily="34"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9469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316BF58C-7F25-44C9-B031-24B977E71E94}" type="slidenum">
              <a:rPr lang="en-US" altLang="en-US" sz="1200" b="0" smtClean="0">
                <a:solidFill>
                  <a:srgbClr val="000000"/>
                </a:solidFill>
                <a:latin typeface="Arial" panose="020B0604020202020204" pitchFamily="34" charset="0"/>
              </a:rPr>
              <a:pPr/>
              <a:t>27</a:t>
            </a:fld>
            <a:endParaRPr lang="en-US" altLang="en-US" sz="1200" b="0" smtClean="0">
              <a:solidFill>
                <a:srgbClr val="000000"/>
              </a:solidFill>
              <a:latin typeface="Arial" panose="020B0604020202020204" pitchFamily="34"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5884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19235E70-756B-4676-8DE5-D576C7C74503}" type="slidenum">
              <a:rPr lang="en-US" altLang="en-US" sz="1200" b="0" smtClean="0">
                <a:solidFill>
                  <a:srgbClr val="000000"/>
                </a:solidFill>
                <a:latin typeface="Arial" panose="020B0604020202020204" pitchFamily="34" charset="0"/>
              </a:rPr>
              <a:pPr/>
              <a:t>28</a:t>
            </a:fld>
            <a:endParaRPr lang="en-US" altLang="en-US" sz="1200" b="0" smtClean="0">
              <a:solidFill>
                <a:srgbClr val="000000"/>
              </a:solidFill>
              <a:latin typeface="Arial" panose="020B0604020202020204" pitchFamily="34"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p:spPr>
        <p:txBody>
          <a:bodyPr/>
          <a:lstStyle/>
          <a:p>
            <a:pPr eaLnBrk="1" hangingPunct="1"/>
            <a:r>
              <a:rPr lang="en-US" altLang="en-US" smtClean="0"/>
              <a:t>7.  Why Call It The “Good Confession”</a:t>
            </a:r>
          </a:p>
        </p:txBody>
      </p:sp>
    </p:spTree>
    <p:extLst>
      <p:ext uri="{BB962C8B-B14F-4D97-AF65-F5344CB8AC3E}">
        <p14:creationId xmlns:p14="http://schemas.microsoft.com/office/powerpoint/2010/main" val="1376265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911FE075-872B-47F6-90E2-580C8D93CC90}" type="slidenum">
              <a:rPr lang="en-US" altLang="en-US" sz="1200" b="0" smtClean="0">
                <a:solidFill>
                  <a:srgbClr val="000000"/>
                </a:solidFill>
                <a:latin typeface="Arial" panose="020B0604020202020204" pitchFamily="34" charset="0"/>
              </a:rPr>
              <a:pPr/>
              <a:t>29</a:t>
            </a:fld>
            <a:endParaRPr lang="en-US" altLang="en-US" sz="1200" b="0" smtClean="0">
              <a:solidFill>
                <a:srgbClr val="000000"/>
              </a:solidFill>
              <a:latin typeface="Arial" panose="020B0604020202020204"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609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E04B4B04-CABE-4E15-8A5E-B7128DF7E21F}" type="slidenum">
              <a:rPr lang="en-US" altLang="en-US" sz="1200" b="0" smtClean="0">
                <a:solidFill>
                  <a:srgbClr val="000000"/>
                </a:solidFill>
                <a:latin typeface="Arial" panose="020B0604020202020204" pitchFamily="34" charset="0"/>
              </a:rPr>
              <a:pPr/>
              <a:t>3</a:t>
            </a:fld>
            <a:endParaRPr lang="en-US" altLang="en-US" sz="1200" b="0" smtClean="0">
              <a:solidFill>
                <a:srgbClr val="000000"/>
              </a:solidFill>
              <a:latin typeface="Arial" panose="020B0604020202020204"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066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7CD61BA9-61C1-427C-AF6F-EC50D95E2E6B}" type="slidenum">
              <a:rPr lang="en-US" altLang="en-US" sz="1200" b="0" smtClean="0">
                <a:solidFill>
                  <a:srgbClr val="000000"/>
                </a:solidFill>
                <a:latin typeface="Arial" panose="020B0604020202020204" pitchFamily="34" charset="0"/>
              </a:rPr>
              <a:pPr/>
              <a:t>30</a:t>
            </a:fld>
            <a:endParaRPr lang="en-US" altLang="en-US" sz="1200" b="0" smtClean="0">
              <a:solidFill>
                <a:srgbClr val="000000"/>
              </a:solidFill>
              <a:latin typeface="Arial" panose="020B0604020202020204" pitchFamily="34"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1412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4EAA392-AB50-4A7B-9E45-F0006C918190}" type="slidenum">
              <a:rPr lang="en-US" altLang="en-US" sz="1200" b="0" smtClean="0">
                <a:solidFill>
                  <a:srgbClr val="000000"/>
                </a:solidFill>
                <a:latin typeface="Arial" panose="020B0604020202020204" pitchFamily="34" charset="0"/>
              </a:rPr>
              <a:pPr/>
              <a:t>31</a:t>
            </a:fld>
            <a:endParaRPr lang="en-US" altLang="en-US" sz="1200" b="0" smtClean="0">
              <a:solidFill>
                <a:srgbClr val="000000"/>
              </a:solidFill>
              <a:latin typeface="Arial" panose="020B0604020202020204" pitchFamily="34"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3354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1C8D8DF6-E454-4E76-B788-38761B1768D0}" type="slidenum">
              <a:rPr lang="en-US" altLang="en-US" sz="1200" b="0" smtClean="0">
                <a:solidFill>
                  <a:srgbClr val="000000"/>
                </a:solidFill>
                <a:latin typeface="Arial" panose="020B0604020202020204" pitchFamily="34" charset="0"/>
              </a:rPr>
              <a:pPr/>
              <a:t>32</a:t>
            </a:fld>
            <a:endParaRPr lang="en-US" altLang="en-US" sz="1200" b="0" smtClean="0">
              <a:solidFill>
                <a:srgbClr val="000000"/>
              </a:solidFill>
              <a:latin typeface="Arial" panose="020B0604020202020204" pitchFamily="34"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9865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7E67673-BB98-4C67-8B0C-037E3028043D}" type="slidenum">
              <a:rPr lang="en-US" altLang="en-US" sz="1200" b="0" smtClean="0">
                <a:solidFill>
                  <a:srgbClr val="000000"/>
                </a:solidFill>
                <a:latin typeface="Arial" panose="020B0604020202020204" pitchFamily="34" charset="0"/>
              </a:rPr>
              <a:pPr/>
              <a:t>33</a:t>
            </a:fld>
            <a:endParaRPr lang="en-US" altLang="en-US" sz="1200" b="0" smtClean="0">
              <a:solidFill>
                <a:srgbClr val="000000"/>
              </a:solidFill>
              <a:latin typeface="Arial" panose="020B0604020202020204" pitchFamily="34"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9491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E7DDE5C9-FD85-4519-A511-157D35C00FE7}" type="slidenum">
              <a:rPr lang="en-US" altLang="en-US" sz="1200" b="0" smtClean="0">
                <a:solidFill>
                  <a:srgbClr val="000000"/>
                </a:solidFill>
                <a:latin typeface="Arial" panose="020B0604020202020204" pitchFamily="34" charset="0"/>
              </a:rPr>
              <a:pPr/>
              <a:t>34</a:t>
            </a:fld>
            <a:endParaRPr lang="en-US" altLang="en-US" sz="1200" b="0" smtClean="0">
              <a:solidFill>
                <a:srgbClr val="000000"/>
              </a:solidFill>
              <a:latin typeface="Arial" panose="020B0604020202020204" pitchFamily="34"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44411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4DB2993-0EA0-4B2E-AE5E-D883C9695142}" type="slidenum">
              <a:rPr lang="en-US" altLang="en-US" sz="1200" b="0" smtClean="0">
                <a:solidFill>
                  <a:srgbClr val="000000"/>
                </a:solidFill>
                <a:latin typeface="Arial" panose="020B0604020202020204" pitchFamily="34" charset="0"/>
              </a:rPr>
              <a:pPr/>
              <a:t>35</a:t>
            </a:fld>
            <a:endParaRPr lang="en-US" altLang="en-US" sz="1200" b="0" smtClean="0">
              <a:solidFill>
                <a:srgbClr val="000000"/>
              </a:solidFill>
              <a:latin typeface="Arial" panose="020B0604020202020204" pitchFamily="34"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161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73C86F16-7045-4F68-8351-136844CF7B57}" type="slidenum">
              <a:rPr lang="en-US" altLang="en-US" sz="1200" b="0" smtClean="0">
                <a:solidFill>
                  <a:srgbClr val="000000"/>
                </a:solidFill>
                <a:latin typeface="Arial" panose="020B0604020202020204" pitchFamily="34" charset="0"/>
              </a:rPr>
              <a:pPr/>
              <a:t>36</a:t>
            </a:fld>
            <a:endParaRPr lang="en-US" altLang="en-US" sz="1200" b="0" smtClean="0">
              <a:solidFill>
                <a:srgbClr val="000000"/>
              </a:solidFill>
              <a:latin typeface="Arial" panose="020B0604020202020204" pitchFamily="34"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27305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71F71AE1-A3CD-49F7-99AF-2E5CDF936602}" type="slidenum">
              <a:rPr lang="en-US" altLang="en-US" sz="1200" b="0" smtClean="0">
                <a:solidFill>
                  <a:srgbClr val="000000"/>
                </a:solidFill>
                <a:latin typeface="Arial" panose="020B0604020202020204" pitchFamily="34" charset="0"/>
              </a:rPr>
              <a:pPr/>
              <a:t>37</a:t>
            </a:fld>
            <a:endParaRPr lang="en-US" altLang="en-US" sz="1200" b="0" smtClean="0">
              <a:solidFill>
                <a:srgbClr val="000000"/>
              </a:solidFill>
              <a:latin typeface="Arial" panose="020B0604020202020204" pitchFamily="34"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p:spPr>
        <p:txBody>
          <a:bodyPr/>
          <a:lstStyle/>
          <a:p>
            <a:pPr eaLnBrk="1" hangingPunct="1"/>
            <a:r>
              <a:rPr lang="en-US" altLang="en-US" smtClean="0"/>
              <a:t>7.  Why Call It The “Good Confession”</a:t>
            </a:r>
          </a:p>
        </p:txBody>
      </p:sp>
    </p:spTree>
    <p:extLst>
      <p:ext uri="{BB962C8B-B14F-4D97-AF65-F5344CB8AC3E}">
        <p14:creationId xmlns:p14="http://schemas.microsoft.com/office/powerpoint/2010/main" val="3738925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6F7B4C4-6278-4D6B-B234-1583B6719449}" type="slidenum">
              <a:rPr lang="en-US" altLang="en-US" sz="1200" b="0" smtClean="0">
                <a:solidFill>
                  <a:srgbClr val="000000"/>
                </a:solidFill>
                <a:latin typeface="Arial" panose="020B0604020202020204" pitchFamily="34" charset="0"/>
              </a:rPr>
              <a:pPr/>
              <a:t>38</a:t>
            </a:fld>
            <a:endParaRPr lang="en-US" altLang="en-US" sz="1200" b="0" smtClean="0">
              <a:solidFill>
                <a:srgbClr val="000000"/>
              </a:solidFill>
              <a:latin typeface="Arial" panose="020B0604020202020204" pitchFamily="34" charset="0"/>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950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6FC53F47-1B4F-4023-AB1E-1FBF6B85DAD3}" type="slidenum">
              <a:rPr lang="en-US" altLang="en-US" sz="1200" b="0" smtClean="0">
                <a:solidFill>
                  <a:srgbClr val="000000"/>
                </a:solidFill>
                <a:latin typeface="Arial" panose="020B0604020202020204" pitchFamily="34" charset="0"/>
              </a:rPr>
              <a:pPr/>
              <a:t>39</a:t>
            </a:fld>
            <a:endParaRPr lang="en-US" altLang="en-US" sz="1200" b="0" smtClean="0">
              <a:solidFill>
                <a:srgbClr val="000000"/>
              </a:solidFill>
              <a:latin typeface="Arial" panose="020B0604020202020204" pitchFamily="34"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3391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10E6E221-4BCB-49AD-A9F7-0942AFF26DDA}" type="slidenum">
              <a:rPr lang="en-US" altLang="en-US" sz="1200" b="0" smtClean="0">
                <a:solidFill>
                  <a:srgbClr val="000000"/>
                </a:solidFill>
                <a:latin typeface="Arial" panose="020B0604020202020204" pitchFamily="34" charset="0"/>
              </a:rPr>
              <a:pPr/>
              <a:t>4</a:t>
            </a:fld>
            <a:endParaRPr lang="en-US" altLang="en-US" sz="1200" b="0" smtClean="0">
              <a:solidFill>
                <a:srgbClr val="000000"/>
              </a:solidFill>
              <a:latin typeface="Arial" panose="020B0604020202020204"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00636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B23D3912-431D-4DBE-A747-0CAD928FB627}" type="slidenum">
              <a:rPr lang="en-US" altLang="en-US" sz="1200" b="0" smtClean="0">
                <a:solidFill>
                  <a:srgbClr val="000000"/>
                </a:solidFill>
                <a:latin typeface="Arial" panose="020B0604020202020204" pitchFamily="34" charset="0"/>
              </a:rPr>
              <a:pPr/>
              <a:t>40</a:t>
            </a:fld>
            <a:endParaRPr lang="en-US" altLang="en-US" sz="1200" b="0" smtClean="0">
              <a:solidFill>
                <a:srgbClr val="000000"/>
              </a:solidFill>
              <a:latin typeface="Arial" panose="020B0604020202020204" pitchFamily="34" charset="0"/>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43756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968D4FF0-35AF-44E1-AF06-1EF254E2DB50}" type="slidenum">
              <a:rPr lang="en-US" altLang="en-US" sz="1200" b="0" smtClean="0">
                <a:solidFill>
                  <a:srgbClr val="000000"/>
                </a:solidFill>
                <a:latin typeface="Arial" panose="020B0604020202020204" pitchFamily="34" charset="0"/>
              </a:rPr>
              <a:pPr/>
              <a:t>41</a:t>
            </a:fld>
            <a:endParaRPr lang="en-US" altLang="en-US" sz="1200" b="0" smtClean="0">
              <a:solidFill>
                <a:srgbClr val="000000"/>
              </a:solidFill>
              <a:latin typeface="Arial" panose="020B0604020202020204" pitchFamily="34"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55818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C277A288-6817-4DB6-A0CB-17FF91B14E5C}" type="slidenum">
              <a:rPr lang="en-US" altLang="en-US" sz="1200" b="0" smtClean="0">
                <a:solidFill>
                  <a:srgbClr val="000000"/>
                </a:solidFill>
                <a:latin typeface="Arial" panose="020B0604020202020204" pitchFamily="34" charset="0"/>
              </a:rPr>
              <a:pPr/>
              <a:t>42</a:t>
            </a:fld>
            <a:endParaRPr lang="en-US" altLang="en-US" sz="1200" b="0" smtClean="0">
              <a:solidFill>
                <a:srgbClr val="000000"/>
              </a:solidFill>
              <a:latin typeface="Arial" panose="020B0604020202020204" pitchFamily="34"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58175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694F24F-0E8F-45DA-8673-9DCE797AA65C}" type="slidenum">
              <a:rPr lang="en-US" altLang="en-US" sz="1200" b="0" smtClean="0">
                <a:solidFill>
                  <a:srgbClr val="000000"/>
                </a:solidFill>
                <a:latin typeface="Arial" panose="020B0604020202020204" pitchFamily="34" charset="0"/>
              </a:rPr>
              <a:pPr/>
              <a:t>43</a:t>
            </a:fld>
            <a:endParaRPr lang="en-US" altLang="en-US" sz="1200" b="0" smtClean="0">
              <a:solidFill>
                <a:srgbClr val="000000"/>
              </a:solidFill>
              <a:latin typeface="Arial" panose="020B0604020202020204" pitchFamily="34"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002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BE2CFF25-A3D1-45B7-BC47-4B445C5E4F6C}" type="slidenum">
              <a:rPr lang="en-US" altLang="en-US" sz="1200" b="0" smtClean="0">
                <a:solidFill>
                  <a:srgbClr val="000000"/>
                </a:solidFill>
                <a:latin typeface="Arial" panose="020B0604020202020204" pitchFamily="34" charset="0"/>
              </a:rPr>
              <a:pPr/>
              <a:t>44</a:t>
            </a:fld>
            <a:endParaRPr lang="en-US" altLang="en-US" sz="1200" b="0" smtClean="0">
              <a:solidFill>
                <a:srgbClr val="000000"/>
              </a:solidFill>
              <a:latin typeface="Arial" panose="020B0604020202020204" pitchFamily="34" charset="0"/>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35551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BD184979-41AC-4986-8E69-7A37D1476BF5}" type="slidenum">
              <a:rPr lang="en-US" altLang="en-US" sz="1200" b="0" smtClean="0">
                <a:solidFill>
                  <a:srgbClr val="000000"/>
                </a:solidFill>
                <a:latin typeface="Arial" panose="020B0604020202020204" pitchFamily="34" charset="0"/>
              </a:rPr>
              <a:pPr/>
              <a:t>45</a:t>
            </a:fld>
            <a:endParaRPr lang="en-US" altLang="en-US" sz="1200" b="0" smtClean="0">
              <a:solidFill>
                <a:srgbClr val="000000"/>
              </a:solidFill>
              <a:latin typeface="Arial" panose="020B0604020202020204" pitchFamily="34" charset="0"/>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43335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2D6116A-1C2D-49AF-A8ED-B3AE1EA91223}" type="slidenum">
              <a:rPr lang="en-US" altLang="en-US" sz="1200" b="0" smtClean="0">
                <a:solidFill>
                  <a:srgbClr val="000000"/>
                </a:solidFill>
                <a:latin typeface="Arial" panose="020B0604020202020204" pitchFamily="34" charset="0"/>
              </a:rPr>
              <a:pPr/>
              <a:t>46</a:t>
            </a:fld>
            <a:endParaRPr lang="en-US" altLang="en-US" sz="1200" b="0" smtClean="0">
              <a:solidFill>
                <a:srgbClr val="000000"/>
              </a:solidFill>
              <a:latin typeface="Arial" panose="020B0604020202020204" pitchFamily="34" charset="0"/>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519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42BA4AD2-3EFA-4BA5-94A8-F0A7E3506985}" type="slidenum">
              <a:rPr lang="en-US" altLang="en-US" sz="1200" b="0" smtClean="0">
                <a:solidFill>
                  <a:srgbClr val="000000"/>
                </a:solidFill>
                <a:latin typeface="Arial" panose="020B0604020202020204" pitchFamily="34" charset="0"/>
              </a:rPr>
              <a:pPr/>
              <a:t>47</a:t>
            </a:fld>
            <a:endParaRPr lang="en-US" altLang="en-US" sz="1200" b="0" smtClean="0">
              <a:solidFill>
                <a:srgbClr val="000000"/>
              </a:solidFill>
              <a:latin typeface="Arial" panose="020B0604020202020204" pitchFamily="34" charset="0"/>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p:spPr>
        <p:txBody>
          <a:bodyPr/>
          <a:lstStyle/>
          <a:p>
            <a:pPr eaLnBrk="1" hangingPunct="1"/>
            <a:r>
              <a:rPr lang="en-US" altLang="en-US" smtClean="0"/>
              <a:t>7.  Why Call It The “Good Confession”</a:t>
            </a:r>
          </a:p>
        </p:txBody>
      </p:sp>
    </p:spTree>
    <p:extLst>
      <p:ext uri="{BB962C8B-B14F-4D97-AF65-F5344CB8AC3E}">
        <p14:creationId xmlns:p14="http://schemas.microsoft.com/office/powerpoint/2010/main" val="2748078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A1648EDD-054C-44C1-8234-0F8D63BC03A0}" type="slidenum">
              <a:rPr lang="en-US" altLang="en-US" sz="1200" b="0" smtClean="0">
                <a:solidFill>
                  <a:srgbClr val="000000"/>
                </a:solidFill>
                <a:latin typeface="Arial" panose="020B0604020202020204" pitchFamily="34" charset="0"/>
              </a:rPr>
              <a:pPr/>
              <a:t>48</a:t>
            </a:fld>
            <a:endParaRPr lang="en-US" altLang="en-US" sz="1200" b="0" smtClean="0">
              <a:solidFill>
                <a:srgbClr val="000000"/>
              </a:solidFill>
              <a:latin typeface="Arial" panose="020B0604020202020204" pitchFamily="34" charset="0"/>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92545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ADF2A40-A12B-4401-86A3-FF5B9F6C4747}" type="slidenum">
              <a:rPr lang="en-US" altLang="en-US" sz="1200" b="0" smtClean="0">
                <a:solidFill>
                  <a:srgbClr val="000000"/>
                </a:solidFill>
                <a:latin typeface="Arial" panose="020B0604020202020204" pitchFamily="34" charset="0"/>
              </a:rPr>
              <a:pPr/>
              <a:t>49</a:t>
            </a:fld>
            <a:endParaRPr lang="en-US" altLang="en-US" sz="1200" b="0" smtClean="0">
              <a:solidFill>
                <a:srgbClr val="000000"/>
              </a:solidFill>
              <a:latin typeface="Arial" panose="020B0604020202020204" pitchFamily="34"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6463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2D01553-D5CD-406D-97F0-44FC24DAC0F6}" type="slidenum">
              <a:rPr lang="en-US" altLang="en-US" sz="1200" b="0" smtClean="0">
                <a:solidFill>
                  <a:srgbClr val="000000"/>
                </a:solidFill>
                <a:latin typeface="Arial" panose="020B0604020202020204" pitchFamily="34" charset="0"/>
              </a:rPr>
              <a:pPr/>
              <a:t>5</a:t>
            </a:fld>
            <a:endParaRPr lang="en-US" altLang="en-US" sz="1200" b="0" smtClean="0">
              <a:solidFill>
                <a:srgbClr val="000000"/>
              </a:solidFill>
              <a:latin typeface="Arial" panose="020B0604020202020204"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00948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36A0B8C1-BA6F-47D6-922F-078FFC47B853}" type="slidenum">
              <a:rPr lang="en-US" altLang="en-US" sz="1200" b="0" smtClean="0">
                <a:solidFill>
                  <a:srgbClr val="000000"/>
                </a:solidFill>
                <a:latin typeface="Arial" panose="020B0604020202020204" pitchFamily="34" charset="0"/>
              </a:rPr>
              <a:pPr/>
              <a:t>50</a:t>
            </a:fld>
            <a:endParaRPr lang="en-US" altLang="en-US" sz="1200" b="0" smtClean="0">
              <a:solidFill>
                <a:srgbClr val="000000"/>
              </a:solidFill>
              <a:latin typeface="Arial" panose="020B0604020202020204" pitchFamily="34"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31374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20550999-AE8E-4C5C-ABE0-277B88E7BE66}" type="slidenum">
              <a:rPr lang="en-US" altLang="en-US" sz="1200" b="0" smtClean="0">
                <a:solidFill>
                  <a:srgbClr val="000000"/>
                </a:solidFill>
                <a:latin typeface="Arial" panose="020B0604020202020204" pitchFamily="34" charset="0"/>
              </a:rPr>
              <a:pPr/>
              <a:t>51</a:t>
            </a:fld>
            <a:endParaRPr lang="en-US" altLang="en-US" sz="1200" b="0" smtClean="0">
              <a:solidFill>
                <a:srgbClr val="000000"/>
              </a:solidFill>
              <a:latin typeface="Arial" panose="020B0604020202020204" pitchFamily="34"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95558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13EAC414-B231-4452-ADDC-82F928C560B1}" type="slidenum">
              <a:rPr lang="en-US" altLang="en-US" sz="1200" b="0" smtClean="0">
                <a:solidFill>
                  <a:srgbClr val="000000"/>
                </a:solidFill>
                <a:latin typeface="Arial" panose="020B0604020202020204" pitchFamily="34" charset="0"/>
              </a:rPr>
              <a:pPr/>
              <a:t>52</a:t>
            </a:fld>
            <a:endParaRPr lang="en-US" altLang="en-US" sz="1200" b="0" smtClean="0">
              <a:solidFill>
                <a:srgbClr val="000000"/>
              </a:solidFill>
              <a:latin typeface="Arial" panose="020B0604020202020204" pitchFamily="34"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3033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A1613195-896A-4073-80E5-6AAB9BDCCE43}" type="slidenum">
              <a:rPr lang="en-US" altLang="en-US" sz="1200" b="0" smtClean="0">
                <a:solidFill>
                  <a:srgbClr val="000000"/>
                </a:solidFill>
                <a:latin typeface="Arial" panose="020B0604020202020204" pitchFamily="34" charset="0"/>
              </a:rPr>
              <a:pPr/>
              <a:t>53</a:t>
            </a:fld>
            <a:endParaRPr lang="en-US" altLang="en-US" sz="1200" b="0" smtClean="0">
              <a:solidFill>
                <a:srgbClr val="000000"/>
              </a:solidFill>
              <a:latin typeface="Arial" panose="020B0604020202020204" pitchFamily="34"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07972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B906B4D-5B78-4304-9BF8-E63BDF266094}" type="slidenum">
              <a:rPr lang="en-US" altLang="en-US" sz="1200" b="0" smtClean="0">
                <a:solidFill>
                  <a:srgbClr val="000000"/>
                </a:solidFill>
                <a:latin typeface="Arial" panose="020B0604020202020204" pitchFamily="34" charset="0"/>
              </a:rPr>
              <a:pPr/>
              <a:t>54</a:t>
            </a:fld>
            <a:endParaRPr lang="en-US" altLang="en-US" sz="1200" b="0" smtClean="0">
              <a:solidFill>
                <a:srgbClr val="000000"/>
              </a:solidFill>
              <a:latin typeface="Arial" panose="020B0604020202020204" pitchFamily="34"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4599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EF69548-7090-489B-814E-031397F99B93}" type="slidenum">
              <a:rPr lang="en-US" altLang="en-US" sz="1200" b="0" smtClean="0">
                <a:solidFill>
                  <a:srgbClr val="000000"/>
                </a:solidFill>
                <a:latin typeface="Arial" panose="020B0604020202020204" pitchFamily="34" charset="0"/>
              </a:rPr>
              <a:pPr/>
              <a:t>55</a:t>
            </a:fld>
            <a:endParaRPr lang="en-US" altLang="en-US" sz="1200" b="0" smtClean="0">
              <a:solidFill>
                <a:srgbClr val="000000"/>
              </a:solidFill>
              <a:latin typeface="Arial" panose="020B0604020202020204" pitchFamily="34"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12465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E6296C0-620A-4E00-B765-F5CDBEAE4DBC}" type="slidenum">
              <a:rPr lang="en-US" altLang="en-US" sz="1200" b="0" smtClean="0">
                <a:solidFill>
                  <a:srgbClr val="000000"/>
                </a:solidFill>
                <a:latin typeface="Arial" panose="020B0604020202020204" pitchFamily="34" charset="0"/>
              </a:rPr>
              <a:pPr/>
              <a:t>56</a:t>
            </a:fld>
            <a:endParaRPr lang="en-US" altLang="en-US" sz="1200" b="0" smtClean="0">
              <a:solidFill>
                <a:srgbClr val="000000"/>
              </a:solidFill>
              <a:latin typeface="Arial" panose="020B0604020202020204" pitchFamily="34"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7160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1BB137E9-87DC-4D60-BC1A-2F838DE7C6B8}" type="slidenum">
              <a:rPr lang="en-US" altLang="en-US" sz="1200" b="0" smtClean="0">
                <a:solidFill>
                  <a:srgbClr val="000000"/>
                </a:solidFill>
                <a:latin typeface="Arial" panose="020B0604020202020204" pitchFamily="34" charset="0"/>
              </a:rPr>
              <a:pPr/>
              <a:t>57</a:t>
            </a:fld>
            <a:endParaRPr lang="en-US" altLang="en-US" sz="1200" b="0" smtClean="0">
              <a:solidFill>
                <a:srgbClr val="000000"/>
              </a:solidFill>
              <a:latin typeface="Arial" panose="020B0604020202020204" pitchFamily="34"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205160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A1887E38-6E15-445F-9598-E4A5264A4B62}" type="slidenum">
              <a:rPr lang="en-US" altLang="en-US" sz="1200" b="0" smtClean="0">
                <a:solidFill>
                  <a:srgbClr val="000000"/>
                </a:solidFill>
                <a:latin typeface="Arial" panose="020B0604020202020204" pitchFamily="34" charset="0"/>
              </a:rPr>
              <a:pPr/>
              <a:t>58</a:t>
            </a:fld>
            <a:endParaRPr lang="en-US" altLang="en-US" sz="1200" b="0" smtClean="0">
              <a:solidFill>
                <a:srgbClr val="000000"/>
              </a:solidFill>
              <a:latin typeface="Arial" panose="020B0604020202020204" pitchFamily="34"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9289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A6D4664-07D8-4F76-B44C-A132A13C8BAA}" type="slidenum">
              <a:rPr lang="en-US" altLang="en-US" sz="1200" b="0" smtClean="0">
                <a:solidFill>
                  <a:srgbClr val="000000"/>
                </a:solidFill>
                <a:latin typeface="Arial" panose="020B0604020202020204" pitchFamily="34" charset="0"/>
              </a:rPr>
              <a:pPr/>
              <a:t>59</a:t>
            </a:fld>
            <a:endParaRPr lang="en-US" altLang="en-US" sz="1200" b="0" smtClean="0">
              <a:solidFill>
                <a:srgbClr val="000000"/>
              </a:solidFill>
              <a:latin typeface="Arial" panose="020B0604020202020204" pitchFamily="34"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5215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C4D3B634-34C3-4F23-8E60-26F04C74D67A}" type="slidenum">
              <a:rPr lang="en-US" altLang="en-US" sz="1200" b="0" smtClean="0">
                <a:solidFill>
                  <a:srgbClr val="000000"/>
                </a:solidFill>
                <a:latin typeface="Arial" panose="020B0604020202020204" pitchFamily="34" charset="0"/>
              </a:rPr>
              <a:pPr/>
              <a:t>6</a:t>
            </a:fld>
            <a:endParaRPr lang="en-US" altLang="en-US" sz="1200" b="0" smtClean="0">
              <a:solidFill>
                <a:srgbClr val="000000"/>
              </a:solidFill>
              <a:latin typeface="Arial" panose="020B0604020202020204" pitchFamily="34"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r>
              <a:rPr lang="en-US" altLang="en-US" smtClean="0"/>
              <a:t>7.  Why Call It The “Good Confession”</a:t>
            </a:r>
          </a:p>
        </p:txBody>
      </p:sp>
    </p:spTree>
    <p:extLst>
      <p:ext uri="{BB962C8B-B14F-4D97-AF65-F5344CB8AC3E}">
        <p14:creationId xmlns:p14="http://schemas.microsoft.com/office/powerpoint/2010/main" val="3236200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9FEBFFA-7F51-42E5-BC2B-7F2FCFA9EEF8}" type="slidenum">
              <a:rPr lang="en-US" altLang="en-US" sz="1200" b="0" smtClean="0">
                <a:solidFill>
                  <a:srgbClr val="000000"/>
                </a:solidFill>
                <a:latin typeface="Arial" panose="020B0604020202020204" pitchFamily="34" charset="0"/>
              </a:rPr>
              <a:pPr/>
              <a:t>60</a:t>
            </a:fld>
            <a:endParaRPr lang="en-US" altLang="en-US" sz="1200" b="0" smtClean="0">
              <a:solidFill>
                <a:srgbClr val="000000"/>
              </a:solidFill>
              <a:latin typeface="Arial" panose="020B0604020202020204" pitchFamily="34"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668304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CC87201-BC6D-4BD6-9037-F25D48262BB5}" type="slidenum">
              <a:rPr lang="en-US" altLang="en-US" sz="1200" b="0" smtClean="0">
                <a:solidFill>
                  <a:srgbClr val="000000"/>
                </a:solidFill>
                <a:latin typeface="Arial" panose="020B0604020202020204" pitchFamily="34" charset="0"/>
              </a:rPr>
              <a:pPr/>
              <a:t>61</a:t>
            </a:fld>
            <a:endParaRPr lang="en-US" altLang="en-US" sz="1200" b="0" smtClean="0">
              <a:solidFill>
                <a:srgbClr val="000000"/>
              </a:solidFill>
              <a:latin typeface="Arial" panose="020B0604020202020204" pitchFamily="34"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p:spPr>
        <p:txBody>
          <a:bodyPr/>
          <a:lstStyle/>
          <a:p>
            <a:pPr eaLnBrk="1" hangingPunct="1"/>
            <a:r>
              <a:rPr lang="en-US" altLang="en-US" smtClean="0"/>
              <a:t>Are You Willing To Confess Him?</a:t>
            </a:r>
          </a:p>
        </p:txBody>
      </p:sp>
    </p:spTree>
    <p:extLst>
      <p:ext uri="{BB962C8B-B14F-4D97-AF65-F5344CB8AC3E}">
        <p14:creationId xmlns:p14="http://schemas.microsoft.com/office/powerpoint/2010/main" val="20366422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DE138DAE-4651-4916-85C7-B0C3726159BE}" type="slidenum">
              <a:rPr lang="en-US" altLang="en-US" sz="1200" b="0" smtClean="0">
                <a:solidFill>
                  <a:srgbClr val="000000"/>
                </a:solidFill>
                <a:latin typeface="Arial" panose="020B0604020202020204" pitchFamily="34" charset="0"/>
              </a:rPr>
              <a:pPr/>
              <a:t>62</a:t>
            </a:fld>
            <a:endParaRPr lang="en-US" altLang="en-US" sz="1200" b="0" smtClean="0">
              <a:solidFill>
                <a:srgbClr val="000000"/>
              </a:solidFill>
              <a:latin typeface="Arial" panose="020B0604020202020204" pitchFamily="34"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p:spPr>
        <p:txBody>
          <a:bodyPr/>
          <a:lstStyle/>
          <a:p>
            <a:pPr eaLnBrk="1" hangingPunct="1"/>
            <a:r>
              <a:rPr lang="en-US" altLang="en-US" smtClean="0"/>
              <a:t>Are You Willing To Confess Him?</a:t>
            </a:r>
          </a:p>
        </p:txBody>
      </p:sp>
    </p:spTree>
    <p:extLst>
      <p:ext uri="{BB962C8B-B14F-4D97-AF65-F5344CB8AC3E}">
        <p14:creationId xmlns:p14="http://schemas.microsoft.com/office/powerpoint/2010/main" val="2238478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01EAA346-059A-419C-B203-78606BBF02E4}" type="slidenum">
              <a:rPr lang="en-US" altLang="en-US" sz="1200" b="0" smtClean="0">
                <a:solidFill>
                  <a:srgbClr val="000000"/>
                </a:solidFill>
                <a:latin typeface="Arial" panose="020B0604020202020204" pitchFamily="34" charset="0"/>
              </a:rPr>
              <a:pPr/>
              <a:t>63</a:t>
            </a:fld>
            <a:endParaRPr lang="en-US" altLang="en-US" sz="1200" b="0" smtClean="0">
              <a:solidFill>
                <a:srgbClr val="000000"/>
              </a:solidFill>
              <a:latin typeface="Arial" panose="020B0604020202020204" pitchFamily="34"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p:spPr>
        <p:txBody>
          <a:bodyPr/>
          <a:lstStyle/>
          <a:p>
            <a:pPr eaLnBrk="1" hangingPunct="1"/>
            <a:r>
              <a:rPr lang="en-US" altLang="en-US" smtClean="0"/>
              <a:t>Are You Willing To Confess Him?</a:t>
            </a:r>
          </a:p>
        </p:txBody>
      </p:sp>
    </p:spTree>
    <p:extLst>
      <p:ext uri="{BB962C8B-B14F-4D97-AF65-F5344CB8AC3E}">
        <p14:creationId xmlns:p14="http://schemas.microsoft.com/office/powerpoint/2010/main" val="3352790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E2110BB2-BDDE-4703-A66D-387D857A5636}" type="slidenum">
              <a:rPr lang="en-US" altLang="en-US" sz="1200" b="0" smtClean="0">
                <a:solidFill>
                  <a:srgbClr val="000000"/>
                </a:solidFill>
                <a:latin typeface="Arial" panose="020B0604020202020204" pitchFamily="34" charset="0"/>
              </a:rPr>
              <a:pPr/>
              <a:t>65</a:t>
            </a:fld>
            <a:endParaRPr lang="en-US" altLang="en-US" sz="1200" b="0" smtClean="0">
              <a:solidFill>
                <a:srgbClr val="000000"/>
              </a:solidFill>
              <a:latin typeface="Arial" panose="020B0604020202020204" pitchFamily="34" charset="0"/>
            </a:endParaRPr>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p:spPr>
        <p:txBody>
          <a:bodyPr/>
          <a:lstStyle/>
          <a:p>
            <a:pPr eaLnBrk="1" hangingPunct="1"/>
            <a:r>
              <a:rPr lang="en-US" altLang="en-US" smtClean="0"/>
              <a:t>Are You Willing To Confess Him?</a:t>
            </a:r>
          </a:p>
        </p:txBody>
      </p:sp>
    </p:spTree>
    <p:extLst>
      <p:ext uri="{BB962C8B-B14F-4D97-AF65-F5344CB8AC3E}">
        <p14:creationId xmlns:p14="http://schemas.microsoft.com/office/powerpoint/2010/main" val="41705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FF765C45-BBAC-461B-BCE0-BD161D54158F}" type="slidenum">
              <a:rPr lang="en-US" altLang="en-US" sz="1200" b="0" smtClean="0">
                <a:solidFill>
                  <a:srgbClr val="000000"/>
                </a:solidFill>
                <a:latin typeface="Arial" panose="020B0604020202020204" pitchFamily="34" charset="0"/>
              </a:rPr>
              <a:pPr/>
              <a:t>7</a:t>
            </a:fld>
            <a:endParaRPr lang="en-US" altLang="en-US" sz="1200" b="0" smtClean="0">
              <a:solidFill>
                <a:srgbClr val="000000"/>
              </a:solidFill>
              <a:latin typeface="Arial" panose="020B0604020202020204"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850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80223128-A765-424F-A8E0-8D3DE2448BDC}" type="slidenum">
              <a:rPr lang="en-US" altLang="en-US" sz="1200" b="0" smtClean="0">
                <a:solidFill>
                  <a:srgbClr val="000000"/>
                </a:solidFill>
                <a:latin typeface="Arial" panose="020B0604020202020204" pitchFamily="34" charset="0"/>
              </a:rPr>
              <a:pPr/>
              <a:t>8</a:t>
            </a:fld>
            <a:endParaRPr lang="en-US" altLang="en-US" sz="1200" b="0" smtClean="0">
              <a:solidFill>
                <a:srgbClr val="000000"/>
              </a:solidFill>
              <a:latin typeface="Arial" panose="020B0604020202020204"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80178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sz="3200" b="1">
                <a:solidFill>
                  <a:schemeClr val="bg1"/>
                </a:solidFill>
                <a:latin typeface="Tahoma" panose="020B0604030504040204" pitchFamily="34" charset="0"/>
              </a:defRPr>
            </a:lvl1pPr>
            <a:lvl2pPr marL="742950" indent="-285750">
              <a:defRPr sz="3200" b="1">
                <a:solidFill>
                  <a:schemeClr val="bg1"/>
                </a:solidFill>
                <a:latin typeface="Tahoma" panose="020B0604030504040204" pitchFamily="34" charset="0"/>
              </a:defRPr>
            </a:lvl2pPr>
            <a:lvl3pPr marL="1143000" indent="-228600">
              <a:defRPr sz="3200" b="1">
                <a:solidFill>
                  <a:schemeClr val="bg1"/>
                </a:solidFill>
                <a:latin typeface="Tahoma" panose="020B0604030504040204" pitchFamily="34" charset="0"/>
              </a:defRPr>
            </a:lvl3pPr>
            <a:lvl4pPr marL="1600200" indent="-228600">
              <a:defRPr sz="3200" b="1">
                <a:solidFill>
                  <a:schemeClr val="bg1"/>
                </a:solidFill>
                <a:latin typeface="Tahoma" panose="020B0604030504040204" pitchFamily="34" charset="0"/>
              </a:defRPr>
            </a:lvl4pPr>
            <a:lvl5pPr marL="2057400" indent="-228600">
              <a:defRPr sz="3200" b="1">
                <a:solidFill>
                  <a:schemeClr val="bg1"/>
                </a:solidFill>
                <a:latin typeface="Tahoma" panose="020B0604030504040204" pitchFamily="34" charset="0"/>
              </a:defRPr>
            </a:lvl5pPr>
            <a:lvl6pPr marL="2514600" indent="-228600" eaLnBrk="0" fontAlgn="base" hangingPunct="0">
              <a:spcBef>
                <a:spcPct val="0"/>
              </a:spcBef>
              <a:spcAft>
                <a:spcPct val="0"/>
              </a:spcAft>
              <a:defRPr sz="3200" b="1">
                <a:solidFill>
                  <a:schemeClr val="bg1"/>
                </a:solidFill>
                <a:latin typeface="Tahoma" panose="020B0604030504040204" pitchFamily="34" charset="0"/>
              </a:defRPr>
            </a:lvl6pPr>
            <a:lvl7pPr marL="2971800" indent="-228600" eaLnBrk="0" fontAlgn="base" hangingPunct="0">
              <a:spcBef>
                <a:spcPct val="0"/>
              </a:spcBef>
              <a:spcAft>
                <a:spcPct val="0"/>
              </a:spcAft>
              <a:defRPr sz="3200" b="1">
                <a:solidFill>
                  <a:schemeClr val="bg1"/>
                </a:solidFill>
                <a:latin typeface="Tahoma" panose="020B0604030504040204" pitchFamily="34" charset="0"/>
              </a:defRPr>
            </a:lvl7pPr>
            <a:lvl8pPr marL="3429000" indent="-228600" eaLnBrk="0" fontAlgn="base" hangingPunct="0">
              <a:spcBef>
                <a:spcPct val="0"/>
              </a:spcBef>
              <a:spcAft>
                <a:spcPct val="0"/>
              </a:spcAft>
              <a:defRPr sz="3200" b="1">
                <a:solidFill>
                  <a:schemeClr val="bg1"/>
                </a:solidFill>
                <a:latin typeface="Tahoma" panose="020B0604030504040204" pitchFamily="34" charset="0"/>
              </a:defRPr>
            </a:lvl8pPr>
            <a:lvl9pPr marL="3886200" indent="-228600" eaLnBrk="0" fontAlgn="base" hangingPunct="0">
              <a:spcBef>
                <a:spcPct val="0"/>
              </a:spcBef>
              <a:spcAft>
                <a:spcPct val="0"/>
              </a:spcAft>
              <a:defRPr sz="3200" b="1">
                <a:solidFill>
                  <a:schemeClr val="bg1"/>
                </a:solidFill>
                <a:latin typeface="Tahoma" panose="020B0604030504040204" pitchFamily="34" charset="0"/>
              </a:defRPr>
            </a:lvl9pPr>
          </a:lstStyle>
          <a:p>
            <a:fld id="{2EE026A1-00A9-4057-910B-F63CA5D6538D}" type="slidenum">
              <a:rPr lang="en-US" altLang="en-US" sz="1200" b="0" smtClean="0">
                <a:solidFill>
                  <a:srgbClr val="000000"/>
                </a:solidFill>
                <a:latin typeface="Arial" panose="020B0604020202020204" pitchFamily="34" charset="0"/>
              </a:rPr>
              <a:pPr/>
              <a:t>9</a:t>
            </a:fld>
            <a:endParaRPr lang="en-US" altLang="en-US" sz="1200" b="0" smtClean="0">
              <a:solidFill>
                <a:srgbClr val="000000"/>
              </a:solidFill>
              <a:latin typeface="Arial" panose="020B0604020202020204" pitchFamily="34"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831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6C01DC-3CDF-4CC1-BC01-8A269AF91E3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0728533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28C490-5173-4ABB-9F5C-3998D93B6B0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181785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0BD09-D080-4D57-A999-1D3A447ADD0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8580666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14D399-F25E-4446-9AB5-FA7BA7BD033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3274696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65BE57-FECD-46E2-AC42-6589F0D9C38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3566787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8E0173-A811-4E1A-8815-BAFD2BB4DF54}"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64740316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E6AC2E1-14A0-4E07-B10C-76AC4F442F9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1968930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D229C53-0791-4B9E-86E6-9AAD0C5D9BA9}"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748543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E16F227-C21F-4F00-A7E7-90AF6E8F0313}"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79622593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142F7B-0E31-4DF3-AE4B-220EAD8F3EC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3111179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8E8C88-11CE-4583-8766-5E7EBD518D32}"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258353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b="1">
              <a:solidFill>
                <a:prstClr val="black">
                  <a:tint val="75000"/>
                </a:prstClr>
              </a:solidFill>
              <a:latin typeface="Tahoma" panose="020B060403050404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b="1">
              <a:solidFill>
                <a:prstClr val="black">
                  <a:tint val="75000"/>
                </a:prstClr>
              </a:solidFill>
              <a:latin typeface="Tahoma" panose="020B060403050404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475CA16F-4E43-4D6B-93DF-D3379869C9C7}" type="slidenum">
              <a:rPr lang="en-US" altLang="en-US" b="1">
                <a:solidFill>
                  <a:prstClr val="black">
                    <a:tint val="75000"/>
                  </a:prstClr>
                </a:solidFill>
                <a:latin typeface="Tahoma" panose="020B0604030504040204" pitchFamily="34" charset="0"/>
              </a:rPr>
              <a:pPr eaLnBrk="0" fontAlgn="base" hangingPunct="0">
                <a:spcBef>
                  <a:spcPct val="0"/>
                </a:spcBef>
                <a:spcAft>
                  <a:spcPct val="0"/>
                </a:spcAft>
                <a:defRPr/>
              </a:pPr>
              <a:t>‹#›</a:t>
            </a:fld>
            <a:endParaRPr lang="en-US" altLang="en-US" b="1">
              <a:solidFill>
                <a:prstClr val="black">
                  <a:tint val="75000"/>
                </a:prstClr>
              </a:solidFill>
              <a:latin typeface="Tahoma" panose="020B0604030504040204" pitchFamily="34" charset="0"/>
            </a:endParaRPr>
          </a:p>
        </p:txBody>
      </p:sp>
    </p:spTree>
    <p:extLst>
      <p:ext uri="{BB962C8B-B14F-4D97-AF65-F5344CB8AC3E}">
        <p14:creationId xmlns:p14="http://schemas.microsoft.com/office/powerpoint/2010/main" val="239223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6306" name="WordArt 4"/>
          <p:cNvSpPr>
            <a:spLocks noChangeArrowheads="1" noChangeShapeType="1" noTextEdit="1"/>
          </p:cNvSpPr>
          <p:nvPr/>
        </p:nvSpPr>
        <p:spPr bwMode="auto">
          <a:xfrm>
            <a:off x="2286000" y="2057400"/>
            <a:ext cx="6858000" cy="19224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Tree>
    <p:extLst>
      <p:ext uri="{BB962C8B-B14F-4D97-AF65-F5344CB8AC3E}">
        <p14:creationId xmlns:p14="http://schemas.microsoft.com/office/powerpoint/2010/main" val="192816958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473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44739" name="Text Box 3"/>
          <p:cNvSpPr txBox="1">
            <a:spLocks noChangeArrowheads="1"/>
          </p:cNvSpPr>
          <p:nvPr/>
        </p:nvSpPr>
        <p:spPr bwMode="auto">
          <a:xfrm>
            <a:off x="1981200" y="16002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THERE WERE VARIOUS OPINIONS OF JESUS WHEN HE WAS ON EARTH</a:t>
            </a:r>
          </a:p>
        </p:txBody>
      </p:sp>
      <p:sp>
        <p:nvSpPr>
          <p:cNvPr id="244740" name="Text Box 4"/>
          <p:cNvSpPr txBox="1">
            <a:spLocks noChangeArrowheads="1"/>
          </p:cNvSpPr>
          <p:nvPr/>
        </p:nvSpPr>
        <p:spPr bwMode="auto">
          <a:xfrm>
            <a:off x="2438400" y="2895600"/>
            <a:ext cx="754380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Matt 16:13-14</a:t>
            </a:r>
          </a:p>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14 They replied, "Some say John the Baptist; others say Elijah; and still others, Jeremiah or one of the    prophets." </a:t>
            </a: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a:p>
            <a:pP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Tree>
    <p:extLst>
      <p:ext uri="{BB962C8B-B14F-4D97-AF65-F5344CB8AC3E}">
        <p14:creationId xmlns:p14="http://schemas.microsoft.com/office/powerpoint/2010/main" val="17051916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678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46787" name="Text Box 3"/>
          <p:cNvSpPr txBox="1">
            <a:spLocks noChangeArrowheads="1"/>
          </p:cNvSpPr>
          <p:nvPr/>
        </p:nvSpPr>
        <p:spPr bwMode="auto">
          <a:xfrm>
            <a:off x="1981200" y="16002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THERE WERE VARIOUS OPINIONS OF JESUS WHEN HE WAS ON EARTH</a:t>
            </a:r>
          </a:p>
        </p:txBody>
      </p:sp>
      <p:sp>
        <p:nvSpPr>
          <p:cNvPr id="246788" name="Text Box 4"/>
          <p:cNvSpPr txBox="1">
            <a:spLocks noChangeArrowheads="1"/>
          </p:cNvSpPr>
          <p:nvPr/>
        </p:nvSpPr>
        <p:spPr bwMode="auto">
          <a:xfrm>
            <a:off x="2438400" y="2895600"/>
            <a:ext cx="754380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0" indent="-1828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94310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21717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Matt 16:15-16</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"But what about you?" he asked. "Who do you say I am?" </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Simon Peter answered, "You are  the Christ, the Son of the living God."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Tree>
    <p:extLst>
      <p:ext uri="{BB962C8B-B14F-4D97-AF65-F5344CB8AC3E}">
        <p14:creationId xmlns:p14="http://schemas.microsoft.com/office/powerpoint/2010/main" val="297761988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883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48835" name="Text Box 3"/>
          <p:cNvSpPr txBox="1">
            <a:spLocks noChangeArrowheads="1"/>
          </p:cNvSpPr>
          <p:nvPr/>
        </p:nvSpPr>
        <p:spPr bwMode="auto">
          <a:xfrm>
            <a:off x="1981200" y="16002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J.W. McGarvey—commentary on Acts</a:t>
            </a:r>
          </a:p>
        </p:txBody>
      </p:sp>
      <p:sp>
        <p:nvSpPr>
          <p:cNvPr id="122885" name="Text Box 5"/>
          <p:cNvSpPr txBox="1">
            <a:spLocks noChangeArrowheads="1"/>
          </p:cNvSpPr>
          <p:nvPr/>
        </p:nvSpPr>
        <p:spPr bwMode="auto">
          <a:xfrm>
            <a:off x="2057400" y="2438400"/>
            <a:ext cx="8001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“The truth declared in the confession, that Jesus is the Christ, the Son of God, is, beyond controversy the foundation of the church...without it the church could not possibly exist.”</a:t>
            </a:r>
          </a:p>
        </p:txBody>
      </p:sp>
    </p:spTree>
    <p:extLst>
      <p:ext uri="{BB962C8B-B14F-4D97-AF65-F5344CB8AC3E}">
        <p14:creationId xmlns:p14="http://schemas.microsoft.com/office/powerpoint/2010/main" val="3169905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088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50883" name="Text Box 3"/>
          <p:cNvSpPr txBox="1">
            <a:spLocks noChangeArrowheads="1"/>
          </p:cNvSpPr>
          <p:nvPr/>
        </p:nvSpPr>
        <p:spPr bwMode="auto">
          <a:xfrm>
            <a:off x="1981200" y="16002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IT IS IMPORTANT TODAY TO  DECLARE THE DEITY OF CHRIST</a:t>
            </a:r>
          </a:p>
        </p:txBody>
      </p:sp>
      <p:sp>
        <p:nvSpPr>
          <p:cNvPr id="124933" name="Text Box 5"/>
          <p:cNvSpPr txBox="1">
            <a:spLocks noChangeArrowheads="1"/>
          </p:cNvSpPr>
          <p:nvPr/>
        </p:nvSpPr>
        <p:spPr bwMode="auto">
          <a:xfrm>
            <a:off x="2438400" y="2895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Many efforts are made to reduce Christ to a mere mortal</a:t>
            </a:r>
          </a:p>
        </p:txBody>
      </p:sp>
      <p:sp>
        <p:nvSpPr>
          <p:cNvPr id="124934" name="Text Box 6"/>
          <p:cNvSpPr txBox="1">
            <a:spLocks noChangeArrowheads="1"/>
          </p:cNvSpPr>
          <p:nvPr/>
        </p:nvSpPr>
        <p:spPr bwMode="auto">
          <a:xfrm>
            <a:off x="2819400" y="4267200"/>
            <a:ext cx="7239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Books—magazines—articles—and lectures</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deny the Deity of Christ</a:t>
            </a:r>
          </a:p>
        </p:txBody>
      </p:sp>
    </p:spTree>
    <p:extLst>
      <p:ext uri="{BB962C8B-B14F-4D97-AF65-F5344CB8AC3E}">
        <p14:creationId xmlns:p14="http://schemas.microsoft.com/office/powerpoint/2010/main" val="2081975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4934">
                                            <p:txEl>
                                              <p:pRg st="0" end="0"/>
                                            </p:txEl>
                                          </p:spTgt>
                                        </p:tgtEl>
                                        <p:attrNameLst>
                                          <p:attrName>style.visibility</p:attrName>
                                        </p:attrNameLst>
                                      </p:cBhvr>
                                      <p:to>
                                        <p:strVal val="visible"/>
                                      </p:to>
                                    </p:set>
                                    <p:animEffect transition="in" filter="dissolve">
                                      <p:cBhvr>
                                        <p:cTn id="11" dur="500"/>
                                        <p:tgtEl>
                                          <p:spTgt spid="12493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4934">
                                            <p:txEl>
                                              <p:pRg st="1" end="1"/>
                                            </p:txEl>
                                          </p:spTgt>
                                        </p:tgtEl>
                                        <p:attrNameLst>
                                          <p:attrName>style.visibility</p:attrName>
                                        </p:attrNameLst>
                                      </p:cBhvr>
                                      <p:to>
                                        <p:strVal val="visible"/>
                                      </p:to>
                                    </p:set>
                                    <p:animEffect transition="in" filter="dissolve">
                                      <p:cBhvr>
                                        <p:cTn id="16" dur="500"/>
                                        <p:tgtEl>
                                          <p:spTgt spid="1249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293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52931" name="AutoShape 7" descr="9k="/>
          <p:cNvSpPr>
            <a:spLocks noChangeAspect="1" noChangeArrowheads="1"/>
          </p:cNvSpPr>
          <p:nvPr/>
        </p:nvSpPr>
        <p:spPr bwMode="auto">
          <a:xfrm>
            <a:off x="5105400" y="28194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pic>
        <p:nvPicPr>
          <p:cNvPr id="37897" name="Picture 9" descr="davinci_o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0"/>
            <a:ext cx="5638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p:cNvSpPr txBox="1">
            <a:spLocks noChangeArrowheads="1"/>
          </p:cNvSpPr>
          <p:nvPr/>
        </p:nvSpPr>
        <p:spPr bwMode="auto">
          <a:xfrm>
            <a:off x="3048000" y="5029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Asserts Jesus’ followers view Him as a “mortal prophet”</a:t>
            </a:r>
          </a:p>
        </p:txBody>
      </p:sp>
    </p:spTree>
    <p:extLst>
      <p:ext uri="{BB962C8B-B14F-4D97-AF65-F5344CB8AC3E}">
        <p14:creationId xmlns:p14="http://schemas.microsoft.com/office/powerpoint/2010/main" val="336203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animEffect transition="in" filter="blinds(horizontal)">
                                      <p:cBhvr>
                                        <p:cTn id="7" dur="500"/>
                                        <p:tgtEl>
                                          <p:spTgt spid="37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8"/>
                                        </p:tgtEl>
                                        <p:attrNameLst>
                                          <p:attrName>style.visibility</p:attrName>
                                        </p:attrNameLst>
                                      </p:cBhvr>
                                      <p:to>
                                        <p:strVal val="visible"/>
                                      </p:to>
                                    </p:set>
                                    <p:animEffect transition="in" filter="dissolve">
                                      <p:cBhvr>
                                        <p:cTn id="12" dur="500"/>
                                        <p:tgtEl>
                                          <p:spTgt spid="37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497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54979" name="AutoShape 3" descr="9k="/>
          <p:cNvSpPr>
            <a:spLocks noChangeAspect="1" noChangeArrowheads="1"/>
          </p:cNvSpPr>
          <p:nvPr/>
        </p:nvSpPr>
        <p:spPr bwMode="auto">
          <a:xfrm>
            <a:off x="5105400" y="28194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pic>
        <p:nvPicPr>
          <p:cNvPr id="254980" name="Picture 4" descr="davinci_o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0"/>
            <a:ext cx="5638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a:off x="3048000" y="4816475"/>
            <a:ext cx="8229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2675" indent="-3365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48590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Contends that Jesus’ establishment as the “Son of God” was proposed by the Council of Nicaea</a:t>
            </a:r>
          </a:p>
        </p:txBody>
      </p:sp>
    </p:spTree>
    <p:extLst>
      <p:ext uri="{BB962C8B-B14F-4D97-AF65-F5344CB8AC3E}">
        <p14:creationId xmlns:p14="http://schemas.microsoft.com/office/powerpoint/2010/main" val="322308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702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57027" name="AutoShape 3" descr="9k="/>
          <p:cNvSpPr>
            <a:spLocks noChangeAspect="1" noChangeArrowheads="1"/>
          </p:cNvSpPr>
          <p:nvPr/>
        </p:nvSpPr>
        <p:spPr bwMode="auto">
          <a:xfrm>
            <a:off x="5105400" y="28194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257028" name="Text Box 6"/>
          <p:cNvSpPr txBox="1">
            <a:spLocks noChangeArrowheads="1"/>
          </p:cNvSpPr>
          <p:nvPr/>
        </p:nvSpPr>
        <p:spPr bwMode="auto">
          <a:xfrm>
            <a:off x="2286000" y="1905000"/>
            <a:ext cx="73914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Attempts have been made to show that Jesus’ teaching was borrowed from the Greek-Roman culture of His time</a:t>
            </a:r>
          </a:p>
        </p:txBody>
      </p:sp>
    </p:spTree>
    <p:extLst>
      <p:ext uri="{BB962C8B-B14F-4D97-AF65-F5344CB8AC3E}">
        <p14:creationId xmlns:p14="http://schemas.microsoft.com/office/powerpoint/2010/main" val="5247209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907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59075" name="AutoShape 3" descr="9k="/>
          <p:cNvSpPr>
            <a:spLocks noChangeAspect="1" noChangeArrowheads="1"/>
          </p:cNvSpPr>
          <p:nvPr/>
        </p:nvSpPr>
        <p:spPr bwMode="auto">
          <a:xfrm>
            <a:off x="5105400" y="2819400"/>
            <a:ext cx="1981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134148" name="Text Box 4"/>
          <p:cNvSpPr txBox="1">
            <a:spLocks noChangeArrowheads="1"/>
          </p:cNvSpPr>
          <p:nvPr/>
        </p:nvSpPr>
        <p:spPr bwMode="auto">
          <a:xfrm>
            <a:off x="1143000" y="1905000"/>
            <a:ext cx="8915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 “Good Confession”  acknowledges:</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That Jesus is the Savior</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That He is the Anointed One</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That He is prophet-priest-king</a:t>
            </a:r>
          </a:p>
          <a:p>
            <a:pPr algn="ct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2160057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 calcmode="lin" valueType="num">
                                      <p:cBhvr>
                                        <p:cTn id="7" dur="500" fill="hold"/>
                                        <p:tgtEl>
                                          <p:spTgt spid="13414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3414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414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3414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34148">
                                            <p:txEl>
                                              <p:pRg st="1" end="1"/>
                                            </p:txEl>
                                          </p:spTgt>
                                        </p:tgtEl>
                                        <p:attrNameLst>
                                          <p:attrName>style.visibility</p:attrName>
                                        </p:attrNameLst>
                                      </p:cBhvr>
                                      <p:to>
                                        <p:strVal val="visible"/>
                                      </p:to>
                                    </p:set>
                                    <p:anim calcmode="lin" valueType="num">
                                      <p:cBhvr>
                                        <p:cTn id="15" dur="500" fill="hold"/>
                                        <p:tgtEl>
                                          <p:spTgt spid="134148">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3414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3414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414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34148">
                                            <p:txEl>
                                              <p:pRg st="2" end="2"/>
                                            </p:txEl>
                                          </p:spTgt>
                                        </p:tgtEl>
                                        <p:attrNameLst>
                                          <p:attrName>style.visibility</p:attrName>
                                        </p:attrNameLst>
                                      </p:cBhvr>
                                      <p:to>
                                        <p:strVal val="visible"/>
                                      </p:to>
                                    </p:set>
                                    <p:anim calcmode="lin" valueType="num">
                                      <p:cBhvr>
                                        <p:cTn id="23" dur="500" fill="hold"/>
                                        <p:tgtEl>
                                          <p:spTgt spid="134148">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3414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3414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3414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34148">
                                            <p:txEl>
                                              <p:pRg st="3" end="3"/>
                                            </p:txEl>
                                          </p:spTgt>
                                        </p:tgtEl>
                                        <p:attrNameLst>
                                          <p:attrName>style.visibility</p:attrName>
                                        </p:attrNameLst>
                                      </p:cBhvr>
                                      <p:to>
                                        <p:strVal val="visible"/>
                                      </p:to>
                                    </p:set>
                                    <p:anim calcmode="lin" valueType="num">
                                      <p:cBhvr>
                                        <p:cTn id="31" dur="500" fill="hold"/>
                                        <p:tgtEl>
                                          <p:spTgt spid="134148">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34148">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3414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414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112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261123" name="WordArt 3"/>
          <p:cNvSpPr>
            <a:spLocks noChangeArrowheads="1" noChangeShapeType="1" noTextEdit="1"/>
          </p:cNvSpPr>
          <p:nvPr/>
        </p:nvSpPr>
        <p:spPr bwMode="auto">
          <a:xfrm>
            <a:off x="1981200" y="1600200"/>
            <a:ext cx="70866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Why Call It The "Good" Confession?</a:t>
            </a:r>
          </a:p>
        </p:txBody>
      </p:sp>
      <p:sp>
        <p:nvSpPr>
          <p:cNvPr id="185348" name="Line 4"/>
          <p:cNvSpPr>
            <a:spLocks noChangeShapeType="1"/>
          </p:cNvSpPr>
          <p:nvPr/>
        </p:nvSpPr>
        <p:spPr bwMode="auto">
          <a:xfrm>
            <a:off x="5410200" y="2209800"/>
            <a:ext cx="1143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b="1">
              <a:solidFill>
                <a:prstClr val="white"/>
              </a:solidFill>
              <a:latin typeface="Tahoma" panose="020B0604030504040204" pitchFamily="34" charset="0"/>
            </a:endParaRPr>
          </a:p>
        </p:txBody>
      </p:sp>
    </p:spTree>
    <p:extLst>
      <p:ext uri="{BB962C8B-B14F-4D97-AF65-F5344CB8AC3E}">
        <p14:creationId xmlns:p14="http://schemas.microsoft.com/office/powerpoint/2010/main" val="4576435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5348"/>
                                        </p:tgtEl>
                                        <p:attrNameLst>
                                          <p:attrName>style.visibility</p:attrName>
                                        </p:attrNameLst>
                                      </p:cBhvr>
                                      <p:to>
                                        <p:strVal val="visible"/>
                                      </p:to>
                                    </p:set>
                                    <p:animEffect transition="in" filter="wipe(left)">
                                      <p:cBhvr>
                                        <p:cTn id="7" dur="10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317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136196" name="Text Box 4"/>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136197" name="Text Box 5"/>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136198" name="Text Box 6"/>
          <p:cNvSpPr txBox="1">
            <a:spLocks noChangeArrowheads="1"/>
          </p:cNvSpPr>
          <p:nvPr/>
        </p:nvSpPr>
        <p:spPr bwMode="auto">
          <a:xfrm>
            <a:off x="2514600" y="2971800"/>
            <a:ext cx="7315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John 12:42-43 Yet at the same time many even among the leaders believed in him. </a:t>
            </a:r>
          </a:p>
        </p:txBody>
      </p:sp>
    </p:spTree>
    <p:extLst>
      <p:ext uri="{BB962C8B-B14F-4D97-AF65-F5344CB8AC3E}">
        <p14:creationId xmlns:p14="http://schemas.microsoft.com/office/powerpoint/2010/main" val="2065573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dissolve">
                                      <p:cBhvr>
                                        <p:cTn id="7" dur="5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 calcmode="lin" valueType="num">
                                      <p:cBhvr>
                                        <p:cTn id="12" dur="500" fill="hold"/>
                                        <p:tgtEl>
                                          <p:spTgt spid="136197"/>
                                        </p:tgtEl>
                                        <p:attrNameLst>
                                          <p:attrName>ppt_x</p:attrName>
                                        </p:attrNameLst>
                                      </p:cBhvr>
                                      <p:tavLst>
                                        <p:tav tm="0">
                                          <p:val>
                                            <p:strVal val="#ppt_x-#ppt_w/2"/>
                                          </p:val>
                                        </p:tav>
                                        <p:tav tm="100000">
                                          <p:val>
                                            <p:strVal val="#ppt_x"/>
                                          </p:val>
                                        </p:tav>
                                      </p:tavLst>
                                    </p:anim>
                                    <p:anim calcmode="lin" valueType="num">
                                      <p:cBhvr>
                                        <p:cTn id="13" dur="500" fill="hold"/>
                                        <p:tgtEl>
                                          <p:spTgt spid="136197"/>
                                        </p:tgtEl>
                                        <p:attrNameLst>
                                          <p:attrName>ppt_y</p:attrName>
                                        </p:attrNameLst>
                                      </p:cBhvr>
                                      <p:tavLst>
                                        <p:tav tm="0">
                                          <p:val>
                                            <p:strVal val="#ppt_y"/>
                                          </p:val>
                                        </p:tav>
                                        <p:tav tm="100000">
                                          <p:val>
                                            <p:strVal val="#ppt_y"/>
                                          </p:val>
                                        </p:tav>
                                      </p:tavLst>
                                    </p:anim>
                                    <p:anim calcmode="lin" valueType="num">
                                      <p:cBhvr>
                                        <p:cTn id="14" dur="500" fill="hold"/>
                                        <p:tgtEl>
                                          <p:spTgt spid="136197"/>
                                        </p:tgtEl>
                                        <p:attrNameLst>
                                          <p:attrName>ppt_w</p:attrName>
                                        </p:attrNameLst>
                                      </p:cBhvr>
                                      <p:tavLst>
                                        <p:tav tm="0">
                                          <p:val>
                                            <p:fltVal val="0"/>
                                          </p:val>
                                        </p:tav>
                                        <p:tav tm="100000">
                                          <p:val>
                                            <p:strVal val="#ppt_w"/>
                                          </p:val>
                                        </p:tav>
                                      </p:tavLst>
                                    </p:anim>
                                    <p:anim calcmode="lin" valueType="num">
                                      <p:cBhvr>
                                        <p:cTn id="15" dur="500" fill="hold"/>
                                        <p:tgtEl>
                                          <p:spTgt spid="136197"/>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7" grpId="0"/>
      <p:bldP spid="1361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8354" name="Picture 2" descr="Bible w parchmen bk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2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4"/>
          <p:cNvSpPr>
            <a:spLocks noChangeArrowheads="1" noChangeShapeType="1" noTextEdit="1"/>
          </p:cNvSpPr>
          <p:nvPr/>
        </p:nvSpPr>
        <p:spPr bwMode="auto">
          <a:xfrm>
            <a:off x="3048000" y="160020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4821" name="Text Box 5"/>
          <p:cNvSpPr txBox="1">
            <a:spLocks noChangeArrowheads="1"/>
          </p:cNvSpPr>
          <p:nvPr/>
        </p:nvSpPr>
        <p:spPr bwMode="auto">
          <a:xfrm>
            <a:off x="3581400" y="3352800"/>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1 Timothy 6:12-14</a:t>
            </a:r>
          </a:p>
        </p:txBody>
      </p:sp>
      <p:sp>
        <p:nvSpPr>
          <p:cNvPr id="34822" name="Oval 6"/>
          <p:cNvSpPr>
            <a:spLocks noChangeArrowheads="1"/>
          </p:cNvSpPr>
          <p:nvPr/>
        </p:nvSpPr>
        <p:spPr bwMode="auto">
          <a:xfrm>
            <a:off x="3733800" y="3284538"/>
            <a:ext cx="4343400" cy="822325"/>
          </a:xfrm>
          <a:prstGeom prst="ellipse">
            <a:avLst/>
          </a:prstGeom>
          <a:noFill/>
          <a:ln w="762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Tree>
    <p:extLst>
      <p:ext uri="{BB962C8B-B14F-4D97-AF65-F5344CB8AC3E}">
        <p14:creationId xmlns:p14="http://schemas.microsoft.com/office/powerpoint/2010/main" val="802201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decel="50000" fill="hold">
                                          <p:stCondLst>
                                            <p:cond delay="0"/>
                                          </p:stCondLst>
                                        </p:cTn>
                                        <p:tgtEl>
                                          <p:spTgt spid="348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48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4820"/>
                                        </p:tgtEl>
                                        <p:attrNameLst>
                                          <p:attrName>ppt_w</p:attrName>
                                        </p:attrNameLst>
                                      </p:cBhvr>
                                      <p:tavLst>
                                        <p:tav tm="0">
                                          <p:val>
                                            <p:strVal val="#ppt_w*.05"/>
                                          </p:val>
                                        </p:tav>
                                        <p:tav tm="100000">
                                          <p:val>
                                            <p:strVal val="#ppt_w"/>
                                          </p:val>
                                        </p:tav>
                                      </p:tavLst>
                                    </p:anim>
                                    <p:anim calcmode="lin" valueType="num">
                                      <p:cBhvr>
                                        <p:cTn id="10" dur="1000" fill="hold"/>
                                        <p:tgtEl>
                                          <p:spTgt spid="348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48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48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48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48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fade">
                                      <p:cBhvr>
                                        <p:cTn id="17" dur="2000"/>
                                        <p:tgtEl>
                                          <p:spTgt spid="34821"/>
                                        </p:tgtEl>
                                      </p:cBhvr>
                                    </p:animEffect>
                                  </p:childTnLst>
                                </p:cTn>
                              </p:par>
                            </p:childTnLst>
                          </p:cTn>
                        </p:par>
                        <p:par>
                          <p:cTn id="18" fill="hold" nodeType="afterGroup">
                            <p:stCondLst>
                              <p:cond delay="2000"/>
                            </p:stCondLst>
                            <p:childTnLst>
                              <p:par>
                                <p:cTn id="19" presetID="25" presetClass="entr" presetSubtype="0" fill="hold" grpId="0" nodeType="afterEffect">
                                  <p:stCondLst>
                                    <p:cond delay="0"/>
                                  </p:stCondLst>
                                  <p:childTnLst>
                                    <p:set>
                                      <p:cBhvr>
                                        <p:cTn id="20" dur="1" fill="hold">
                                          <p:stCondLst>
                                            <p:cond delay="0"/>
                                          </p:stCondLst>
                                        </p:cTn>
                                        <p:tgtEl>
                                          <p:spTgt spid="34822"/>
                                        </p:tgtEl>
                                        <p:attrNameLst>
                                          <p:attrName>style.visibility</p:attrName>
                                        </p:attrNameLst>
                                      </p:cBhvr>
                                      <p:to>
                                        <p:strVal val="visible"/>
                                      </p:to>
                                    </p:set>
                                    <p:anim calcmode="lin" valueType="num">
                                      <p:cBhvr>
                                        <p:cTn id="21" dur="500" decel="50000" fill="hold">
                                          <p:stCondLst>
                                            <p:cond delay="0"/>
                                          </p:stCondLst>
                                        </p:cTn>
                                        <p:tgtEl>
                                          <p:spTgt spid="3482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482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4822"/>
                                        </p:tgtEl>
                                        <p:attrNameLst>
                                          <p:attrName>ppt_w</p:attrName>
                                        </p:attrNameLst>
                                      </p:cBhvr>
                                      <p:tavLst>
                                        <p:tav tm="0">
                                          <p:val>
                                            <p:strVal val="#ppt_w*.05"/>
                                          </p:val>
                                        </p:tav>
                                        <p:tav tm="100000">
                                          <p:val>
                                            <p:strVal val="#ppt_w"/>
                                          </p:val>
                                        </p:tav>
                                      </p:tavLst>
                                    </p:anim>
                                    <p:anim calcmode="lin" valueType="num">
                                      <p:cBhvr>
                                        <p:cTn id="24" dur="1000" fill="hold"/>
                                        <p:tgtEl>
                                          <p:spTgt spid="3482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482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482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482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p:bldP spid="348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521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65219"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65220" name="Text Box 4"/>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138245" name="Text Box 5"/>
          <p:cNvSpPr txBox="1">
            <a:spLocks noChangeArrowheads="1"/>
          </p:cNvSpPr>
          <p:nvPr/>
        </p:nvSpPr>
        <p:spPr bwMode="auto">
          <a:xfrm>
            <a:off x="2514600" y="2971800"/>
            <a:ext cx="73152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But because of the Pharisees they would not confess their faith for fear they would be put out of the synagogue; </a:t>
            </a:r>
          </a:p>
        </p:txBody>
      </p:sp>
    </p:spTree>
    <p:extLst>
      <p:ext uri="{BB962C8B-B14F-4D97-AF65-F5344CB8AC3E}">
        <p14:creationId xmlns:p14="http://schemas.microsoft.com/office/powerpoint/2010/main" val="801186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726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67267"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67268" name="Text Box 4"/>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267269" name="Text Box 5"/>
          <p:cNvSpPr txBox="1">
            <a:spLocks noChangeArrowheads="1"/>
          </p:cNvSpPr>
          <p:nvPr/>
        </p:nvSpPr>
        <p:spPr bwMode="auto">
          <a:xfrm>
            <a:off x="2514600" y="2971800"/>
            <a:ext cx="7315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43 for they loved praise from men more than praise from God.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
        <p:nvSpPr>
          <p:cNvPr id="142342" name="Text Box 6"/>
          <p:cNvSpPr txBox="1">
            <a:spLocks noChangeArrowheads="1"/>
          </p:cNvSpPr>
          <p:nvPr/>
        </p:nvSpPr>
        <p:spPr bwMode="auto">
          <a:xfrm>
            <a:off x="2590800" y="4267200"/>
            <a:ext cx="7467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It takes courage today in our society to confess Jesus as Lord   when so many deny Him</a:t>
            </a:r>
          </a:p>
        </p:txBody>
      </p:sp>
    </p:spTree>
    <p:extLst>
      <p:ext uri="{BB962C8B-B14F-4D97-AF65-F5344CB8AC3E}">
        <p14:creationId xmlns:p14="http://schemas.microsoft.com/office/powerpoint/2010/main" val="5293272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Effect transition="in" filter="dissolve">
                                      <p:cBhvr>
                                        <p:cTn id="7"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931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69315"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69316" name="Text Box 4"/>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269317" name="Text Box 5"/>
          <p:cNvSpPr txBox="1">
            <a:spLocks noChangeArrowheads="1"/>
          </p:cNvSpPr>
          <p:nvPr/>
        </p:nvSpPr>
        <p:spPr bwMode="auto">
          <a:xfrm>
            <a:off x="304800" y="2825750"/>
            <a:ext cx="11734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MANY RELIGIONS DENY THE PERSON OF JESUS CHRIST</a:t>
            </a:r>
          </a:p>
        </p:txBody>
      </p:sp>
      <p:sp>
        <p:nvSpPr>
          <p:cNvPr id="2" name="TextBox 1"/>
          <p:cNvSpPr txBox="1">
            <a:spLocks noChangeArrowheads="1"/>
          </p:cNvSpPr>
          <p:nvPr/>
        </p:nvSpPr>
        <p:spPr bwMode="auto">
          <a:xfrm>
            <a:off x="2895600" y="3733800"/>
            <a:ext cx="6400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ISLAM</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JUDAISM</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BUDDHISM</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HINDUISM</a:t>
            </a:r>
          </a:p>
        </p:txBody>
      </p:sp>
    </p:spTree>
    <p:extLst>
      <p:ext uri="{BB962C8B-B14F-4D97-AF65-F5344CB8AC3E}">
        <p14:creationId xmlns:p14="http://schemas.microsoft.com/office/powerpoint/2010/main" val="28370516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136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71363"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71364" name="Text Box 4"/>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271365" name="Text Box 5"/>
          <p:cNvSpPr txBox="1">
            <a:spLocks noChangeArrowheads="1"/>
          </p:cNvSpPr>
          <p:nvPr/>
        </p:nvSpPr>
        <p:spPr bwMode="auto">
          <a:xfrm>
            <a:off x="304800" y="2825750"/>
            <a:ext cx="117348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MANY “CHRISTIAN”  GROUPS DENY JESUS CHRIST</a:t>
            </a:r>
          </a:p>
        </p:txBody>
      </p:sp>
      <p:sp>
        <p:nvSpPr>
          <p:cNvPr id="2" name="TextBox 1"/>
          <p:cNvSpPr txBox="1">
            <a:spLocks noChangeArrowheads="1"/>
          </p:cNvSpPr>
          <p:nvPr/>
        </p:nvSpPr>
        <p:spPr bwMode="auto">
          <a:xfrm>
            <a:off x="2895600" y="3459163"/>
            <a:ext cx="6400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MORMONS</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JEHOVAH’S WITNESSES</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CHRISTIAN SCIENCE</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ONENESS PENTECOSTALS</a:t>
            </a:r>
          </a:p>
          <a:p>
            <a:pPr algn="ct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SCIENTOLOGY</a:t>
            </a:r>
          </a:p>
        </p:txBody>
      </p:sp>
    </p:spTree>
    <p:extLst>
      <p:ext uri="{BB962C8B-B14F-4D97-AF65-F5344CB8AC3E}">
        <p14:creationId xmlns:p14="http://schemas.microsoft.com/office/powerpoint/2010/main" val="19708212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341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73411"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73412" name="Text Box 4"/>
          <p:cNvSpPr txBox="1">
            <a:spLocks noChangeArrowheads="1"/>
          </p:cNvSpPr>
          <p:nvPr/>
        </p:nvSpPr>
        <p:spPr bwMode="auto">
          <a:xfrm>
            <a:off x="2590800" y="2209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COURAGE</a:t>
            </a:r>
          </a:p>
        </p:txBody>
      </p:sp>
      <p:sp>
        <p:nvSpPr>
          <p:cNvPr id="273413" name="TextBox 2"/>
          <p:cNvSpPr txBox="1">
            <a:spLocks noChangeArrowheads="1"/>
          </p:cNvSpPr>
          <p:nvPr/>
        </p:nvSpPr>
        <p:spPr bwMode="auto">
          <a:xfrm>
            <a:off x="1066800" y="2971800"/>
            <a:ext cx="10210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US" altLang="en-US" sz="3200" b="1">
                <a:solidFill>
                  <a:srgbClr val="800000"/>
                </a:solidFill>
                <a:latin typeface="Tahoma" panose="020B0604030504040204" pitchFamily="34" charset="0"/>
              </a:rPr>
              <a:t>“The person of Jesus Christ is an illusion of the deception or impermanent material world of duality/nothingness, therefore Jesus himself is an illusion and of no lasting or permanent value”</a:t>
            </a:r>
          </a:p>
        </p:txBody>
      </p:sp>
    </p:spTree>
    <p:extLst>
      <p:ext uri="{BB962C8B-B14F-4D97-AF65-F5344CB8AC3E}">
        <p14:creationId xmlns:p14="http://schemas.microsoft.com/office/powerpoint/2010/main" val="87280263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545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75459"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144388" name="Text Box 4"/>
          <p:cNvSpPr txBox="1">
            <a:spLocks noChangeArrowheads="1"/>
          </p:cNvSpPr>
          <p:nvPr/>
        </p:nvSpPr>
        <p:spPr bwMode="auto">
          <a:xfrm>
            <a:off x="1219200" y="2209800"/>
            <a:ext cx="9372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DEEP CONVICTION</a:t>
            </a:r>
          </a:p>
        </p:txBody>
      </p:sp>
      <p:sp>
        <p:nvSpPr>
          <p:cNvPr id="144389" name="Text Box 5"/>
          <p:cNvSpPr txBox="1">
            <a:spLocks noChangeArrowheads="1"/>
          </p:cNvSpPr>
          <p:nvPr/>
        </p:nvSpPr>
        <p:spPr bwMode="auto">
          <a:xfrm>
            <a:off x="2371725" y="304800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W.E. Vine:  </a:t>
            </a:r>
            <a:r>
              <a:rPr lang="en-US" altLang="en-US" sz="3200" b="1" i="1">
                <a:solidFill>
                  <a:srgbClr val="7A2900"/>
                </a:solidFill>
                <a:latin typeface="Tahoma" panose="020B0604030504040204" pitchFamily="34" charset="0"/>
              </a:rPr>
              <a:t>“The effect of deep conviction of facts”</a:t>
            </a: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346841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 calcmode="lin" valueType="num">
                                      <p:cBhvr>
                                        <p:cTn id="7" dur="500" fill="hold"/>
                                        <p:tgtEl>
                                          <p:spTgt spid="144388"/>
                                        </p:tgtEl>
                                        <p:attrNameLst>
                                          <p:attrName>ppt_x</p:attrName>
                                        </p:attrNameLst>
                                      </p:cBhvr>
                                      <p:tavLst>
                                        <p:tav tm="0">
                                          <p:val>
                                            <p:strVal val="#ppt_x-#ppt_w/2"/>
                                          </p:val>
                                        </p:tav>
                                        <p:tav tm="100000">
                                          <p:val>
                                            <p:strVal val="#ppt_x"/>
                                          </p:val>
                                        </p:tav>
                                      </p:tavLst>
                                    </p:anim>
                                    <p:anim calcmode="lin" valueType="num">
                                      <p:cBhvr>
                                        <p:cTn id="8" dur="500" fill="hold"/>
                                        <p:tgtEl>
                                          <p:spTgt spid="144388"/>
                                        </p:tgtEl>
                                        <p:attrNameLst>
                                          <p:attrName>ppt_y</p:attrName>
                                        </p:attrNameLst>
                                      </p:cBhvr>
                                      <p:tavLst>
                                        <p:tav tm="0">
                                          <p:val>
                                            <p:strVal val="#ppt_y"/>
                                          </p:val>
                                        </p:tav>
                                        <p:tav tm="100000">
                                          <p:val>
                                            <p:strVal val="#ppt_y"/>
                                          </p:val>
                                        </p:tav>
                                      </p:tavLst>
                                    </p:anim>
                                    <p:anim calcmode="lin" valueType="num">
                                      <p:cBhvr>
                                        <p:cTn id="9" dur="500" fill="hold"/>
                                        <p:tgtEl>
                                          <p:spTgt spid="144388"/>
                                        </p:tgtEl>
                                        <p:attrNameLst>
                                          <p:attrName>ppt_w</p:attrName>
                                        </p:attrNameLst>
                                      </p:cBhvr>
                                      <p:tavLst>
                                        <p:tav tm="0">
                                          <p:val>
                                            <p:fltVal val="0"/>
                                          </p:val>
                                        </p:tav>
                                        <p:tav tm="100000">
                                          <p:val>
                                            <p:strVal val="#ppt_w"/>
                                          </p:val>
                                        </p:tav>
                                      </p:tavLst>
                                    </p:anim>
                                    <p:anim calcmode="lin" valueType="num">
                                      <p:cBhvr>
                                        <p:cTn id="10" dur="500" fill="hold"/>
                                        <p:tgtEl>
                                          <p:spTgt spid="1443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4389"/>
                                        </p:tgtEl>
                                        <p:attrNameLst>
                                          <p:attrName>style.visibility</p:attrName>
                                        </p:attrNameLst>
                                      </p:cBhvr>
                                      <p:to>
                                        <p:strVal val="visible"/>
                                      </p:to>
                                    </p:set>
                                    <p:animEffect transition="in" filter="dissolve">
                                      <p:cBhvr>
                                        <p:cTn id="15"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77507"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77508" name="Text Box 4"/>
          <p:cNvSpPr txBox="1">
            <a:spLocks noChangeArrowheads="1"/>
          </p:cNvSpPr>
          <p:nvPr/>
        </p:nvSpPr>
        <p:spPr bwMode="auto">
          <a:xfrm>
            <a:off x="1371600" y="2209800"/>
            <a:ext cx="922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DEEP CONVICTION</a:t>
            </a:r>
          </a:p>
        </p:txBody>
      </p:sp>
      <p:sp>
        <p:nvSpPr>
          <p:cNvPr id="146437" name="Text Box 5"/>
          <p:cNvSpPr txBox="1">
            <a:spLocks noChangeArrowheads="1"/>
          </p:cNvSpPr>
          <p:nvPr/>
        </p:nvSpPr>
        <p:spPr bwMode="auto">
          <a:xfrm>
            <a:off x="2368550" y="385445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TODAY:</a:t>
            </a:r>
          </a:p>
        </p:txBody>
      </p:sp>
      <p:sp>
        <p:nvSpPr>
          <p:cNvPr id="146438" name="Text Box 6"/>
          <p:cNvSpPr txBox="1">
            <a:spLocks noChangeArrowheads="1"/>
          </p:cNvSpPr>
          <p:nvPr/>
        </p:nvSpPr>
        <p:spPr bwMode="auto">
          <a:xfrm>
            <a:off x="4419600" y="3152775"/>
            <a:ext cx="5486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Philosophy of relativism</a:t>
            </a:r>
          </a:p>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god of tolerance</a:t>
            </a:r>
          </a:p>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Rejection of absolute truth</a:t>
            </a:r>
          </a:p>
        </p:txBody>
      </p:sp>
    </p:spTree>
    <p:extLst>
      <p:ext uri="{BB962C8B-B14F-4D97-AF65-F5344CB8AC3E}">
        <p14:creationId xmlns:p14="http://schemas.microsoft.com/office/powerpoint/2010/main" val="4200284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dissolve">
                                      <p:cBhvr>
                                        <p:cTn id="7" dur="500"/>
                                        <p:tgtEl>
                                          <p:spTgt spid="146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146438">
                                            <p:txEl>
                                              <p:pRg st="0" end="0"/>
                                            </p:txEl>
                                          </p:spTgt>
                                        </p:tgtEl>
                                        <p:attrNameLst>
                                          <p:attrName>style.visibility</p:attrName>
                                        </p:attrNameLst>
                                      </p:cBhvr>
                                      <p:to>
                                        <p:strVal val="visible"/>
                                      </p:to>
                                    </p:set>
                                    <p:anim calcmode="lin" valueType="num">
                                      <p:cBhvr>
                                        <p:cTn id="12" dur="500" fill="hold"/>
                                        <p:tgtEl>
                                          <p:spTgt spid="146438">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146438">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4643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643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2" fill="hold" grpId="0" nodeType="clickEffect">
                                  <p:stCondLst>
                                    <p:cond delay="0"/>
                                  </p:stCondLst>
                                  <p:childTnLst>
                                    <p:set>
                                      <p:cBhvr>
                                        <p:cTn id="19" dur="1" fill="hold">
                                          <p:stCondLst>
                                            <p:cond delay="0"/>
                                          </p:stCondLst>
                                        </p:cTn>
                                        <p:tgtEl>
                                          <p:spTgt spid="146438">
                                            <p:txEl>
                                              <p:pRg st="1" end="1"/>
                                            </p:txEl>
                                          </p:spTgt>
                                        </p:tgtEl>
                                        <p:attrNameLst>
                                          <p:attrName>style.visibility</p:attrName>
                                        </p:attrNameLst>
                                      </p:cBhvr>
                                      <p:to>
                                        <p:strVal val="visible"/>
                                      </p:to>
                                    </p:set>
                                    <p:anim calcmode="lin" valueType="num">
                                      <p:cBhvr>
                                        <p:cTn id="20" dur="500" fill="hold"/>
                                        <p:tgtEl>
                                          <p:spTgt spid="146438">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146438">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146438">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4643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2" fill="hold" grpId="0" nodeType="clickEffect">
                                  <p:stCondLst>
                                    <p:cond delay="0"/>
                                  </p:stCondLst>
                                  <p:childTnLst>
                                    <p:set>
                                      <p:cBhvr>
                                        <p:cTn id="27" dur="1" fill="hold">
                                          <p:stCondLst>
                                            <p:cond delay="0"/>
                                          </p:stCondLst>
                                        </p:cTn>
                                        <p:tgtEl>
                                          <p:spTgt spid="146438">
                                            <p:txEl>
                                              <p:pRg st="2" end="2"/>
                                            </p:txEl>
                                          </p:spTgt>
                                        </p:tgtEl>
                                        <p:attrNameLst>
                                          <p:attrName>style.visibility</p:attrName>
                                        </p:attrNameLst>
                                      </p:cBhvr>
                                      <p:to>
                                        <p:strVal val="visible"/>
                                      </p:to>
                                    </p:set>
                                    <p:anim calcmode="lin" valueType="num">
                                      <p:cBhvr>
                                        <p:cTn id="28" dur="500" fill="hold"/>
                                        <p:tgtEl>
                                          <p:spTgt spid="146438">
                                            <p:txEl>
                                              <p:pRg st="2" end="2"/>
                                            </p:txEl>
                                          </p:spTgt>
                                        </p:tgtEl>
                                        <p:attrNameLst>
                                          <p:attrName>ppt_x</p:attrName>
                                        </p:attrNameLst>
                                      </p:cBhvr>
                                      <p:tavLst>
                                        <p:tav tm="0">
                                          <p:val>
                                            <p:strVal val="#ppt_x+#ppt_w/2"/>
                                          </p:val>
                                        </p:tav>
                                        <p:tav tm="100000">
                                          <p:val>
                                            <p:strVal val="#ppt_x"/>
                                          </p:val>
                                        </p:tav>
                                      </p:tavLst>
                                    </p:anim>
                                    <p:anim calcmode="lin" valueType="num">
                                      <p:cBhvr>
                                        <p:cTn id="29" dur="500" fill="hold"/>
                                        <p:tgtEl>
                                          <p:spTgt spid="146438">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146438">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4643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955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79555" name="Text Box 3"/>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BECAUSE OF WHAT IT DECLARES</a:t>
            </a:r>
          </a:p>
        </p:txBody>
      </p:sp>
      <p:sp>
        <p:nvSpPr>
          <p:cNvPr id="279556" name="Text Box 4"/>
          <p:cNvSpPr txBox="1">
            <a:spLocks noChangeArrowheads="1"/>
          </p:cNvSpPr>
          <p:nvPr/>
        </p:nvSpPr>
        <p:spPr bwMode="auto">
          <a:xfrm>
            <a:off x="1371600" y="2209800"/>
            <a:ext cx="899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It is a declaration of </a:t>
            </a:r>
            <a:r>
              <a:rPr lang="en-US" altLang="en-US" sz="3200" b="1" i="1" u="sng">
                <a:solidFill>
                  <a:srgbClr val="7A2900"/>
                </a:solidFill>
                <a:latin typeface="Tahoma" panose="020B0604030504040204" pitchFamily="34" charset="0"/>
              </a:rPr>
              <a:t>DEEP CONVICTION</a:t>
            </a:r>
          </a:p>
        </p:txBody>
      </p:sp>
      <p:sp>
        <p:nvSpPr>
          <p:cNvPr id="148485" name="Text Box 5"/>
          <p:cNvSpPr txBox="1">
            <a:spLocks noChangeArrowheads="1"/>
          </p:cNvSpPr>
          <p:nvPr/>
        </p:nvSpPr>
        <p:spPr bwMode="auto">
          <a:xfrm>
            <a:off x="2590800" y="35052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 GOOD CONFESSION:</a:t>
            </a:r>
          </a:p>
        </p:txBody>
      </p:sp>
      <p:sp>
        <p:nvSpPr>
          <p:cNvPr id="148487" name="Text Box 7"/>
          <p:cNvSpPr txBox="1">
            <a:spLocks noChangeArrowheads="1"/>
          </p:cNvSpPr>
          <p:nvPr/>
        </p:nvSpPr>
        <p:spPr bwMode="auto">
          <a:xfrm>
            <a:off x="2971800" y="42672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Believes there is TRUTH that makes men free – John 8:32</a:t>
            </a:r>
          </a:p>
        </p:txBody>
      </p:sp>
    </p:spTree>
    <p:extLst>
      <p:ext uri="{BB962C8B-B14F-4D97-AF65-F5344CB8AC3E}">
        <p14:creationId xmlns:p14="http://schemas.microsoft.com/office/powerpoint/2010/main" val="4065498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dissolve">
                                      <p:cBhvr>
                                        <p:cTn id="7" dur="500"/>
                                        <p:tgtEl>
                                          <p:spTgt spid="148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87"/>
                                        </p:tgtEl>
                                        <p:attrNameLst>
                                          <p:attrName>style.visibility</p:attrName>
                                        </p:attrNameLst>
                                      </p:cBhvr>
                                      <p:to>
                                        <p:strVal val="visible"/>
                                      </p:to>
                                    </p:set>
                                    <p:animEffect transition="in" filter="dissolve">
                                      <p:cBhvr>
                                        <p:cTn id="12"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p:bldP spid="14848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160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281603" name="WordArt 3"/>
          <p:cNvSpPr>
            <a:spLocks noChangeArrowheads="1" noChangeShapeType="1" noTextEdit="1"/>
          </p:cNvSpPr>
          <p:nvPr/>
        </p:nvSpPr>
        <p:spPr bwMode="auto">
          <a:xfrm>
            <a:off x="1981200" y="1600200"/>
            <a:ext cx="70866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Why Call It The "Good" Confession?</a:t>
            </a:r>
          </a:p>
        </p:txBody>
      </p:sp>
      <p:sp>
        <p:nvSpPr>
          <p:cNvPr id="189444" name="Line 4"/>
          <p:cNvSpPr>
            <a:spLocks noChangeShapeType="1"/>
          </p:cNvSpPr>
          <p:nvPr/>
        </p:nvSpPr>
        <p:spPr bwMode="auto">
          <a:xfrm>
            <a:off x="5410200" y="2209800"/>
            <a:ext cx="1143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b="1">
              <a:solidFill>
                <a:prstClr val="white"/>
              </a:solidFill>
              <a:latin typeface="Tahoma" panose="020B0604030504040204" pitchFamily="34" charset="0"/>
            </a:endParaRPr>
          </a:p>
        </p:txBody>
      </p:sp>
    </p:spTree>
    <p:extLst>
      <p:ext uri="{BB962C8B-B14F-4D97-AF65-F5344CB8AC3E}">
        <p14:creationId xmlns:p14="http://schemas.microsoft.com/office/powerpoint/2010/main" val="51455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wipe(left)">
                                      <p:cBhvr>
                                        <p:cTn id="7" dur="1000"/>
                                        <p:tgtEl>
                                          <p:spTgt spid="18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365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83651"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50532" name="Text Box 4"/>
          <p:cNvSpPr txBox="1">
            <a:spLocks noChangeArrowheads="1"/>
          </p:cNvSpPr>
          <p:nvPr/>
        </p:nvSpPr>
        <p:spPr bwMode="auto">
          <a:xfrm>
            <a:off x="2438400" y="2209800"/>
            <a:ext cx="71628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Heb 2:1-3  We must pay more careful attention, therefore, to what we have heard, so that we do not drift away. </a:t>
            </a:r>
          </a:p>
        </p:txBody>
      </p:sp>
    </p:spTree>
    <p:extLst>
      <p:ext uri="{BB962C8B-B14F-4D97-AF65-F5344CB8AC3E}">
        <p14:creationId xmlns:p14="http://schemas.microsoft.com/office/powerpoint/2010/main" val="747713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0402" name="Picture 2" descr="Bible w parchmen bk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Text Box 3"/>
          <p:cNvSpPr txBox="1">
            <a:spLocks noChangeArrowheads="1"/>
          </p:cNvSpPr>
          <p:nvPr/>
        </p:nvSpPr>
        <p:spPr bwMode="auto">
          <a:xfrm>
            <a:off x="2514600" y="457200"/>
            <a:ext cx="71628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1 Tim 6:12</a:t>
            </a:r>
          </a:p>
          <a:p>
            <a:pPr algn="ct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12 Fight the good fight of the faith. Take hold of the eternal life to which you were called when you made your good confession in the presence of many witnesses.</a:t>
            </a:r>
          </a:p>
          <a:p>
            <a:pPr algn="ct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NIV</a:t>
            </a:r>
          </a:p>
          <a:p>
            <a:pPr fontAlgn="base">
              <a:spcBef>
                <a:spcPct val="0"/>
              </a:spcBef>
              <a:spcAft>
                <a:spcPct val="0"/>
              </a:spcAft>
              <a:buFontTx/>
              <a:buNone/>
            </a:pPr>
            <a:endParaRPr lang="en-US" altLang="en-US" sz="3200" b="1">
              <a:solidFill>
                <a:prstClr val="black"/>
              </a:solidFill>
              <a:latin typeface="Tahoma" panose="020B0604030504040204" pitchFamily="34" charset="0"/>
            </a:endParaRPr>
          </a:p>
        </p:txBody>
      </p:sp>
    </p:spTree>
    <p:extLst>
      <p:ext uri="{BB962C8B-B14F-4D97-AF65-F5344CB8AC3E}">
        <p14:creationId xmlns:p14="http://schemas.microsoft.com/office/powerpoint/2010/main" val="398910946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569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85699"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52580" name="Text Box 4"/>
          <p:cNvSpPr txBox="1">
            <a:spLocks noChangeArrowheads="1"/>
          </p:cNvSpPr>
          <p:nvPr/>
        </p:nvSpPr>
        <p:spPr bwMode="auto">
          <a:xfrm>
            <a:off x="2438400" y="2209800"/>
            <a:ext cx="7162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For if the message spoken by angels was binding, and every violation and disobedience received its just punishment, 3 how shall we escape if we ignore such a great salvation?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1383835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774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87747"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54628"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Matt 1:21 She will give birth to a son, and you are to give him the name Jesus, because he will save his people from their sins."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21806691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979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89795"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56676"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1 Tim 1:15 Here is a trustworthy saying that deserves full acceptance: Christ Jesus came into the world to save sinners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753790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184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91843"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58724" name="Text Box 4"/>
          <p:cNvSpPr txBox="1">
            <a:spLocks noChangeArrowheads="1"/>
          </p:cNvSpPr>
          <p:nvPr/>
        </p:nvSpPr>
        <p:spPr bwMode="auto">
          <a:xfrm>
            <a:off x="2438400" y="2209800"/>
            <a:ext cx="71628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Salvation is “Great” – Heb. 2:1-3</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Salvation is implied in the name “Jesus” –Matt. 1:21</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Christ came to “save sinners” –1 Tim. 1:15</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360617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389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93891"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60772" name="Text Box 4"/>
          <p:cNvSpPr txBox="1">
            <a:spLocks noChangeArrowheads="1"/>
          </p:cNvSpPr>
          <p:nvPr/>
        </p:nvSpPr>
        <p:spPr bwMode="auto">
          <a:xfrm>
            <a:off x="2438400" y="2209800"/>
            <a:ext cx="716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Rom 10:9-11  That if you confess with your mouth, "Jesus is Lord," and believe in your heart that God raised him from the dead, you will be saved. </a:t>
            </a:r>
          </a:p>
        </p:txBody>
      </p:sp>
    </p:spTree>
    <p:extLst>
      <p:ext uri="{BB962C8B-B14F-4D97-AF65-F5344CB8AC3E}">
        <p14:creationId xmlns:p14="http://schemas.microsoft.com/office/powerpoint/2010/main" val="1565212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593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95939"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62820"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10 For it is with your heart that you believe and are justified, and it is with your mouth that you confess and are saved.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7821190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798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97987"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 BECAUSE IT IS PART OF SALVATION</a:t>
            </a:r>
          </a:p>
        </p:txBody>
      </p:sp>
      <p:sp>
        <p:nvSpPr>
          <p:cNvPr id="164868"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Rom 10:11 For with the heart one believes unto righteousness, and with the mouth confession is made </a:t>
            </a:r>
            <a:r>
              <a:rPr lang="en-US" altLang="en-US" sz="3200" b="1" i="1" u="sng">
                <a:solidFill>
                  <a:srgbClr val="7A2900"/>
                </a:solidFill>
                <a:latin typeface="Tahoma" panose="020B0604030504040204" pitchFamily="34" charset="0"/>
              </a:rPr>
              <a:t>unto</a:t>
            </a:r>
            <a:r>
              <a:rPr lang="en-US" altLang="en-US" sz="3200" b="1">
                <a:solidFill>
                  <a:srgbClr val="7A2900"/>
                </a:solidFill>
                <a:latin typeface="Tahoma" panose="020B0604030504040204" pitchFamily="34" charset="0"/>
              </a:rPr>
              <a:t> salvation. NKJV</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
        <p:nvSpPr>
          <p:cNvPr id="164869" name="Text Box 5"/>
          <p:cNvSpPr txBox="1">
            <a:spLocks noChangeArrowheads="1"/>
          </p:cNvSpPr>
          <p:nvPr/>
        </p:nvSpPr>
        <p:spPr bwMode="auto">
          <a:xfrm>
            <a:off x="2514600" y="4419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 word “unto” is Greek “eis”  and means “toward”</a:t>
            </a:r>
          </a:p>
        </p:txBody>
      </p:sp>
      <p:sp>
        <p:nvSpPr>
          <p:cNvPr id="164870" name="Text Box 6"/>
          <p:cNvSpPr txBox="1">
            <a:spLocks noChangeArrowheads="1"/>
          </p:cNvSpPr>
          <p:nvPr/>
        </p:nvSpPr>
        <p:spPr bwMode="auto">
          <a:xfrm>
            <a:off x="4191000" y="5486400"/>
            <a:ext cx="5715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7525" indent="-517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1825"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    Confession is “toward”   salvation</a:t>
            </a:r>
          </a:p>
        </p:txBody>
      </p:sp>
    </p:spTree>
    <p:extLst>
      <p:ext uri="{BB962C8B-B14F-4D97-AF65-F5344CB8AC3E}">
        <p14:creationId xmlns:p14="http://schemas.microsoft.com/office/powerpoint/2010/main" val="105000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4870"/>
                                        </p:tgtEl>
                                        <p:attrNameLst>
                                          <p:attrName>style.visibility</p:attrName>
                                        </p:attrNameLst>
                                      </p:cBhvr>
                                      <p:to>
                                        <p:strVal val="visible"/>
                                      </p:to>
                                    </p:set>
                                    <p:animEffect transition="in" filter="dissolve">
                                      <p:cBhvr>
                                        <p:cTn id="15" dur="500"/>
                                        <p:tgtEl>
                                          <p:spTgt spid="164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build="p"/>
      <p:bldP spid="164869" grpId="0"/>
      <p:bldP spid="16487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003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00035" name="WordArt 3"/>
          <p:cNvSpPr>
            <a:spLocks noChangeArrowheads="1" noChangeShapeType="1" noTextEdit="1"/>
          </p:cNvSpPr>
          <p:nvPr/>
        </p:nvSpPr>
        <p:spPr bwMode="auto">
          <a:xfrm>
            <a:off x="1981200" y="1600200"/>
            <a:ext cx="70866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Why Call It The "Good" Confession?</a:t>
            </a:r>
          </a:p>
        </p:txBody>
      </p:sp>
      <p:sp>
        <p:nvSpPr>
          <p:cNvPr id="191492" name="Line 4"/>
          <p:cNvSpPr>
            <a:spLocks noChangeShapeType="1"/>
          </p:cNvSpPr>
          <p:nvPr/>
        </p:nvSpPr>
        <p:spPr bwMode="auto">
          <a:xfrm>
            <a:off x="5410200" y="2209800"/>
            <a:ext cx="1143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b="1">
              <a:solidFill>
                <a:prstClr val="white"/>
              </a:solidFill>
              <a:latin typeface="Tahoma" panose="020B0604030504040204" pitchFamily="34" charset="0"/>
            </a:endParaRPr>
          </a:p>
        </p:txBody>
      </p:sp>
    </p:spTree>
    <p:extLst>
      <p:ext uri="{BB962C8B-B14F-4D97-AF65-F5344CB8AC3E}">
        <p14:creationId xmlns:p14="http://schemas.microsoft.com/office/powerpoint/2010/main" val="1783944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492"/>
                                        </p:tgtEl>
                                        <p:attrNameLst>
                                          <p:attrName>style.visibility</p:attrName>
                                        </p:attrNameLst>
                                      </p:cBhvr>
                                      <p:to>
                                        <p:strVal val="visible"/>
                                      </p:to>
                                    </p:set>
                                    <p:animEffect transition="in" filter="wipe(left)">
                                      <p:cBhvr>
                                        <p:cTn id="7" dur="1000"/>
                                        <p:tgtEl>
                                          <p:spTgt spid="191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208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02083"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66916" name="Text Box 4"/>
          <p:cNvSpPr txBox="1">
            <a:spLocks noChangeArrowheads="1"/>
          </p:cNvSpPr>
          <p:nvPr/>
        </p:nvSpPr>
        <p:spPr bwMode="auto">
          <a:xfrm>
            <a:off x="2438400" y="2209800"/>
            <a:ext cx="716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Luke 12:8-10 "I tell you, whoever acknowledges me before men, the Son of Man will also acknowledge him before the angels of God. </a:t>
            </a:r>
          </a:p>
        </p:txBody>
      </p:sp>
      <p:sp>
        <p:nvSpPr>
          <p:cNvPr id="166919" name="Text Box 7"/>
          <p:cNvSpPr txBox="1">
            <a:spLocks noChangeArrowheads="1"/>
          </p:cNvSpPr>
          <p:nvPr/>
        </p:nvSpPr>
        <p:spPr bwMode="auto">
          <a:xfrm>
            <a:off x="2895600" y="49530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0" indent="-1143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25730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4859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“Acknowledge” is “confess” or       “to assent”</a:t>
            </a:r>
          </a:p>
        </p:txBody>
      </p:sp>
    </p:spTree>
    <p:extLst>
      <p:ext uri="{BB962C8B-B14F-4D97-AF65-F5344CB8AC3E}">
        <p14:creationId xmlns:p14="http://schemas.microsoft.com/office/powerpoint/2010/main" val="3427262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66919"/>
                                        </p:tgtEl>
                                        <p:attrNameLst>
                                          <p:attrName>style.visibility</p:attrName>
                                        </p:attrNameLst>
                                      </p:cBhvr>
                                      <p:to>
                                        <p:strVal val="visible"/>
                                      </p:to>
                                    </p:set>
                                    <p:animEffect transition="in" filter="dissolve">
                                      <p:cBhvr>
                                        <p:cTn id="1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p:bldP spid="16691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413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04131"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68964" name="Text Box 4"/>
          <p:cNvSpPr txBox="1">
            <a:spLocks noChangeArrowheads="1"/>
          </p:cNvSpPr>
          <p:nvPr/>
        </p:nvSpPr>
        <p:spPr bwMode="auto">
          <a:xfrm>
            <a:off x="2438400" y="2209800"/>
            <a:ext cx="7162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 “good confession” anticipates being confessed by the Son of God whom we confess</a:t>
            </a:r>
          </a:p>
        </p:txBody>
      </p:sp>
    </p:spTree>
    <p:extLst>
      <p:ext uri="{BB962C8B-B14F-4D97-AF65-F5344CB8AC3E}">
        <p14:creationId xmlns:p14="http://schemas.microsoft.com/office/powerpoint/2010/main" val="3026695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245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32451" name="Text Box 4"/>
          <p:cNvSpPr txBox="1">
            <a:spLocks noChangeArrowheads="1"/>
          </p:cNvSpPr>
          <p:nvPr/>
        </p:nvSpPr>
        <p:spPr bwMode="auto">
          <a:xfrm>
            <a:off x="2286000" y="1828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
        <p:nvSpPr>
          <p:cNvPr id="232452" name="Text Box 5"/>
          <p:cNvSpPr txBox="1">
            <a:spLocks noChangeArrowheads="1"/>
          </p:cNvSpPr>
          <p:nvPr/>
        </p:nvSpPr>
        <p:spPr bwMode="auto">
          <a:xfrm>
            <a:off x="2209800" y="1676400"/>
            <a:ext cx="7162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WORD CONFESSION:</a:t>
            </a:r>
          </a:p>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Means literally “</a:t>
            </a:r>
            <a:r>
              <a:rPr lang="en-US" altLang="en-US" sz="3200" b="1" i="1">
                <a:solidFill>
                  <a:srgbClr val="993300"/>
                </a:solidFill>
                <a:latin typeface="Tahoma" panose="020B0604030504040204" pitchFamily="34" charset="0"/>
              </a:rPr>
              <a:t>to speak the same thing”</a:t>
            </a:r>
          </a:p>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THE GOOD CONFESSION ACKNOWLEDGES WHAT THE N.T. AFFIRMS: </a:t>
            </a:r>
          </a:p>
        </p:txBody>
      </p:sp>
      <p:sp>
        <p:nvSpPr>
          <p:cNvPr id="31750" name="Text Box 6"/>
          <p:cNvSpPr txBox="1">
            <a:spLocks noChangeArrowheads="1"/>
          </p:cNvSpPr>
          <p:nvPr/>
        </p:nvSpPr>
        <p:spPr bwMode="auto">
          <a:xfrm>
            <a:off x="4419600" y="45720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993300"/>
                </a:solidFill>
                <a:latin typeface="Tahoma" panose="020B0604030504040204" pitchFamily="34" charset="0"/>
              </a:rPr>
              <a:t>Jesus is the SON OF GOD!</a:t>
            </a:r>
          </a:p>
        </p:txBody>
      </p:sp>
    </p:spTree>
    <p:extLst>
      <p:ext uri="{BB962C8B-B14F-4D97-AF65-F5344CB8AC3E}">
        <p14:creationId xmlns:p14="http://schemas.microsoft.com/office/powerpoint/2010/main" val="913203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ppt_x</p:attrName>
                                        </p:attrNameLst>
                                      </p:cBhvr>
                                      <p:tavLst>
                                        <p:tav tm="0">
                                          <p:val>
                                            <p:strVal val="#ppt_x+#ppt_w/2"/>
                                          </p:val>
                                        </p:tav>
                                        <p:tav tm="100000">
                                          <p:val>
                                            <p:strVal val="#ppt_x"/>
                                          </p:val>
                                        </p:tav>
                                      </p:tavLst>
                                    </p:anim>
                                    <p:anim calcmode="lin" valueType="num">
                                      <p:cBhvr>
                                        <p:cTn id="8" dur="500" fill="hold"/>
                                        <p:tgtEl>
                                          <p:spTgt spid="31750"/>
                                        </p:tgtEl>
                                        <p:attrNameLst>
                                          <p:attrName>ppt_y</p:attrName>
                                        </p:attrNameLst>
                                      </p:cBhvr>
                                      <p:tavLst>
                                        <p:tav tm="0">
                                          <p:val>
                                            <p:strVal val="#ppt_y"/>
                                          </p:val>
                                        </p:tav>
                                        <p:tav tm="100000">
                                          <p:val>
                                            <p:strVal val="#ppt_y"/>
                                          </p:val>
                                        </p:tav>
                                      </p:tavLst>
                                    </p:anim>
                                    <p:anim calcmode="lin" valueType="num">
                                      <p:cBhvr>
                                        <p:cTn id="9" dur="500" fill="hold"/>
                                        <p:tgtEl>
                                          <p:spTgt spid="31750"/>
                                        </p:tgtEl>
                                        <p:attrNameLst>
                                          <p:attrName>ppt_w</p:attrName>
                                        </p:attrNameLst>
                                      </p:cBhvr>
                                      <p:tavLst>
                                        <p:tav tm="0">
                                          <p:val>
                                            <p:fltVal val="0"/>
                                          </p:val>
                                        </p:tav>
                                        <p:tav tm="100000">
                                          <p:val>
                                            <p:strVal val="#ppt_w"/>
                                          </p:val>
                                        </p:tav>
                                      </p:tavLst>
                                    </p:anim>
                                    <p:anim calcmode="lin" valueType="num">
                                      <p:cBhvr>
                                        <p:cTn id="10" dur="500" fill="hold"/>
                                        <p:tgtEl>
                                          <p:spTgt spid="317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617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06179"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71012" name="Text Box 4"/>
          <p:cNvSpPr txBox="1">
            <a:spLocks noChangeArrowheads="1"/>
          </p:cNvSpPr>
          <p:nvPr/>
        </p:nvSpPr>
        <p:spPr bwMode="auto">
          <a:xfrm>
            <a:off x="2438400" y="22098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God “confessed” that Jesus was His Son</a:t>
            </a:r>
          </a:p>
        </p:txBody>
      </p:sp>
      <p:sp>
        <p:nvSpPr>
          <p:cNvPr id="171013" name="Text Box 5"/>
          <p:cNvSpPr txBox="1">
            <a:spLocks noChangeArrowheads="1"/>
          </p:cNvSpPr>
          <p:nvPr/>
        </p:nvSpPr>
        <p:spPr bwMode="auto">
          <a:xfrm>
            <a:off x="2514600" y="3352800"/>
            <a:ext cx="73914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At Christ’s baptism—Matt. 3:17</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At the transfiguration—Matthew 17:5</a:t>
            </a:r>
          </a:p>
        </p:txBody>
      </p:sp>
      <p:sp>
        <p:nvSpPr>
          <p:cNvPr id="171014" name="Text Box 6"/>
          <p:cNvSpPr txBox="1">
            <a:spLocks noChangeArrowheads="1"/>
          </p:cNvSpPr>
          <p:nvPr/>
        </p:nvSpPr>
        <p:spPr bwMode="auto">
          <a:xfrm>
            <a:off x="3657600" y="4648200"/>
            <a:ext cx="6781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“This is My Son whom I love, and with Him I am well pleased”</a:t>
            </a:r>
          </a:p>
        </p:txBody>
      </p:sp>
    </p:spTree>
    <p:extLst>
      <p:ext uri="{BB962C8B-B14F-4D97-AF65-F5344CB8AC3E}">
        <p14:creationId xmlns:p14="http://schemas.microsoft.com/office/powerpoint/2010/main" val="4177693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171013">
                                            <p:txEl>
                                              <p:pRg st="0" end="0"/>
                                            </p:txEl>
                                          </p:spTgt>
                                        </p:tgtEl>
                                        <p:attrNameLst>
                                          <p:attrName>style.visibility</p:attrName>
                                        </p:attrNameLst>
                                      </p:cBhvr>
                                      <p:to>
                                        <p:strVal val="visible"/>
                                      </p:to>
                                    </p:set>
                                    <p:anim calcmode="lin" valueType="num">
                                      <p:cBhvr>
                                        <p:cTn id="11" dur="500" fill="hold"/>
                                        <p:tgtEl>
                                          <p:spTgt spid="171013">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17101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7101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10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171013">
                                            <p:txEl>
                                              <p:pRg st="1" end="1"/>
                                            </p:txEl>
                                          </p:spTgt>
                                        </p:tgtEl>
                                        <p:attrNameLst>
                                          <p:attrName>style.visibility</p:attrName>
                                        </p:attrNameLst>
                                      </p:cBhvr>
                                      <p:to>
                                        <p:strVal val="visible"/>
                                      </p:to>
                                    </p:set>
                                    <p:anim calcmode="lin" valueType="num">
                                      <p:cBhvr>
                                        <p:cTn id="19" dur="500" fill="hold"/>
                                        <p:tgtEl>
                                          <p:spTgt spid="171013">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171013">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7101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7101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1014"/>
                                        </p:tgtEl>
                                        <p:attrNameLst>
                                          <p:attrName>style.visibility</p:attrName>
                                        </p:attrNameLst>
                                      </p:cBhvr>
                                      <p:to>
                                        <p:strVal val="visible"/>
                                      </p:to>
                                    </p:set>
                                    <p:animEffect transition="in" filter="dissolve">
                                      <p:cBhvr>
                                        <p:cTn id="27"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build="p"/>
      <p:bldP spid="171013" grpId="0" build="p"/>
      <p:bldP spid="1710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822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08227"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73060" name="Text Box 4"/>
          <p:cNvSpPr txBox="1">
            <a:spLocks noChangeArrowheads="1"/>
          </p:cNvSpPr>
          <p:nvPr/>
        </p:nvSpPr>
        <p:spPr bwMode="auto">
          <a:xfrm>
            <a:off x="2438400" y="2209800"/>
            <a:ext cx="716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THINK ABOUT BEING ACKNOWLEDGED IN THE SAME WAY BY THE SAME GOD WHO ACKNOWLEDGED JESUS AS HIS SON</a:t>
            </a:r>
          </a:p>
        </p:txBody>
      </p:sp>
    </p:spTree>
    <p:extLst>
      <p:ext uri="{BB962C8B-B14F-4D97-AF65-F5344CB8AC3E}">
        <p14:creationId xmlns:p14="http://schemas.microsoft.com/office/powerpoint/2010/main" val="2865376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027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10275"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75108"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2 Cor 6:18 I will be a Father to you, and you will be my sons and daughters,  says the Lord Almighty." </a:t>
            </a:r>
          </a:p>
          <a:p>
            <a:pPr fontAlgn="base">
              <a:lnSpc>
                <a:spcPct val="100000"/>
              </a:lnSpc>
              <a:spcBef>
                <a:spcPct val="50000"/>
              </a:spcBef>
              <a:spcAft>
                <a:spcPct val="0"/>
              </a:spcAft>
              <a:buFontTx/>
              <a:buNone/>
            </a:pPr>
            <a:endParaRPr lang="en-US" altLang="en-US" sz="3200" b="1" i="1">
              <a:solidFill>
                <a:srgbClr val="7A2900"/>
              </a:solidFill>
              <a:latin typeface="Tahoma" panose="020B0604030504040204" pitchFamily="34" charset="0"/>
            </a:endParaRPr>
          </a:p>
        </p:txBody>
      </p:sp>
    </p:spTree>
    <p:extLst>
      <p:ext uri="{BB962C8B-B14F-4D97-AF65-F5344CB8AC3E}">
        <p14:creationId xmlns:p14="http://schemas.microsoft.com/office/powerpoint/2010/main" val="2773018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232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12323"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77156" name="Text Box 4"/>
          <p:cNvSpPr txBox="1">
            <a:spLocks noChangeArrowheads="1"/>
          </p:cNvSpPr>
          <p:nvPr/>
        </p:nvSpPr>
        <p:spPr bwMode="auto">
          <a:xfrm>
            <a:off x="2438400" y="2209800"/>
            <a:ext cx="71628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Gal 3:26-27 You are all sons of God through faith in Christ Jesus, 27 for all of you who were baptized into Christ have clothed yourselves with Christ.</a:t>
            </a:r>
          </a:p>
          <a:p>
            <a:pPr fontAlgn="base">
              <a:lnSpc>
                <a:spcPct val="100000"/>
              </a:lnSpc>
              <a:spcBef>
                <a:spcPct val="50000"/>
              </a:spcBef>
              <a:spcAft>
                <a:spcPct val="0"/>
              </a:spcAft>
              <a:buFontTx/>
              <a:buNone/>
            </a:pPr>
            <a:endParaRPr lang="en-US" altLang="en-US" sz="3200" b="1" i="1">
              <a:solidFill>
                <a:srgbClr val="7A2900"/>
              </a:solidFill>
              <a:latin typeface="Tahoma" panose="020B0604030504040204" pitchFamily="34" charset="0"/>
            </a:endParaRPr>
          </a:p>
        </p:txBody>
      </p:sp>
    </p:spTree>
    <p:extLst>
      <p:ext uri="{BB962C8B-B14F-4D97-AF65-F5344CB8AC3E}">
        <p14:creationId xmlns:p14="http://schemas.microsoft.com/office/powerpoint/2010/main" val="2750538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437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14371"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79204" name="Text Box 4"/>
          <p:cNvSpPr txBox="1">
            <a:spLocks noChangeArrowheads="1"/>
          </p:cNvSpPr>
          <p:nvPr/>
        </p:nvSpPr>
        <p:spPr bwMode="auto">
          <a:xfrm>
            <a:off x="2438400" y="2209800"/>
            <a:ext cx="71628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Gal 4:6-7 Because you are sons, God sent the Spirit of his Son into our hearts, the Spirit who calls out, "Abba, Father."</a:t>
            </a:r>
          </a:p>
        </p:txBody>
      </p:sp>
    </p:spTree>
    <p:extLst>
      <p:ext uri="{BB962C8B-B14F-4D97-AF65-F5344CB8AC3E}">
        <p14:creationId xmlns:p14="http://schemas.microsoft.com/office/powerpoint/2010/main" val="2707971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641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16419"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81252" name="Text Box 4"/>
          <p:cNvSpPr txBox="1">
            <a:spLocks noChangeArrowheads="1"/>
          </p:cNvSpPr>
          <p:nvPr/>
        </p:nvSpPr>
        <p:spPr bwMode="auto">
          <a:xfrm>
            <a:off x="2438400" y="2209800"/>
            <a:ext cx="7162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7 So you are no longer a slave, but a son; and since you are a son, God has made you also an heir. </a:t>
            </a:r>
          </a:p>
          <a:p>
            <a:pPr fontAlgn="base">
              <a:lnSpc>
                <a:spcPct val="100000"/>
              </a:lnSpc>
              <a:spcBef>
                <a:spcPct val="50000"/>
              </a:spcBef>
              <a:spcAft>
                <a:spcPct val="0"/>
              </a:spcAft>
              <a:buFontTx/>
              <a:buNone/>
            </a:pPr>
            <a:endParaRPr lang="en-US" altLang="en-US" sz="3200" b="1" i="1">
              <a:solidFill>
                <a:srgbClr val="7A2900"/>
              </a:solidFill>
              <a:latin typeface="Tahoma" panose="020B0604030504040204" pitchFamily="34" charset="0"/>
            </a:endParaRPr>
          </a:p>
        </p:txBody>
      </p:sp>
    </p:spTree>
    <p:extLst>
      <p:ext uri="{BB962C8B-B14F-4D97-AF65-F5344CB8AC3E}">
        <p14:creationId xmlns:p14="http://schemas.microsoft.com/office/powerpoint/2010/main" val="3130956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846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18467" name="Text Box 3"/>
          <p:cNvSpPr txBox="1">
            <a:spLocks noChangeArrowheads="1"/>
          </p:cNvSpPr>
          <p:nvPr/>
        </p:nvSpPr>
        <p:spPr bwMode="auto">
          <a:xfrm>
            <a:off x="1828800" y="16002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4.  BECAUSE OF WHAT IT ANTICIPATES</a:t>
            </a:r>
          </a:p>
        </p:txBody>
      </p:sp>
      <p:sp>
        <p:nvSpPr>
          <p:cNvPr id="183300" name="Text Box 4"/>
          <p:cNvSpPr txBox="1">
            <a:spLocks noChangeArrowheads="1"/>
          </p:cNvSpPr>
          <p:nvPr/>
        </p:nvSpPr>
        <p:spPr bwMode="auto">
          <a:xfrm>
            <a:off x="2438400" y="2209800"/>
            <a:ext cx="76200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God acknowledged Jesus as His Son</a:t>
            </a:r>
          </a:p>
          <a:p>
            <a:pPr fontAlgn="base">
              <a:lnSpc>
                <a:spcPct val="100000"/>
              </a:lnSpc>
              <a:spcBef>
                <a:spcPct val="50000"/>
              </a:spcBef>
              <a:spcAft>
                <a:spcPct val="0"/>
              </a:spcAft>
              <a:buFontTx/>
              <a:buNone/>
            </a:pPr>
            <a:r>
              <a:rPr lang="en-US" altLang="en-US" sz="3200" b="1" i="1">
                <a:solidFill>
                  <a:srgbClr val="7A2900"/>
                </a:solidFill>
                <a:latin typeface="Tahoma" panose="020B0604030504040204" pitchFamily="34" charset="0"/>
              </a:rPr>
              <a:t>God will acknowledge us as His Sons and Daughters</a:t>
            </a:r>
          </a:p>
        </p:txBody>
      </p:sp>
    </p:spTree>
    <p:extLst>
      <p:ext uri="{BB962C8B-B14F-4D97-AF65-F5344CB8AC3E}">
        <p14:creationId xmlns:p14="http://schemas.microsoft.com/office/powerpoint/2010/main" val="2600236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051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193541" name="Text Box 5"/>
          <p:cNvSpPr txBox="1">
            <a:spLocks noChangeArrowheads="1"/>
          </p:cNvSpPr>
          <p:nvPr/>
        </p:nvSpPr>
        <p:spPr bwMode="auto">
          <a:xfrm>
            <a:off x="1981200" y="1600200"/>
            <a:ext cx="75438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altLang="en-US" sz="4400" b="1">
                <a:solidFill>
                  <a:srgbClr val="0066CC"/>
                </a:solidFill>
                <a:effectLst>
                  <a:outerShdw blurRad="38100" dist="38100" dir="2700000" algn="tl">
                    <a:srgbClr val="C0C0C0"/>
                  </a:outerShdw>
                </a:effectLst>
                <a:latin typeface="Tahoma" panose="020B0604030504040204" pitchFamily="34" charset="0"/>
              </a:rPr>
              <a:t>WHEN DO WE MAKE THE GOOD CONFESSION?</a:t>
            </a:r>
          </a:p>
        </p:txBody>
      </p:sp>
    </p:spTree>
    <p:extLst>
      <p:ext uri="{BB962C8B-B14F-4D97-AF65-F5344CB8AC3E}">
        <p14:creationId xmlns:p14="http://schemas.microsoft.com/office/powerpoint/2010/main" val="2371280133"/>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256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22563" name="Text Box 3"/>
          <p:cNvSpPr txBox="1">
            <a:spLocks noChangeArrowheads="1"/>
          </p:cNvSpPr>
          <p:nvPr/>
        </p:nvSpPr>
        <p:spPr bwMode="auto">
          <a:xfrm>
            <a:off x="1524000" y="13716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WHEN WE OBEY THE GOSPEL</a:t>
            </a:r>
          </a:p>
        </p:txBody>
      </p:sp>
      <p:pic>
        <p:nvPicPr>
          <p:cNvPr id="83975" name="Picture 7" descr="Here water-e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362200"/>
            <a:ext cx="2895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 Box 9"/>
          <p:cNvSpPr txBox="1">
            <a:spLocks noChangeArrowheads="1"/>
          </p:cNvSpPr>
          <p:nvPr/>
        </p:nvSpPr>
        <p:spPr bwMode="auto">
          <a:xfrm>
            <a:off x="5029200" y="2667000"/>
            <a:ext cx="51054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Acts 8:35-39 Then Philip opened his mouth, and beginning at this Scripture, preached Jesus to him. </a:t>
            </a:r>
          </a:p>
        </p:txBody>
      </p:sp>
    </p:spTree>
    <p:extLst>
      <p:ext uri="{BB962C8B-B14F-4D97-AF65-F5344CB8AC3E}">
        <p14:creationId xmlns:p14="http://schemas.microsoft.com/office/powerpoint/2010/main" val="4076765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fade">
                                      <p:cBhvr>
                                        <p:cTn id="7" dur="2000"/>
                                        <p:tgtEl>
                                          <p:spTgt spid="83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3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461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24611" name="Text Box 3"/>
          <p:cNvSpPr txBox="1">
            <a:spLocks noChangeArrowheads="1"/>
          </p:cNvSpPr>
          <p:nvPr/>
        </p:nvSpPr>
        <p:spPr bwMode="auto">
          <a:xfrm>
            <a:off x="1524000" y="13716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WHEN WE OBEY THE GOSPEL</a:t>
            </a:r>
          </a:p>
        </p:txBody>
      </p:sp>
      <p:pic>
        <p:nvPicPr>
          <p:cNvPr id="197636" name="Picture 4" descr="Here water-e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362200"/>
            <a:ext cx="2895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3" name="Text Box 5"/>
          <p:cNvSpPr txBox="1">
            <a:spLocks noChangeArrowheads="1"/>
          </p:cNvSpPr>
          <p:nvPr/>
        </p:nvSpPr>
        <p:spPr bwMode="auto">
          <a:xfrm>
            <a:off x="5029200" y="2667000"/>
            <a:ext cx="51054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36 Now as they went down the road, they came to some water. And the eunuch said, "See, here is water. What hinders me from being baptized?"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323420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2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449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34499" name="Text Box 3"/>
          <p:cNvSpPr txBox="1">
            <a:spLocks noChangeArrowheads="1"/>
          </p:cNvSpPr>
          <p:nvPr/>
        </p:nvSpPr>
        <p:spPr bwMode="auto">
          <a:xfrm>
            <a:off x="2286000" y="1828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
        <p:nvSpPr>
          <p:cNvPr id="234500" name="Text Box 4"/>
          <p:cNvSpPr txBox="1">
            <a:spLocks noChangeArrowheads="1"/>
          </p:cNvSpPr>
          <p:nvPr/>
        </p:nvSpPr>
        <p:spPr bwMode="auto">
          <a:xfrm>
            <a:off x="2209800" y="1676400"/>
            <a:ext cx="7162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THE CONFESSION IS “GOOD”</a:t>
            </a:r>
          </a:p>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Means literally “</a:t>
            </a:r>
            <a:r>
              <a:rPr lang="en-US" altLang="en-US" sz="3200" b="1" i="1">
                <a:solidFill>
                  <a:srgbClr val="993300"/>
                </a:solidFill>
                <a:latin typeface="Tahoma" panose="020B0604030504040204" pitchFamily="34" charset="0"/>
              </a:rPr>
              <a:t>That which is intrinsically good and fair and beautiful”</a:t>
            </a:r>
          </a:p>
        </p:txBody>
      </p:sp>
    </p:spTree>
    <p:extLst>
      <p:ext uri="{BB962C8B-B14F-4D97-AF65-F5344CB8AC3E}">
        <p14:creationId xmlns:p14="http://schemas.microsoft.com/office/powerpoint/2010/main" val="394966272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665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26659" name="Text Box 3"/>
          <p:cNvSpPr txBox="1">
            <a:spLocks noChangeArrowheads="1"/>
          </p:cNvSpPr>
          <p:nvPr/>
        </p:nvSpPr>
        <p:spPr bwMode="auto">
          <a:xfrm>
            <a:off x="1524000" y="14478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WHEN WE OBEY THE GOSPEL</a:t>
            </a:r>
          </a:p>
        </p:txBody>
      </p:sp>
      <p:pic>
        <p:nvPicPr>
          <p:cNvPr id="199684" name="Picture 4" descr="Here water-e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362200"/>
            <a:ext cx="2895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5029200" y="2667000"/>
            <a:ext cx="5105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37 Then Philip said, "If you believe with all your heart, you may."</a:t>
            </a:r>
          </a:p>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And he answered and said, "I believe that Jesus Christ is the Son of God."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154823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fade">
                                      <p:cBhvr>
                                        <p:cTn id="7" dur="20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870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28707"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WHEN WE OBEY THE GOSPEL</a:t>
            </a:r>
          </a:p>
        </p:txBody>
      </p:sp>
      <p:pic>
        <p:nvPicPr>
          <p:cNvPr id="201732" name="Picture 4" descr="Here water-e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362200"/>
            <a:ext cx="2895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Text Box 5"/>
          <p:cNvSpPr txBox="1">
            <a:spLocks noChangeArrowheads="1"/>
          </p:cNvSpPr>
          <p:nvPr/>
        </p:nvSpPr>
        <p:spPr bwMode="auto">
          <a:xfrm>
            <a:off x="5029200" y="2667000"/>
            <a:ext cx="51054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38 So he commanded the chariot to stand still. And both Philip and the eunuch went down into the water, and he baptized him.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1650289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dissolve">
                                      <p:cBhvr>
                                        <p:cTn id="7" dur="500"/>
                                        <p:tgtEl>
                                          <p:spTgt spid="201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1733"/>
                                        </p:tgtEl>
                                        <p:attrNameLst>
                                          <p:attrName>style.visibility</p:attrName>
                                        </p:attrNameLst>
                                      </p:cBhvr>
                                      <p:to>
                                        <p:strVal val="visible"/>
                                      </p:to>
                                    </p:set>
                                    <p:animEffect transition="in" filter="dissolve">
                                      <p:cBhvr>
                                        <p:cTn id="12"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075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30755"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205828" name="Text Box 4"/>
          <p:cNvSpPr txBox="1">
            <a:spLocks noChangeArrowheads="1"/>
          </p:cNvSpPr>
          <p:nvPr/>
        </p:nvSpPr>
        <p:spPr bwMode="auto">
          <a:xfrm>
            <a:off x="2362200" y="2362200"/>
            <a:ext cx="7772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Tim 2:19 "The Lord knows those who are his," and, "Everyone who confesses the name of the Lord must turn away from wickedness."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481481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280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32803"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332804" name="Text Box 4"/>
          <p:cNvSpPr txBox="1">
            <a:spLocks noChangeArrowheads="1"/>
          </p:cNvSpPr>
          <p:nvPr/>
        </p:nvSpPr>
        <p:spPr bwMode="auto">
          <a:xfrm>
            <a:off x="2362200" y="2362200"/>
            <a:ext cx="77724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2 Tim 2:19 "The Lord knows those who are his," and, "</a:t>
            </a:r>
            <a:r>
              <a:rPr lang="en-US" altLang="en-US" sz="3200" b="1" u="sng">
                <a:solidFill>
                  <a:srgbClr val="7A2900"/>
                </a:solidFill>
                <a:latin typeface="Tahoma" panose="020B0604030504040204" pitchFamily="34" charset="0"/>
              </a:rPr>
              <a:t>Everyone who confesses the name of the Lord must turn away from wickedness."</a:t>
            </a:r>
            <a:r>
              <a:rPr lang="en-US" altLang="en-US" sz="3200" b="1">
                <a:solidFill>
                  <a:srgbClr val="7A2900"/>
                </a:solidFill>
                <a:latin typeface="Tahoma" panose="020B0604030504040204" pitchFamily="34" charset="0"/>
              </a:rPr>
              <a:t>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760668459"/>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485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34851"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pic>
        <p:nvPicPr>
          <p:cNvPr id="211974" name="Picture 6" descr="ANd9GcSFGYsjbxBE_g1ANNbMjFhW14zlp2VtTaHy-fe97nliDmdSdp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908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3" name="AutoShape 8"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334854" name="AutoShape 10"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334855" name="AutoShape 12"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334856" name="AutoShape 14"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334857" name="AutoShape 16"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sp>
        <p:nvSpPr>
          <p:cNvPr id="334858" name="AutoShape 18" descr="Z"/>
          <p:cNvSpPr>
            <a:spLocks noChangeAspect="1" noChangeArrowheads="1"/>
          </p:cNvSpPr>
          <p:nvPr/>
        </p:nvSpPr>
        <p:spPr bwMode="auto">
          <a:xfrm>
            <a:off x="5024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prstClr val="white"/>
              </a:solidFill>
              <a:latin typeface="Tahoma" panose="020B0604030504040204" pitchFamily="34" charset="0"/>
            </a:endParaRPr>
          </a:p>
        </p:txBody>
      </p:sp>
      <p:pic>
        <p:nvPicPr>
          <p:cNvPr id="211987" name="Picture 19" descr="Jesusisl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90800"/>
            <a:ext cx="3581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88" name="Text Box 20"/>
          <p:cNvSpPr txBox="1">
            <a:spLocks noChangeArrowheads="1"/>
          </p:cNvSpPr>
          <p:nvPr/>
        </p:nvSpPr>
        <p:spPr bwMode="auto">
          <a:xfrm>
            <a:off x="2971800" y="4953000"/>
            <a:ext cx="7239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CONFESSION OF CHRIST INVOLVES MUCH MORE THAN A BUMPER STICKER </a:t>
            </a:r>
          </a:p>
        </p:txBody>
      </p:sp>
    </p:spTree>
    <p:extLst>
      <p:ext uri="{BB962C8B-B14F-4D97-AF65-F5344CB8AC3E}">
        <p14:creationId xmlns:p14="http://schemas.microsoft.com/office/powerpoint/2010/main" val="41537167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11987"/>
                                        </p:tgtEl>
                                        <p:attrNameLst>
                                          <p:attrName>style.visibility</p:attrName>
                                        </p:attrNameLst>
                                      </p:cBhvr>
                                      <p:to>
                                        <p:strVal val="visible"/>
                                      </p:to>
                                    </p:set>
                                    <p:animEffect transition="in" filter="blinds(vertical)">
                                      <p:cBhvr>
                                        <p:cTn id="7" dur="500"/>
                                        <p:tgtEl>
                                          <p:spTgt spid="21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11974"/>
                                        </p:tgtEl>
                                        <p:attrNameLst>
                                          <p:attrName>style.visibility</p:attrName>
                                        </p:attrNameLst>
                                      </p:cBhvr>
                                      <p:to>
                                        <p:strVal val="visible"/>
                                      </p:to>
                                    </p:set>
                                    <p:animEffect transition="in" filter="blinds(vertical)">
                                      <p:cBhvr>
                                        <p:cTn id="12" dur="500"/>
                                        <p:tgtEl>
                                          <p:spTgt spid="2119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1988"/>
                                        </p:tgtEl>
                                        <p:attrNameLst>
                                          <p:attrName>style.visibility</p:attrName>
                                        </p:attrNameLst>
                                      </p:cBhvr>
                                      <p:to>
                                        <p:strVal val="visible"/>
                                      </p:to>
                                    </p:set>
                                    <p:animEffect transition="in" filter="dissolve">
                                      <p:cBhvr>
                                        <p:cTn id="17" dur="500"/>
                                        <p:tgtEl>
                                          <p:spTgt spid="21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689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36899"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203781" name="Text Box 5"/>
          <p:cNvSpPr txBox="1">
            <a:spLocks noChangeArrowheads="1"/>
          </p:cNvSpPr>
          <p:nvPr/>
        </p:nvSpPr>
        <p:spPr bwMode="auto">
          <a:xfrm>
            <a:off x="2362200" y="2362200"/>
            <a:ext cx="7772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1 John 2:3-6  We know that we have come to know him if we obey his commands. 4 The man who says, "I know him," but does not do what he commands is a liar, and the truth is not in him. </a:t>
            </a:r>
          </a:p>
        </p:txBody>
      </p:sp>
    </p:spTree>
    <p:extLst>
      <p:ext uri="{BB962C8B-B14F-4D97-AF65-F5344CB8AC3E}">
        <p14:creationId xmlns:p14="http://schemas.microsoft.com/office/powerpoint/2010/main" val="3393708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894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38947"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338948" name="Text Box 4"/>
          <p:cNvSpPr txBox="1">
            <a:spLocks noChangeArrowheads="1"/>
          </p:cNvSpPr>
          <p:nvPr/>
        </p:nvSpPr>
        <p:spPr bwMode="auto">
          <a:xfrm>
            <a:off x="2362200" y="2362200"/>
            <a:ext cx="7772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5 But if anyone obeys his word, God's love is truly made complete in him. This is how we know we are in him: 6 Whoever claims to live in him must walk as Jesus did.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4110451802"/>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099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40995"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340996" name="Text Box 4"/>
          <p:cNvSpPr txBox="1">
            <a:spLocks noChangeArrowheads="1"/>
          </p:cNvSpPr>
          <p:nvPr/>
        </p:nvSpPr>
        <p:spPr bwMode="auto">
          <a:xfrm>
            <a:off x="2362200" y="2362200"/>
            <a:ext cx="7772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1 Tim 6:12  Fight the good fight of the faith. Take hold of the eternal life to which you were called when you made your good confession in the presence of many witnesses.</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700663725"/>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304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43043"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343044" name="Text Box 4"/>
          <p:cNvSpPr txBox="1">
            <a:spLocks noChangeArrowheads="1"/>
          </p:cNvSpPr>
          <p:nvPr/>
        </p:nvSpPr>
        <p:spPr bwMode="auto">
          <a:xfrm>
            <a:off x="2362200" y="2362200"/>
            <a:ext cx="7772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Heb 4:14 Therefore, since we have a great high priest who has gone through the heavens, Jesus the Son of God, let us hold firmly to the faith we profess.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328064597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509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45091"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345092" name="Text Box 4"/>
          <p:cNvSpPr txBox="1">
            <a:spLocks noChangeArrowheads="1"/>
          </p:cNvSpPr>
          <p:nvPr/>
        </p:nvSpPr>
        <p:spPr bwMode="auto">
          <a:xfrm>
            <a:off x="2362200" y="23622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Heb 10:23 Let us hold unswervingly to the hope we profess, for he who promised is faithful. </a:t>
            </a:r>
          </a:p>
          <a:p>
            <a:pP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
        <p:nvSpPr>
          <p:cNvPr id="216069" name="Text Box 5"/>
          <p:cNvSpPr txBox="1">
            <a:spLocks noChangeArrowheads="1"/>
          </p:cNvSpPr>
          <p:nvPr/>
        </p:nvSpPr>
        <p:spPr bwMode="auto">
          <a:xfrm>
            <a:off x="2362200" y="41148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3200" b="1" dirty="0">
                <a:solidFill>
                  <a:srgbClr val="800000"/>
                </a:solidFill>
                <a:effectLst>
                  <a:outerShdw blurRad="38100" dist="38100" dir="2700000" algn="tl">
                    <a:srgbClr val="C0C0C0"/>
                  </a:outerShdw>
                </a:effectLst>
                <a:latin typeface="Tahoma" panose="020B0604030504040204" pitchFamily="34" charset="0"/>
              </a:rPr>
              <a:t>WORD “PROFESS” IS SAME AS “CONFESS” – ACKNOWLEDGE</a:t>
            </a:r>
          </a:p>
        </p:txBody>
      </p:sp>
    </p:spTree>
    <p:extLst>
      <p:ext uri="{BB962C8B-B14F-4D97-AF65-F5344CB8AC3E}">
        <p14:creationId xmlns:p14="http://schemas.microsoft.com/office/powerpoint/2010/main" val="3697897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dissolve">
                                      <p:cBhvr>
                                        <p:cTn id="7" dur="500"/>
                                        <p:tgtEl>
                                          <p:spTgt spid="21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654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236547" name="WordArt 6"/>
          <p:cNvSpPr>
            <a:spLocks noChangeArrowheads="1" noChangeShapeType="1" noTextEdit="1"/>
          </p:cNvSpPr>
          <p:nvPr/>
        </p:nvSpPr>
        <p:spPr bwMode="auto">
          <a:xfrm>
            <a:off x="1981200" y="1600200"/>
            <a:ext cx="70866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Why Call It The "Good" Confession?</a:t>
            </a:r>
          </a:p>
        </p:txBody>
      </p:sp>
      <p:sp>
        <p:nvSpPr>
          <p:cNvPr id="20488" name="Line 8"/>
          <p:cNvSpPr>
            <a:spLocks noChangeShapeType="1"/>
          </p:cNvSpPr>
          <p:nvPr/>
        </p:nvSpPr>
        <p:spPr bwMode="auto">
          <a:xfrm>
            <a:off x="5410200" y="2209800"/>
            <a:ext cx="1143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3200" b="1">
              <a:solidFill>
                <a:prstClr val="white"/>
              </a:solidFill>
              <a:latin typeface="Tahoma" panose="020B0604030504040204" pitchFamily="34" charset="0"/>
            </a:endParaRPr>
          </a:p>
        </p:txBody>
      </p:sp>
    </p:spTree>
    <p:extLst>
      <p:ext uri="{BB962C8B-B14F-4D97-AF65-F5344CB8AC3E}">
        <p14:creationId xmlns:p14="http://schemas.microsoft.com/office/powerpoint/2010/main" val="850656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left)">
                                      <p:cBhvr>
                                        <p:cTn id="7"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7138"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347139" name="Text Box 3"/>
          <p:cNvSpPr txBox="1">
            <a:spLocks noChangeArrowheads="1"/>
          </p:cNvSpPr>
          <p:nvPr/>
        </p:nvSpPr>
        <p:spPr bwMode="auto">
          <a:xfrm>
            <a:off x="1524000" y="15240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ED7D31"/>
                </a:solidFill>
                <a:latin typeface="Times New Roman MT Extra Bold" pitchFamily="18" charset="0"/>
              </a:rPr>
              <a:t>BY THE LIFE WE LIVE</a:t>
            </a:r>
          </a:p>
        </p:txBody>
      </p:sp>
      <p:sp>
        <p:nvSpPr>
          <p:cNvPr id="218117" name="Text Box 5"/>
          <p:cNvSpPr txBox="1">
            <a:spLocks noChangeArrowheads="1"/>
          </p:cNvSpPr>
          <p:nvPr/>
        </p:nvSpPr>
        <p:spPr bwMode="auto">
          <a:xfrm>
            <a:off x="2209800" y="2362200"/>
            <a:ext cx="7924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altLang="en-US" sz="3200" b="1" dirty="0">
                <a:solidFill>
                  <a:srgbClr val="7A2900"/>
                </a:solidFill>
                <a:effectLst>
                  <a:outerShdw blurRad="38100" dist="38100" dir="2700000" algn="tl">
                    <a:srgbClr val="C0C0C0"/>
                  </a:outerShdw>
                </a:effectLst>
                <a:latin typeface="Tahoma" panose="020B0604030504040204" pitchFamily="34" charset="0"/>
              </a:rPr>
              <a:t>A LIFE LIVED REPRESENTS A FAR GREATER CONFESSION THAN WORDS SPOKEN</a:t>
            </a:r>
          </a:p>
        </p:txBody>
      </p:sp>
      <p:sp>
        <p:nvSpPr>
          <p:cNvPr id="218118" name="Text Box 6"/>
          <p:cNvSpPr txBox="1">
            <a:spLocks noChangeArrowheads="1"/>
          </p:cNvSpPr>
          <p:nvPr/>
        </p:nvSpPr>
        <p:spPr bwMode="auto">
          <a:xfrm>
            <a:off x="2514600" y="4084638"/>
            <a:ext cx="754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000066"/>
                </a:solidFill>
                <a:latin typeface="Tahoma" panose="020B0604030504040204" pitchFamily="34" charset="0"/>
              </a:rPr>
              <a:t>1 John 4:15  If anyone acknowledges that Jesus is the Son of God, God lives in him and he in God. </a:t>
            </a:r>
          </a:p>
          <a:p>
            <a:pPr algn="ctr" fontAlgn="base">
              <a:lnSpc>
                <a:spcPct val="100000"/>
              </a:lnSpc>
              <a:spcBef>
                <a:spcPct val="50000"/>
              </a:spcBef>
              <a:spcAft>
                <a:spcPct val="0"/>
              </a:spcAft>
              <a:buFontTx/>
              <a:buNone/>
            </a:pPr>
            <a:endParaRPr lang="en-US" altLang="en-US" sz="3200" b="1">
              <a:solidFill>
                <a:srgbClr val="000066"/>
              </a:solidFill>
              <a:latin typeface="Tahoma" panose="020B0604030504040204" pitchFamily="34" charset="0"/>
            </a:endParaRPr>
          </a:p>
        </p:txBody>
      </p:sp>
    </p:spTree>
    <p:extLst>
      <p:ext uri="{BB962C8B-B14F-4D97-AF65-F5344CB8AC3E}">
        <p14:creationId xmlns:p14="http://schemas.microsoft.com/office/powerpoint/2010/main" val="1979647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dissolve">
                                      <p:cBhvr>
                                        <p:cTn id="7" dur="500"/>
                                        <p:tgtEl>
                                          <p:spTgt spid="218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8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p:bldP spid="21811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9186"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49187" name="WordArt 3"/>
          <p:cNvSpPr>
            <a:spLocks noChangeArrowheads="1" noChangeShapeType="1" noTextEdit="1"/>
          </p:cNvSpPr>
          <p:nvPr/>
        </p:nvSpPr>
        <p:spPr bwMode="auto">
          <a:xfrm>
            <a:off x="1981200" y="1600200"/>
            <a:ext cx="68580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Are You Willing To Confess Him?</a:t>
            </a:r>
          </a:p>
        </p:txBody>
      </p:sp>
      <p:sp>
        <p:nvSpPr>
          <p:cNvPr id="90118" name="Text Box 6"/>
          <p:cNvSpPr txBox="1">
            <a:spLocks noChangeArrowheads="1"/>
          </p:cNvSpPr>
          <p:nvPr/>
        </p:nvSpPr>
        <p:spPr bwMode="auto">
          <a:xfrm>
            <a:off x="3124200" y="22098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000066"/>
                </a:solidFill>
                <a:latin typeface="Tahoma" panose="020B0604030504040204" pitchFamily="34" charset="0"/>
              </a:rPr>
              <a:t>Jesus said</a:t>
            </a:r>
            <a:r>
              <a:rPr lang="en-US" altLang="en-US" sz="3200" b="1">
                <a:solidFill>
                  <a:srgbClr val="000066"/>
                </a:solidFill>
                <a:latin typeface="Times New Roman MT Extra Bold" pitchFamily="18" charset="0"/>
              </a:rPr>
              <a:t>:</a:t>
            </a:r>
          </a:p>
        </p:txBody>
      </p:sp>
      <p:pic>
        <p:nvPicPr>
          <p:cNvPr id="349189" name="Picture 15" descr="cross - blu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438400"/>
            <a:ext cx="87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8" name="Text Box 16"/>
          <p:cNvSpPr txBox="1">
            <a:spLocks noChangeArrowheads="1"/>
          </p:cNvSpPr>
          <p:nvPr/>
        </p:nvSpPr>
        <p:spPr bwMode="auto">
          <a:xfrm>
            <a:off x="3200400" y="2743200"/>
            <a:ext cx="7467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9438" indent="-579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1774825"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889125"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2003425"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17725"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749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321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893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946525"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800000"/>
                </a:solidFill>
                <a:latin typeface="Tahoma" panose="020B0604030504040204" pitchFamily="34" charset="0"/>
              </a:rPr>
              <a:t>    “ Whosoever therefore shall confess me before men, him will I confess also before my Father which is in heaven. But whosoever shall deny me before men, him will I also deny before my Father which is in heaven.” </a:t>
            </a:r>
          </a:p>
        </p:txBody>
      </p:sp>
    </p:spTree>
    <p:extLst>
      <p:ext uri="{BB962C8B-B14F-4D97-AF65-F5344CB8AC3E}">
        <p14:creationId xmlns:p14="http://schemas.microsoft.com/office/powerpoint/2010/main" val="212833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2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123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51235" name="WordArt 3"/>
          <p:cNvSpPr>
            <a:spLocks noChangeArrowheads="1" noChangeShapeType="1" noTextEdit="1"/>
          </p:cNvSpPr>
          <p:nvPr/>
        </p:nvSpPr>
        <p:spPr bwMode="auto">
          <a:xfrm>
            <a:off x="1981200" y="1600200"/>
            <a:ext cx="68580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Are You Willing To Confess Him?</a:t>
            </a:r>
          </a:p>
        </p:txBody>
      </p:sp>
      <p:sp>
        <p:nvSpPr>
          <p:cNvPr id="222212" name="Text Box 4"/>
          <p:cNvSpPr txBox="1">
            <a:spLocks noChangeArrowheads="1"/>
          </p:cNvSpPr>
          <p:nvPr/>
        </p:nvSpPr>
        <p:spPr bwMode="auto">
          <a:xfrm>
            <a:off x="2819400" y="2209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000066"/>
                </a:solidFill>
                <a:latin typeface="Tahoma" panose="020B0604030504040204" pitchFamily="34" charset="0"/>
              </a:rPr>
              <a:t>ONE DAY—ALL WILL CONFESS</a:t>
            </a:r>
            <a:endParaRPr lang="en-US" altLang="en-US" sz="3200" b="1">
              <a:solidFill>
                <a:srgbClr val="000066"/>
              </a:solidFill>
              <a:latin typeface="Times New Roman MT Extra Bold" pitchFamily="18" charset="0"/>
            </a:endParaRPr>
          </a:p>
        </p:txBody>
      </p:sp>
      <p:pic>
        <p:nvPicPr>
          <p:cNvPr id="351237" name="Picture 5" descr="cross - blu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438400"/>
            <a:ext cx="87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4" name="Text Box 6"/>
          <p:cNvSpPr txBox="1">
            <a:spLocks noChangeArrowheads="1"/>
          </p:cNvSpPr>
          <p:nvPr/>
        </p:nvSpPr>
        <p:spPr bwMode="auto">
          <a:xfrm>
            <a:off x="2819400" y="2819400"/>
            <a:ext cx="7467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Phil 2:10-11 that at the name of Jesus every knee should bow, in heaven and on earth and under the earth,  11 and every tongue confess that Jesus Christ is Lord,to the glory of God the Father.</a:t>
            </a:r>
          </a:p>
          <a:p>
            <a:pPr algn="ct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1097276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dissolve">
                                      <p:cBhvr>
                                        <p:cTn id="7" dur="500"/>
                                        <p:tgtEl>
                                          <p:spTgt spid="222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2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p:bldP spid="22221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328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53283" name="WordArt 3"/>
          <p:cNvSpPr>
            <a:spLocks noChangeArrowheads="1" noChangeShapeType="1" noTextEdit="1"/>
          </p:cNvSpPr>
          <p:nvPr/>
        </p:nvSpPr>
        <p:spPr bwMode="auto">
          <a:xfrm>
            <a:off x="1981200" y="1600200"/>
            <a:ext cx="68580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Are You Willing To Confess Him?</a:t>
            </a:r>
          </a:p>
        </p:txBody>
      </p:sp>
      <p:sp>
        <p:nvSpPr>
          <p:cNvPr id="353284" name="Text Box 4"/>
          <p:cNvSpPr txBox="1">
            <a:spLocks noChangeArrowheads="1"/>
          </p:cNvSpPr>
          <p:nvPr/>
        </p:nvSpPr>
        <p:spPr bwMode="auto">
          <a:xfrm>
            <a:off x="2819400" y="2209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000066"/>
                </a:solidFill>
                <a:latin typeface="Tahoma" panose="020B0604030504040204" pitchFamily="34" charset="0"/>
              </a:rPr>
              <a:t>ONE DAY—ALL WILL CONFESS</a:t>
            </a:r>
            <a:endParaRPr lang="en-US" altLang="en-US" sz="3200" b="1">
              <a:solidFill>
                <a:srgbClr val="000066"/>
              </a:solidFill>
              <a:latin typeface="Times New Roman MT Extra Bold" pitchFamily="18" charset="0"/>
            </a:endParaRPr>
          </a:p>
        </p:txBody>
      </p:sp>
      <p:pic>
        <p:nvPicPr>
          <p:cNvPr id="353285" name="Picture 5" descr="cross - blu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438400"/>
            <a:ext cx="87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7" name="Text Box 7"/>
          <p:cNvSpPr txBox="1">
            <a:spLocks noChangeArrowheads="1"/>
          </p:cNvSpPr>
          <p:nvPr/>
        </p:nvSpPr>
        <p:spPr bwMode="auto">
          <a:xfrm>
            <a:off x="3048000" y="2819400"/>
            <a:ext cx="7239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Rom 14:10-11 For we will all stand before God's judgment seat. 11 It is written:"'As surely as I live,' says the Lord,'every knee will bow before me; every tongue will confess to God.'" </a:t>
            </a:r>
          </a:p>
          <a:p>
            <a:pPr algn="ctr" fontAlgn="base">
              <a:lnSpc>
                <a:spcPct val="100000"/>
              </a:lnSpc>
              <a:spcBef>
                <a:spcPct val="50000"/>
              </a:spcBef>
              <a:spcAft>
                <a:spcPct val="0"/>
              </a:spcAft>
              <a:buFontTx/>
              <a:buNone/>
            </a:pPr>
            <a:endParaRPr lang="en-US" altLang="en-US" sz="3200" b="1">
              <a:solidFill>
                <a:srgbClr val="7A2900"/>
              </a:solidFill>
              <a:latin typeface="Tahoma" panose="020B0604030504040204" pitchFamily="34" charset="0"/>
            </a:endParaRPr>
          </a:p>
        </p:txBody>
      </p:sp>
    </p:spTree>
    <p:extLst>
      <p:ext uri="{BB962C8B-B14F-4D97-AF65-F5344CB8AC3E}">
        <p14:creationId xmlns:p14="http://schemas.microsoft.com/office/powerpoint/2010/main" val="29088478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807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930808"/>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635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40161" dir="1106097" algn="ctr" rotWithShape="0">
                    <a:prstClr val="white"/>
                  </a:outerShdw>
                </a:effectLst>
                <a:latin typeface="Arial Black" panose="020B0A04020102020204" pitchFamily="34" charset="0"/>
              </a:rPr>
              <a:t>The Good Confession</a:t>
            </a:r>
          </a:p>
        </p:txBody>
      </p:sp>
      <p:sp>
        <p:nvSpPr>
          <p:cNvPr id="356355" name="WordArt 3"/>
          <p:cNvSpPr>
            <a:spLocks noChangeArrowheads="1" noChangeShapeType="1" noTextEdit="1"/>
          </p:cNvSpPr>
          <p:nvPr/>
        </p:nvSpPr>
        <p:spPr bwMode="auto">
          <a:xfrm>
            <a:off x="1981200" y="1600200"/>
            <a:ext cx="6858000" cy="609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9050">
                  <a:solidFill>
                    <a:srgbClr val="99CCFF"/>
                  </a:solidFill>
                  <a:round/>
                  <a:headEnd/>
                  <a:tailEnd/>
                </a:ln>
                <a:solidFill>
                  <a:srgbClr val="0066CC"/>
                </a:solidFill>
                <a:effectLst>
                  <a:outerShdw dist="35921" dir="2700000" algn="ctr" rotWithShape="0">
                    <a:srgbClr val="990000"/>
                  </a:outerShdw>
                </a:effectLst>
                <a:latin typeface="Cooper Black" panose="0208090404030B020404" pitchFamily="18" charset="0"/>
              </a:rPr>
              <a:t>Are You Willing To Confess Him?</a:t>
            </a:r>
          </a:p>
        </p:txBody>
      </p:sp>
      <p:sp>
        <p:nvSpPr>
          <p:cNvPr id="356356" name="Text Box 4"/>
          <p:cNvSpPr txBox="1">
            <a:spLocks noChangeArrowheads="1"/>
          </p:cNvSpPr>
          <p:nvPr/>
        </p:nvSpPr>
        <p:spPr bwMode="auto">
          <a:xfrm>
            <a:off x="2819400" y="2209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000066"/>
                </a:solidFill>
                <a:latin typeface="Tahoma" panose="020B0604030504040204" pitchFamily="34" charset="0"/>
              </a:rPr>
              <a:t>ONE DAY—ALL WILL CONFESS</a:t>
            </a:r>
            <a:endParaRPr lang="en-US" altLang="en-US" sz="3200" b="1">
              <a:solidFill>
                <a:srgbClr val="000066"/>
              </a:solidFill>
              <a:latin typeface="Times New Roman MT Extra Bold" pitchFamily="18" charset="0"/>
            </a:endParaRPr>
          </a:p>
        </p:txBody>
      </p:sp>
      <p:pic>
        <p:nvPicPr>
          <p:cNvPr id="356357" name="Picture 5" descr="cross - blu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438400"/>
            <a:ext cx="876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2" name="Text Box 6"/>
          <p:cNvSpPr txBox="1">
            <a:spLocks noChangeArrowheads="1"/>
          </p:cNvSpPr>
          <p:nvPr/>
        </p:nvSpPr>
        <p:spPr bwMode="auto">
          <a:xfrm>
            <a:off x="3048000" y="2819400"/>
            <a:ext cx="7239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YOU </a:t>
            </a:r>
            <a:r>
              <a:rPr lang="en-US" altLang="en-US" sz="3200" b="1" i="1" u="sng">
                <a:solidFill>
                  <a:srgbClr val="7A2900"/>
                </a:solidFill>
                <a:latin typeface="Tahoma" panose="020B0604030504040204" pitchFamily="34" charset="0"/>
              </a:rPr>
              <a:t>WILL</a:t>
            </a:r>
            <a:r>
              <a:rPr lang="en-US" altLang="en-US" sz="3200" b="1">
                <a:solidFill>
                  <a:srgbClr val="7A2900"/>
                </a:solidFill>
                <a:latin typeface="Tahoma" panose="020B0604030504040204" pitchFamily="34" charset="0"/>
              </a:rPr>
              <a:t> CONFESS JESUS AS THE SON OF GOD</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DON’T WAIT UNTIL IT IS TOO LATE</a:t>
            </a:r>
          </a:p>
          <a:p>
            <a:pPr algn="ct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MAKE THE GOOD CONFESSION  NOW</a:t>
            </a:r>
          </a:p>
        </p:txBody>
      </p:sp>
    </p:spTree>
    <p:extLst>
      <p:ext uri="{BB962C8B-B14F-4D97-AF65-F5344CB8AC3E}">
        <p14:creationId xmlns:p14="http://schemas.microsoft.com/office/powerpoint/2010/main" val="1063659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8594"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238595" name="Text Box 3"/>
          <p:cNvSpPr txBox="1">
            <a:spLocks noChangeArrowheads="1"/>
          </p:cNvSpPr>
          <p:nvPr/>
        </p:nvSpPr>
        <p:spPr bwMode="auto">
          <a:xfrm>
            <a:off x="2286000" y="1828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
        <p:nvSpPr>
          <p:cNvPr id="238596" name="Text Box 4"/>
          <p:cNvSpPr txBox="1">
            <a:spLocks noChangeArrowheads="1"/>
          </p:cNvSpPr>
          <p:nvPr/>
        </p:nvSpPr>
        <p:spPr bwMode="auto">
          <a:xfrm>
            <a:off x="2209800" y="16764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THERE ARE SEVERAL REASONS WHY THIS CONFESSION IS GOOD</a:t>
            </a:r>
          </a:p>
        </p:txBody>
      </p:sp>
    </p:spTree>
    <p:extLst>
      <p:ext uri="{BB962C8B-B14F-4D97-AF65-F5344CB8AC3E}">
        <p14:creationId xmlns:p14="http://schemas.microsoft.com/office/powerpoint/2010/main" val="345729274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0642"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pic>
        <p:nvPicPr>
          <p:cNvPr id="36871" name="Picture 7" descr="ANd9GcSZmteR5jymizabGkm-XZuEIyHqLK9fRiDeaqxLxwfmn_K1Scts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590800"/>
            <a:ext cx="48768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8"/>
          <p:cNvSpPr txBox="1">
            <a:spLocks noChangeArrowheads="1"/>
          </p:cNvSpPr>
          <p:nvPr/>
        </p:nvSpPr>
        <p:spPr bwMode="auto">
          <a:xfrm>
            <a:off x="1981200" y="16002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993300"/>
                </a:solidFill>
                <a:latin typeface="Tahoma" panose="020B0604030504040204" pitchFamily="34" charset="0"/>
              </a:rPr>
              <a:t>1.  BECAUSE OF WHO IT IDENTIFIES</a:t>
            </a:r>
          </a:p>
        </p:txBody>
      </p:sp>
    </p:spTree>
    <p:extLst>
      <p:ext uri="{BB962C8B-B14F-4D97-AF65-F5344CB8AC3E}">
        <p14:creationId xmlns:p14="http://schemas.microsoft.com/office/powerpoint/2010/main" val="2428464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dissolve">
                                      <p:cBhvr>
                                        <p:cTn id="7" dur="500"/>
                                        <p:tgtEl>
                                          <p:spTgt spid="36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linds(horizontal)">
                                      <p:cBhvr>
                                        <p:cTn id="12"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2690" name="WordArt 2"/>
          <p:cNvSpPr>
            <a:spLocks noChangeArrowheads="1" noChangeShapeType="1" noTextEdit="1"/>
          </p:cNvSpPr>
          <p:nvPr/>
        </p:nvSpPr>
        <p:spPr bwMode="auto">
          <a:xfrm>
            <a:off x="1981200" y="0"/>
            <a:ext cx="5562600" cy="1236663"/>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en-US" sz="3600" b="1" kern="10">
                <a:ln w="22225">
                  <a:solidFill>
                    <a:srgbClr val="000080"/>
                  </a:solidFill>
                  <a:round/>
                  <a:headEnd/>
                  <a:tailEnd/>
                </a:ln>
                <a:solidFill>
                  <a:srgbClr val="5B9BD5"/>
                </a:solidFill>
                <a:effectLst>
                  <a:outerShdw dist="53882" dir="2700000" algn="ctr" rotWithShape="0">
                    <a:prstClr val="white">
                      <a:alpha val="50000"/>
                    </a:prstClr>
                  </a:outerShdw>
                </a:effectLst>
                <a:latin typeface="Arial Black" panose="020B0A04020102020204" pitchFamily="34" charset="0"/>
              </a:rPr>
              <a:t>The Good Confession</a:t>
            </a:r>
          </a:p>
        </p:txBody>
      </p:sp>
      <p:sp>
        <p:nvSpPr>
          <p:cNvPr id="116740" name="Text Box 4"/>
          <p:cNvSpPr txBox="1">
            <a:spLocks noChangeArrowheads="1"/>
          </p:cNvSpPr>
          <p:nvPr/>
        </p:nvSpPr>
        <p:spPr bwMode="auto">
          <a:xfrm>
            <a:off x="1981200" y="16002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THERE WERE VARIOUS OPINIONS OF JESUS WHEN HE WAS ON EARTH</a:t>
            </a:r>
          </a:p>
        </p:txBody>
      </p:sp>
      <p:sp>
        <p:nvSpPr>
          <p:cNvPr id="116741" name="Text Box 5"/>
          <p:cNvSpPr txBox="1">
            <a:spLocks noChangeArrowheads="1"/>
          </p:cNvSpPr>
          <p:nvPr/>
        </p:nvSpPr>
        <p:spPr bwMode="auto">
          <a:xfrm>
            <a:off x="2438400" y="2895600"/>
            <a:ext cx="7543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3200" b="1">
                <a:solidFill>
                  <a:srgbClr val="7A2900"/>
                </a:solidFill>
                <a:latin typeface="Tahoma" panose="020B0604030504040204" pitchFamily="34" charset="0"/>
              </a:rPr>
              <a:t>Matt 16:13-14 When Jesus came to the region of Caesarea Philippi, he asked his disciples, "Who do people say the Son of Man is?"</a:t>
            </a:r>
            <a:r>
              <a:rPr lang="en-US" altLang="en-US" sz="3200" b="1">
                <a:solidFill>
                  <a:srgbClr val="993300"/>
                </a:solidFill>
                <a:latin typeface="Tahoma" panose="020B0604030504040204" pitchFamily="34" charset="0"/>
              </a:rPr>
              <a:t> </a:t>
            </a: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a:p>
            <a:pPr algn="ctr" fontAlgn="base">
              <a:lnSpc>
                <a:spcPct val="100000"/>
              </a:lnSpc>
              <a:spcBef>
                <a:spcPct val="50000"/>
              </a:spcBef>
              <a:spcAft>
                <a:spcPct val="0"/>
              </a:spcAft>
              <a:buFontTx/>
              <a:buNone/>
            </a:pPr>
            <a:endParaRPr lang="en-US" altLang="en-US" sz="3200" b="1">
              <a:solidFill>
                <a:srgbClr val="993300"/>
              </a:solidFill>
              <a:latin typeface="Tahoma" panose="020B0604030504040204" pitchFamily="34" charset="0"/>
            </a:endParaRPr>
          </a:p>
        </p:txBody>
      </p:sp>
    </p:spTree>
    <p:extLst>
      <p:ext uri="{BB962C8B-B14F-4D97-AF65-F5344CB8AC3E}">
        <p14:creationId xmlns:p14="http://schemas.microsoft.com/office/powerpoint/2010/main" val="1619694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ssolve">
                                      <p:cBhvr>
                                        <p:cTn id="7" dur="500"/>
                                        <p:tgtEl>
                                          <p:spTgt spid="116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Widescreen</PresentationFormat>
  <Paragraphs>305</Paragraphs>
  <Slides>65</Slides>
  <Notes>64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Arial Black</vt:lpstr>
      <vt:lpstr>Calibri</vt:lpstr>
      <vt:lpstr>Calibri Light</vt:lpstr>
      <vt:lpstr>Cooper Black</vt:lpstr>
      <vt:lpstr>Tahoma</vt:lpstr>
      <vt:lpstr>Times New Roman MT Extra Bold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2023-03-12T21:51:33Z</dcterms:created>
  <dcterms:modified xsi:type="dcterms:W3CDTF">2023-03-12T21:51:45Z</dcterms:modified>
</cp:coreProperties>
</file>