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7"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6" autoAdjust="0"/>
    <p:restoredTop sz="94660"/>
  </p:normalViewPr>
  <p:slideViewPr>
    <p:cSldViewPr snapToGrid="0">
      <p:cViewPr varScale="1">
        <p:scale>
          <a:sx n="100" d="100"/>
          <a:sy n="100" d="100"/>
        </p:scale>
        <p:origin x="9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7"/>
            <a:ext cx="9144000" cy="1655763"/>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eaLnBrk="1" fontAlgn="auto" hangingPunct="1">
              <a:spcBef>
                <a:spcPts val="0"/>
              </a:spcBef>
              <a:spcAft>
                <a:spcPts val="0"/>
              </a:spcAft>
              <a:defRPr b="1">
                <a:latin typeface="+mn-lt"/>
                <a:cs typeface="+mn-cs"/>
              </a:defRPr>
            </a:lvl1pPr>
          </a:lstStyle>
          <a:p>
            <a:pPr>
              <a:defRPr/>
            </a:pPr>
            <a:endParaRPr lang="en-US" altLang="en-US"/>
          </a:p>
        </p:txBody>
      </p:sp>
      <p:sp>
        <p:nvSpPr>
          <p:cNvPr id="5" name="Footer Placeholder 4"/>
          <p:cNvSpPr>
            <a:spLocks noGrp="1"/>
          </p:cNvSpPr>
          <p:nvPr>
            <p:ph type="ftr" sz="quarter" idx="11"/>
          </p:nvPr>
        </p:nvSpPr>
        <p:spPr/>
        <p:txBody>
          <a:bodyPr/>
          <a:lstStyle>
            <a:lvl1pPr eaLnBrk="1" fontAlgn="auto" hangingPunct="1">
              <a:spcBef>
                <a:spcPts val="0"/>
              </a:spcBef>
              <a:spcAft>
                <a:spcPts val="0"/>
              </a:spcAft>
              <a:defRPr b="1">
                <a:latin typeface="+mn-lt"/>
                <a:cs typeface="+mn-cs"/>
              </a:defRPr>
            </a:lvl1pPr>
          </a:lstStyle>
          <a:p>
            <a:pPr>
              <a:defRPr/>
            </a:pPr>
            <a:endParaRPr lang="en-US" altLang="en-US"/>
          </a:p>
        </p:txBody>
      </p:sp>
      <p:sp>
        <p:nvSpPr>
          <p:cNvPr id="6" name="Slide Number Placeholder 5"/>
          <p:cNvSpPr>
            <a:spLocks noGrp="1"/>
          </p:cNvSpPr>
          <p:nvPr>
            <p:ph type="sldNum" sz="quarter" idx="12"/>
          </p:nvPr>
        </p:nvSpPr>
        <p:spPr/>
        <p:txBody>
          <a:bodyPr/>
          <a:lstStyle>
            <a:lvl1pPr eaLnBrk="1" fontAlgn="auto" hangingPunct="1">
              <a:spcBef>
                <a:spcPts val="0"/>
              </a:spcBef>
              <a:spcAft>
                <a:spcPts val="0"/>
              </a:spcAft>
              <a:defRPr b="1">
                <a:latin typeface="+mn-lt"/>
                <a:cs typeface="+mn-cs"/>
              </a:defRPr>
            </a:lvl1pPr>
          </a:lstStyle>
          <a:p>
            <a:pPr>
              <a:defRPr/>
            </a:pPr>
            <a:fld id="{FE9F9D1B-DBC2-4394-98D3-A3FD888E6BCD}" type="slidenum">
              <a:rPr lang="en-US" altLang="en-US"/>
              <a:pPr>
                <a:defRPr/>
              </a:pPr>
              <a:t>‹#›</a:t>
            </a:fld>
            <a:endParaRPr lang="en-US" altLang="en-US"/>
          </a:p>
        </p:txBody>
      </p:sp>
    </p:spTree>
    <p:extLst>
      <p:ext uri="{BB962C8B-B14F-4D97-AF65-F5344CB8AC3E}">
        <p14:creationId xmlns:p14="http://schemas.microsoft.com/office/powerpoint/2010/main" val="437477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eaLnBrk="1" fontAlgn="auto" hangingPunct="1">
              <a:spcBef>
                <a:spcPts val="0"/>
              </a:spcBef>
              <a:spcAft>
                <a:spcPts val="0"/>
              </a:spcAft>
              <a:defRPr b="1">
                <a:latin typeface="+mn-lt"/>
                <a:cs typeface="+mn-cs"/>
              </a:defRPr>
            </a:lvl1pPr>
          </a:lstStyle>
          <a:p>
            <a:pPr>
              <a:defRPr/>
            </a:pPr>
            <a:endParaRPr lang="en-US" altLang="en-US"/>
          </a:p>
        </p:txBody>
      </p:sp>
      <p:sp>
        <p:nvSpPr>
          <p:cNvPr id="5" name="Footer Placeholder 4"/>
          <p:cNvSpPr>
            <a:spLocks noGrp="1"/>
          </p:cNvSpPr>
          <p:nvPr>
            <p:ph type="ftr" sz="quarter" idx="11"/>
          </p:nvPr>
        </p:nvSpPr>
        <p:spPr/>
        <p:txBody>
          <a:bodyPr/>
          <a:lstStyle>
            <a:lvl1pPr eaLnBrk="1" fontAlgn="auto" hangingPunct="1">
              <a:spcBef>
                <a:spcPts val="0"/>
              </a:spcBef>
              <a:spcAft>
                <a:spcPts val="0"/>
              </a:spcAft>
              <a:defRPr b="1">
                <a:latin typeface="+mn-lt"/>
                <a:cs typeface="+mn-cs"/>
              </a:defRPr>
            </a:lvl1pPr>
          </a:lstStyle>
          <a:p>
            <a:pPr>
              <a:defRPr/>
            </a:pPr>
            <a:endParaRPr lang="en-US" altLang="en-US"/>
          </a:p>
        </p:txBody>
      </p:sp>
      <p:sp>
        <p:nvSpPr>
          <p:cNvPr id="6" name="Slide Number Placeholder 5"/>
          <p:cNvSpPr>
            <a:spLocks noGrp="1"/>
          </p:cNvSpPr>
          <p:nvPr>
            <p:ph type="sldNum" sz="quarter" idx="12"/>
          </p:nvPr>
        </p:nvSpPr>
        <p:spPr/>
        <p:txBody>
          <a:bodyPr/>
          <a:lstStyle>
            <a:lvl1pPr eaLnBrk="1" fontAlgn="auto" hangingPunct="1">
              <a:spcBef>
                <a:spcPts val="0"/>
              </a:spcBef>
              <a:spcAft>
                <a:spcPts val="0"/>
              </a:spcAft>
              <a:defRPr b="1">
                <a:latin typeface="+mn-lt"/>
                <a:cs typeface="+mn-cs"/>
              </a:defRPr>
            </a:lvl1pPr>
          </a:lstStyle>
          <a:p>
            <a:pPr>
              <a:defRPr/>
            </a:pPr>
            <a:fld id="{DD08BF7D-9FD8-4158-A7E0-5355AEAF7F3B}" type="slidenum">
              <a:rPr lang="en-US" altLang="en-US"/>
              <a:pPr>
                <a:defRPr/>
              </a:pPr>
              <a:t>‹#›</a:t>
            </a:fld>
            <a:endParaRPr lang="en-US" altLang="en-US"/>
          </a:p>
        </p:txBody>
      </p:sp>
    </p:spTree>
    <p:extLst>
      <p:ext uri="{BB962C8B-B14F-4D97-AF65-F5344CB8AC3E}">
        <p14:creationId xmlns:p14="http://schemas.microsoft.com/office/powerpoint/2010/main" val="2654379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6"/>
            <a:ext cx="2628900" cy="581183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6"/>
            <a:ext cx="7734300" cy="581183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eaLnBrk="1" fontAlgn="auto" hangingPunct="1">
              <a:spcBef>
                <a:spcPts val="0"/>
              </a:spcBef>
              <a:spcAft>
                <a:spcPts val="0"/>
              </a:spcAft>
              <a:defRPr b="1">
                <a:latin typeface="+mn-lt"/>
                <a:cs typeface="+mn-cs"/>
              </a:defRPr>
            </a:lvl1pPr>
          </a:lstStyle>
          <a:p>
            <a:pPr>
              <a:defRPr/>
            </a:pPr>
            <a:endParaRPr lang="en-US" altLang="en-US"/>
          </a:p>
        </p:txBody>
      </p:sp>
      <p:sp>
        <p:nvSpPr>
          <p:cNvPr id="5" name="Footer Placeholder 4"/>
          <p:cNvSpPr>
            <a:spLocks noGrp="1"/>
          </p:cNvSpPr>
          <p:nvPr>
            <p:ph type="ftr" sz="quarter" idx="11"/>
          </p:nvPr>
        </p:nvSpPr>
        <p:spPr/>
        <p:txBody>
          <a:bodyPr/>
          <a:lstStyle>
            <a:lvl1pPr eaLnBrk="1" fontAlgn="auto" hangingPunct="1">
              <a:spcBef>
                <a:spcPts val="0"/>
              </a:spcBef>
              <a:spcAft>
                <a:spcPts val="0"/>
              </a:spcAft>
              <a:defRPr b="1">
                <a:latin typeface="+mn-lt"/>
                <a:cs typeface="+mn-cs"/>
              </a:defRPr>
            </a:lvl1pPr>
          </a:lstStyle>
          <a:p>
            <a:pPr>
              <a:defRPr/>
            </a:pPr>
            <a:endParaRPr lang="en-US" altLang="en-US"/>
          </a:p>
        </p:txBody>
      </p:sp>
      <p:sp>
        <p:nvSpPr>
          <p:cNvPr id="6" name="Slide Number Placeholder 5"/>
          <p:cNvSpPr>
            <a:spLocks noGrp="1"/>
          </p:cNvSpPr>
          <p:nvPr>
            <p:ph type="sldNum" sz="quarter" idx="12"/>
          </p:nvPr>
        </p:nvSpPr>
        <p:spPr/>
        <p:txBody>
          <a:bodyPr/>
          <a:lstStyle>
            <a:lvl1pPr eaLnBrk="1" fontAlgn="auto" hangingPunct="1">
              <a:spcBef>
                <a:spcPts val="0"/>
              </a:spcBef>
              <a:spcAft>
                <a:spcPts val="0"/>
              </a:spcAft>
              <a:defRPr b="1">
                <a:latin typeface="+mn-lt"/>
                <a:cs typeface="+mn-cs"/>
              </a:defRPr>
            </a:lvl1pPr>
          </a:lstStyle>
          <a:p>
            <a:pPr>
              <a:defRPr/>
            </a:pPr>
            <a:fld id="{E79EB570-840F-4C9A-9CCF-C0026094E447}" type="slidenum">
              <a:rPr lang="en-US" altLang="en-US"/>
              <a:pPr>
                <a:defRPr/>
              </a:pPr>
              <a:t>‹#›</a:t>
            </a:fld>
            <a:endParaRPr lang="en-US" altLang="en-US"/>
          </a:p>
        </p:txBody>
      </p:sp>
    </p:spTree>
    <p:extLst>
      <p:ext uri="{BB962C8B-B14F-4D97-AF65-F5344CB8AC3E}">
        <p14:creationId xmlns:p14="http://schemas.microsoft.com/office/powerpoint/2010/main" val="40840624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lt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F11689E3-3114-49AC-80A0-1717ED83BE82}"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5885987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lt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C62BA6B-77DC-4683-B19A-728A49899362}"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34970832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lt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lt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F65110F-8576-430A-B276-85DE0DC99E49}"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23722823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lt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lt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6C924E3-311E-44A0-8430-B41A72E73B53}"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25269060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lt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lt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21E3A7D5-4098-4018-8476-91257D8625FF}"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31028191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lt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lt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F2E2B44F-5B5F-4F13-A0E8-0C33C7C57822}"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3129572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lt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lt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0E3ED545-E6FF-41B6-AA2D-EE36200BAD2D}"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40269373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lt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6ADB1A5-ED99-406B-B6EC-3A2201F2750B}"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1433351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eaLnBrk="1" fontAlgn="auto" hangingPunct="1">
              <a:spcBef>
                <a:spcPts val="0"/>
              </a:spcBef>
              <a:spcAft>
                <a:spcPts val="0"/>
              </a:spcAft>
              <a:defRPr b="1">
                <a:latin typeface="+mn-lt"/>
                <a:cs typeface="+mn-cs"/>
              </a:defRPr>
            </a:lvl1pPr>
          </a:lstStyle>
          <a:p>
            <a:pPr>
              <a:defRPr/>
            </a:pPr>
            <a:endParaRPr lang="en-US" altLang="en-US"/>
          </a:p>
        </p:txBody>
      </p:sp>
      <p:sp>
        <p:nvSpPr>
          <p:cNvPr id="5" name="Footer Placeholder 4"/>
          <p:cNvSpPr>
            <a:spLocks noGrp="1"/>
          </p:cNvSpPr>
          <p:nvPr>
            <p:ph type="ftr" sz="quarter" idx="11"/>
          </p:nvPr>
        </p:nvSpPr>
        <p:spPr/>
        <p:txBody>
          <a:bodyPr/>
          <a:lstStyle>
            <a:lvl1pPr eaLnBrk="1" fontAlgn="auto" hangingPunct="1">
              <a:spcBef>
                <a:spcPts val="0"/>
              </a:spcBef>
              <a:spcAft>
                <a:spcPts val="0"/>
              </a:spcAft>
              <a:defRPr b="1">
                <a:latin typeface="+mn-lt"/>
                <a:cs typeface="+mn-cs"/>
              </a:defRPr>
            </a:lvl1pPr>
          </a:lstStyle>
          <a:p>
            <a:pPr>
              <a:defRPr/>
            </a:pPr>
            <a:endParaRPr lang="en-US" altLang="en-US"/>
          </a:p>
        </p:txBody>
      </p:sp>
      <p:sp>
        <p:nvSpPr>
          <p:cNvPr id="6" name="Slide Number Placeholder 5"/>
          <p:cNvSpPr>
            <a:spLocks noGrp="1"/>
          </p:cNvSpPr>
          <p:nvPr>
            <p:ph type="sldNum" sz="quarter" idx="12"/>
          </p:nvPr>
        </p:nvSpPr>
        <p:spPr/>
        <p:txBody>
          <a:bodyPr/>
          <a:lstStyle>
            <a:lvl1pPr eaLnBrk="1" fontAlgn="auto" hangingPunct="1">
              <a:spcBef>
                <a:spcPts val="0"/>
              </a:spcBef>
              <a:spcAft>
                <a:spcPts val="0"/>
              </a:spcAft>
              <a:defRPr b="1">
                <a:latin typeface="+mn-lt"/>
                <a:cs typeface="+mn-cs"/>
              </a:defRPr>
            </a:lvl1pPr>
          </a:lstStyle>
          <a:p>
            <a:pPr>
              <a:defRPr/>
            </a:pPr>
            <a:fld id="{5AB3573A-BEF8-46F9-9F1E-14B100E6FC1F}" type="slidenum">
              <a:rPr lang="en-US" altLang="en-US"/>
              <a:pPr>
                <a:defRPr/>
              </a:pPr>
              <a:t>‹#›</a:t>
            </a:fld>
            <a:endParaRPr lang="en-US" altLang="en-US"/>
          </a:p>
        </p:txBody>
      </p:sp>
    </p:spTree>
    <p:extLst>
      <p:ext uri="{BB962C8B-B14F-4D97-AF65-F5344CB8AC3E}">
        <p14:creationId xmlns:p14="http://schemas.microsoft.com/office/powerpoint/2010/main" val="29170448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lt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CAF880D-0D52-4909-A4A7-5D589C5433D7}"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23735276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lt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F164A29A-EB76-4521-B665-C045CE6CA861}"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13987548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lt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7DFD249-7F38-4612-B1AF-003D13A053E8}"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3891125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eaLnBrk="1" fontAlgn="auto" hangingPunct="1">
              <a:spcBef>
                <a:spcPts val="0"/>
              </a:spcBef>
              <a:spcAft>
                <a:spcPts val="0"/>
              </a:spcAft>
              <a:defRPr b="1">
                <a:latin typeface="+mn-lt"/>
                <a:cs typeface="+mn-cs"/>
              </a:defRPr>
            </a:lvl1pPr>
          </a:lstStyle>
          <a:p>
            <a:pPr>
              <a:defRPr/>
            </a:pPr>
            <a:endParaRPr lang="en-US" altLang="en-US"/>
          </a:p>
        </p:txBody>
      </p:sp>
      <p:sp>
        <p:nvSpPr>
          <p:cNvPr id="5" name="Footer Placeholder 4"/>
          <p:cNvSpPr>
            <a:spLocks noGrp="1"/>
          </p:cNvSpPr>
          <p:nvPr>
            <p:ph type="ftr" sz="quarter" idx="11"/>
          </p:nvPr>
        </p:nvSpPr>
        <p:spPr/>
        <p:txBody>
          <a:bodyPr/>
          <a:lstStyle>
            <a:lvl1pPr eaLnBrk="1" fontAlgn="auto" hangingPunct="1">
              <a:spcBef>
                <a:spcPts val="0"/>
              </a:spcBef>
              <a:spcAft>
                <a:spcPts val="0"/>
              </a:spcAft>
              <a:defRPr b="1">
                <a:latin typeface="+mn-lt"/>
                <a:cs typeface="+mn-cs"/>
              </a:defRPr>
            </a:lvl1pPr>
          </a:lstStyle>
          <a:p>
            <a:pPr>
              <a:defRPr/>
            </a:pPr>
            <a:endParaRPr lang="en-US" altLang="en-US"/>
          </a:p>
        </p:txBody>
      </p:sp>
      <p:sp>
        <p:nvSpPr>
          <p:cNvPr id="6" name="Slide Number Placeholder 5"/>
          <p:cNvSpPr>
            <a:spLocks noGrp="1"/>
          </p:cNvSpPr>
          <p:nvPr>
            <p:ph type="sldNum" sz="quarter" idx="12"/>
          </p:nvPr>
        </p:nvSpPr>
        <p:spPr/>
        <p:txBody>
          <a:bodyPr/>
          <a:lstStyle>
            <a:lvl1pPr eaLnBrk="1" fontAlgn="auto" hangingPunct="1">
              <a:spcBef>
                <a:spcPts val="0"/>
              </a:spcBef>
              <a:spcAft>
                <a:spcPts val="0"/>
              </a:spcAft>
              <a:defRPr b="1">
                <a:latin typeface="+mn-lt"/>
                <a:cs typeface="+mn-cs"/>
              </a:defRPr>
            </a:lvl1pPr>
          </a:lstStyle>
          <a:p>
            <a:pPr>
              <a:defRPr/>
            </a:pPr>
            <a:fld id="{8201BDB1-3759-4F00-A410-DC3C571881BB}" type="slidenum">
              <a:rPr lang="en-US" altLang="en-US"/>
              <a:pPr>
                <a:defRPr/>
              </a:pPr>
              <a:t>‹#›</a:t>
            </a:fld>
            <a:endParaRPr lang="en-US" altLang="en-US"/>
          </a:p>
        </p:txBody>
      </p:sp>
    </p:spTree>
    <p:extLst>
      <p:ext uri="{BB962C8B-B14F-4D97-AF65-F5344CB8AC3E}">
        <p14:creationId xmlns:p14="http://schemas.microsoft.com/office/powerpoint/2010/main" val="389309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eaLnBrk="1" fontAlgn="auto" hangingPunct="1">
              <a:spcBef>
                <a:spcPts val="0"/>
              </a:spcBef>
              <a:spcAft>
                <a:spcPts val="0"/>
              </a:spcAft>
              <a:defRPr b="1">
                <a:latin typeface="+mn-lt"/>
                <a:cs typeface="+mn-cs"/>
              </a:defRPr>
            </a:lvl1pPr>
          </a:lstStyle>
          <a:p>
            <a:pPr>
              <a:defRPr/>
            </a:pPr>
            <a:endParaRPr lang="en-US" altLang="en-US"/>
          </a:p>
        </p:txBody>
      </p:sp>
      <p:sp>
        <p:nvSpPr>
          <p:cNvPr id="6" name="Footer Placeholder 4"/>
          <p:cNvSpPr>
            <a:spLocks noGrp="1"/>
          </p:cNvSpPr>
          <p:nvPr>
            <p:ph type="ftr" sz="quarter" idx="11"/>
          </p:nvPr>
        </p:nvSpPr>
        <p:spPr/>
        <p:txBody>
          <a:bodyPr/>
          <a:lstStyle>
            <a:lvl1pPr eaLnBrk="1" fontAlgn="auto" hangingPunct="1">
              <a:spcBef>
                <a:spcPts val="0"/>
              </a:spcBef>
              <a:spcAft>
                <a:spcPts val="0"/>
              </a:spcAft>
              <a:defRPr b="1">
                <a:latin typeface="+mn-lt"/>
                <a:cs typeface="+mn-cs"/>
              </a:defRPr>
            </a:lvl1pPr>
          </a:lstStyle>
          <a:p>
            <a:pPr>
              <a:defRPr/>
            </a:pPr>
            <a:endParaRPr lang="en-US" altLang="en-US"/>
          </a:p>
        </p:txBody>
      </p:sp>
      <p:sp>
        <p:nvSpPr>
          <p:cNvPr id="7" name="Slide Number Placeholder 5"/>
          <p:cNvSpPr>
            <a:spLocks noGrp="1"/>
          </p:cNvSpPr>
          <p:nvPr>
            <p:ph type="sldNum" sz="quarter" idx="12"/>
          </p:nvPr>
        </p:nvSpPr>
        <p:spPr/>
        <p:txBody>
          <a:bodyPr/>
          <a:lstStyle>
            <a:lvl1pPr eaLnBrk="1" fontAlgn="auto" hangingPunct="1">
              <a:spcBef>
                <a:spcPts val="0"/>
              </a:spcBef>
              <a:spcAft>
                <a:spcPts val="0"/>
              </a:spcAft>
              <a:defRPr b="1">
                <a:latin typeface="+mn-lt"/>
                <a:cs typeface="+mn-cs"/>
              </a:defRPr>
            </a:lvl1pPr>
          </a:lstStyle>
          <a:p>
            <a:pPr>
              <a:defRPr/>
            </a:pPr>
            <a:fld id="{A7F89A2D-4823-4F2B-AA91-370C0F10EDC3}" type="slidenum">
              <a:rPr lang="en-US" altLang="en-US"/>
              <a:pPr>
                <a:defRPr/>
              </a:pPr>
              <a:t>‹#›</a:t>
            </a:fld>
            <a:endParaRPr lang="en-US" altLang="en-US"/>
          </a:p>
        </p:txBody>
      </p:sp>
    </p:spTree>
    <p:extLst>
      <p:ext uri="{BB962C8B-B14F-4D97-AF65-F5344CB8AC3E}">
        <p14:creationId xmlns:p14="http://schemas.microsoft.com/office/powerpoint/2010/main" val="774464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eaLnBrk="1" fontAlgn="auto" hangingPunct="1">
              <a:spcBef>
                <a:spcPts val="0"/>
              </a:spcBef>
              <a:spcAft>
                <a:spcPts val="0"/>
              </a:spcAft>
              <a:defRPr b="1">
                <a:latin typeface="+mn-lt"/>
                <a:cs typeface="+mn-cs"/>
              </a:defRPr>
            </a:lvl1pPr>
          </a:lstStyle>
          <a:p>
            <a:pPr>
              <a:defRPr/>
            </a:pPr>
            <a:endParaRPr lang="en-US" altLang="en-US"/>
          </a:p>
        </p:txBody>
      </p:sp>
      <p:sp>
        <p:nvSpPr>
          <p:cNvPr id="8" name="Footer Placeholder 4"/>
          <p:cNvSpPr>
            <a:spLocks noGrp="1"/>
          </p:cNvSpPr>
          <p:nvPr>
            <p:ph type="ftr" sz="quarter" idx="11"/>
          </p:nvPr>
        </p:nvSpPr>
        <p:spPr/>
        <p:txBody>
          <a:bodyPr/>
          <a:lstStyle>
            <a:lvl1pPr eaLnBrk="1" fontAlgn="auto" hangingPunct="1">
              <a:spcBef>
                <a:spcPts val="0"/>
              </a:spcBef>
              <a:spcAft>
                <a:spcPts val="0"/>
              </a:spcAft>
              <a:defRPr b="1">
                <a:latin typeface="+mn-lt"/>
                <a:cs typeface="+mn-cs"/>
              </a:defRPr>
            </a:lvl1pPr>
          </a:lstStyle>
          <a:p>
            <a:pPr>
              <a:defRPr/>
            </a:pPr>
            <a:endParaRPr lang="en-US" altLang="en-US"/>
          </a:p>
        </p:txBody>
      </p:sp>
      <p:sp>
        <p:nvSpPr>
          <p:cNvPr id="9" name="Slide Number Placeholder 5"/>
          <p:cNvSpPr>
            <a:spLocks noGrp="1"/>
          </p:cNvSpPr>
          <p:nvPr>
            <p:ph type="sldNum" sz="quarter" idx="12"/>
          </p:nvPr>
        </p:nvSpPr>
        <p:spPr/>
        <p:txBody>
          <a:bodyPr/>
          <a:lstStyle>
            <a:lvl1pPr eaLnBrk="1" fontAlgn="auto" hangingPunct="1">
              <a:spcBef>
                <a:spcPts val="0"/>
              </a:spcBef>
              <a:spcAft>
                <a:spcPts val="0"/>
              </a:spcAft>
              <a:defRPr b="1">
                <a:latin typeface="+mn-lt"/>
                <a:cs typeface="+mn-cs"/>
              </a:defRPr>
            </a:lvl1pPr>
          </a:lstStyle>
          <a:p>
            <a:pPr>
              <a:defRPr/>
            </a:pPr>
            <a:fld id="{FCFBA750-697A-4A60-9FC1-37661273BC98}" type="slidenum">
              <a:rPr lang="en-US" altLang="en-US"/>
              <a:pPr>
                <a:defRPr/>
              </a:pPr>
              <a:t>‹#›</a:t>
            </a:fld>
            <a:endParaRPr lang="en-US" altLang="en-US"/>
          </a:p>
        </p:txBody>
      </p:sp>
    </p:spTree>
    <p:extLst>
      <p:ext uri="{BB962C8B-B14F-4D97-AF65-F5344CB8AC3E}">
        <p14:creationId xmlns:p14="http://schemas.microsoft.com/office/powerpoint/2010/main" val="383827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eaLnBrk="1" fontAlgn="auto" hangingPunct="1">
              <a:spcBef>
                <a:spcPts val="0"/>
              </a:spcBef>
              <a:spcAft>
                <a:spcPts val="0"/>
              </a:spcAft>
              <a:defRPr b="1">
                <a:latin typeface="+mn-lt"/>
                <a:cs typeface="+mn-cs"/>
              </a:defRPr>
            </a:lvl1pPr>
          </a:lstStyle>
          <a:p>
            <a:pPr>
              <a:defRPr/>
            </a:pPr>
            <a:endParaRPr lang="en-US" altLang="en-US"/>
          </a:p>
        </p:txBody>
      </p:sp>
      <p:sp>
        <p:nvSpPr>
          <p:cNvPr id="4" name="Footer Placeholder 4"/>
          <p:cNvSpPr>
            <a:spLocks noGrp="1"/>
          </p:cNvSpPr>
          <p:nvPr>
            <p:ph type="ftr" sz="quarter" idx="11"/>
          </p:nvPr>
        </p:nvSpPr>
        <p:spPr/>
        <p:txBody>
          <a:bodyPr/>
          <a:lstStyle>
            <a:lvl1pPr eaLnBrk="1" fontAlgn="auto" hangingPunct="1">
              <a:spcBef>
                <a:spcPts val="0"/>
              </a:spcBef>
              <a:spcAft>
                <a:spcPts val="0"/>
              </a:spcAft>
              <a:defRPr b="1">
                <a:latin typeface="+mn-lt"/>
                <a:cs typeface="+mn-cs"/>
              </a:defRPr>
            </a:lvl1pPr>
          </a:lstStyle>
          <a:p>
            <a:pPr>
              <a:defRPr/>
            </a:pPr>
            <a:endParaRPr lang="en-US" altLang="en-US"/>
          </a:p>
        </p:txBody>
      </p:sp>
      <p:sp>
        <p:nvSpPr>
          <p:cNvPr id="5" name="Slide Number Placeholder 5"/>
          <p:cNvSpPr>
            <a:spLocks noGrp="1"/>
          </p:cNvSpPr>
          <p:nvPr>
            <p:ph type="sldNum" sz="quarter" idx="12"/>
          </p:nvPr>
        </p:nvSpPr>
        <p:spPr/>
        <p:txBody>
          <a:bodyPr/>
          <a:lstStyle>
            <a:lvl1pPr eaLnBrk="1" fontAlgn="auto" hangingPunct="1">
              <a:spcBef>
                <a:spcPts val="0"/>
              </a:spcBef>
              <a:spcAft>
                <a:spcPts val="0"/>
              </a:spcAft>
              <a:defRPr b="1">
                <a:latin typeface="+mn-lt"/>
                <a:cs typeface="+mn-cs"/>
              </a:defRPr>
            </a:lvl1pPr>
          </a:lstStyle>
          <a:p>
            <a:pPr>
              <a:defRPr/>
            </a:pPr>
            <a:fld id="{A7CD47DE-CB34-42B3-98C5-009B2367F172}" type="slidenum">
              <a:rPr lang="en-US" altLang="en-US"/>
              <a:pPr>
                <a:defRPr/>
              </a:pPr>
              <a:t>‹#›</a:t>
            </a:fld>
            <a:endParaRPr lang="en-US" altLang="en-US"/>
          </a:p>
        </p:txBody>
      </p:sp>
    </p:spTree>
    <p:extLst>
      <p:ext uri="{BB962C8B-B14F-4D97-AF65-F5344CB8AC3E}">
        <p14:creationId xmlns:p14="http://schemas.microsoft.com/office/powerpoint/2010/main" val="363317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eaLnBrk="1" fontAlgn="auto" hangingPunct="1">
              <a:spcBef>
                <a:spcPts val="0"/>
              </a:spcBef>
              <a:spcAft>
                <a:spcPts val="0"/>
              </a:spcAft>
              <a:defRPr b="1">
                <a:latin typeface="+mn-lt"/>
                <a:cs typeface="+mn-cs"/>
              </a:defRPr>
            </a:lvl1pPr>
          </a:lstStyle>
          <a:p>
            <a:pPr>
              <a:defRPr/>
            </a:pPr>
            <a:endParaRPr lang="en-US" altLang="en-US"/>
          </a:p>
        </p:txBody>
      </p:sp>
      <p:sp>
        <p:nvSpPr>
          <p:cNvPr id="3" name="Footer Placeholder 4"/>
          <p:cNvSpPr>
            <a:spLocks noGrp="1"/>
          </p:cNvSpPr>
          <p:nvPr>
            <p:ph type="ftr" sz="quarter" idx="11"/>
          </p:nvPr>
        </p:nvSpPr>
        <p:spPr/>
        <p:txBody>
          <a:bodyPr/>
          <a:lstStyle>
            <a:lvl1pPr eaLnBrk="1" fontAlgn="auto" hangingPunct="1">
              <a:spcBef>
                <a:spcPts val="0"/>
              </a:spcBef>
              <a:spcAft>
                <a:spcPts val="0"/>
              </a:spcAft>
              <a:defRPr b="1">
                <a:latin typeface="+mn-lt"/>
                <a:cs typeface="+mn-cs"/>
              </a:defRPr>
            </a:lvl1pPr>
          </a:lstStyle>
          <a:p>
            <a:pPr>
              <a:defRPr/>
            </a:pPr>
            <a:endParaRPr lang="en-US" altLang="en-US"/>
          </a:p>
        </p:txBody>
      </p:sp>
      <p:sp>
        <p:nvSpPr>
          <p:cNvPr id="4" name="Slide Number Placeholder 5"/>
          <p:cNvSpPr>
            <a:spLocks noGrp="1"/>
          </p:cNvSpPr>
          <p:nvPr>
            <p:ph type="sldNum" sz="quarter" idx="12"/>
          </p:nvPr>
        </p:nvSpPr>
        <p:spPr/>
        <p:txBody>
          <a:bodyPr/>
          <a:lstStyle>
            <a:lvl1pPr eaLnBrk="1" fontAlgn="auto" hangingPunct="1">
              <a:spcBef>
                <a:spcPts val="0"/>
              </a:spcBef>
              <a:spcAft>
                <a:spcPts val="0"/>
              </a:spcAft>
              <a:defRPr b="1">
                <a:latin typeface="+mn-lt"/>
                <a:cs typeface="+mn-cs"/>
              </a:defRPr>
            </a:lvl1pPr>
          </a:lstStyle>
          <a:p>
            <a:pPr>
              <a:defRPr/>
            </a:pPr>
            <a:fld id="{6A708DEF-F2FE-401B-80B1-DF8C38348CD8}" type="slidenum">
              <a:rPr lang="en-US" altLang="en-US"/>
              <a:pPr>
                <a:defRPr/>
              </a:pPr>
              <a:t>‹#›</a:t>
            </a:fld>
            <a:endParaRPr lang="en-US" altLang="en-US"/>
          </a:p>
        </p:txBody>
      </p:sp>
    </p:spTree>
    <p:extLst>
      <p:ext uri="{BB962C8B-B14F-4D97-AF65-F5344CB8AC3E}">
        <p14:creationId xmlns:p14="http://schemas.microsoft.com/office/powerpoint/2010/main" val="4186716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1"/>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eaLnBrk="1" fontAlgn="auto" hangingPunct="1">
              <a:spcBef>
                <a:spcPts val="0"/>
              </a:spcBef>
              <a:spcAft>
                <a:spcPts val="0"/>
              </a:spcAft>
              <a:defRPr b="1">
                <a:latin typeface="+mn-lt"/>
                <a:cs typeface="+mn-cs"/>
              </a:defRPr>
            </a:lvl1pPr>
          </a:lstStyle>
          <a:p>
            <a:pPr>
              <a:defRPr/>
            </a:pPr>
            <a:endParaRPr lang="en-US" altLang="en-US"/>
          </a:p>
        </p:txBody>
      </p:sp>
      <p:sp>
        <p:nvSpPr>
          <p:cNvPr id="6" name="Footer Placeholder 4"/>
          <p:cNvSpPr>
            <a:spLocks noGrp="1"/>
          </p:cNvSpPr>
          <p:nvPr>
            <p:ph type="ftr" sz="quarter" idx="11"/>
          </p:nvPr>
        </p:nvSpPr>
        <p:spPr/>
        <p:txBody>
          <a:bodyPr/>
          <a:lstStyle>
            <a:lvl1pPr eaLnBrk="1" fontAlgn="auto" hangingPunct="1">
              <a:spcBef>
                <a:spcPts val="0"/>
              </a:spcBef>
              <a:spcAft>
                <a:spcPts val="0"/>
              </a:spcAft>
              <a:defRPr b="1">
                <a:latin typeface="+mn-lt"/>
                <a:cs typeface="+mn-cs"/>
              </a:defRPr>
            </a:lvl1pPr>
          </a:lstStyle>
          <a:p>
            <a:pPr>
              <a:defRPr/>
            </a:pPr>
            <a:endParaRPr lang="en-US" altLang="en-US"/>
          </a:p>
        </p:txBody>
      </p:sp>
      <p:sp>
        <p:nvSpPr>
          <p:cNvPr id="7" name="Slide Number Placeholder 5"/>
          <p:cNvSpPr>
            <a:spLocks noGrp="1"/>
          </p:cNvSpPr>
          <p:nvPr>
            <p:ph type="sldNum" sz="quarter" idx="12"/>
          </p:nvPr>
        </p:nvSpPr>
        <p:spPr/>
        <p:txBody>
          <a:bodyPr/>
          <a:lstStyle>
            <a:lvl1pPr eaLnBrk="1" fontAlgn="auto" hangingPunct="1">
              <a:spcBef>
                <a:spcPts val="0"/>
              </a:spcBef>
              <a:spcAft>
                <a:spcPts val="0"/>
              </a:spcAft>
              <a:defRPr b="1">
                <a:latin typeface="+mn-lt"/>
                <a:cs typeface="+mn-cs"/>
              </a:defRPr>
            </a:lvl1pPr>
          </a:lstStyle>
          <a:p>
            <a:pPr>
              <a:defRPr/>
            </a:pPr>
            <a:fld id="{3F92CB6F-29BF-4749-87E3-58AA2E8AF76D}" type="slidenum">
              <a:rPr lang="en-US" altLang="en-US"/>
              <a:pPr>
                <a:defRPr/>
              </a:pPr>
              <a:t>‹#›</a:t>
            </a:fld>
            <a:endParaRPr lang="en-US" altLang="en-US"/>
          </a:p>
        </p:txBody>
      </p:sp>
    </p:spTree>
    <p:extLst>
      <p:ext uri="{BB962C8B-B14F-4D97-AF65-F5344CB8AC3E}">
        <p14:creationId xmlns:p14="http://schemas.microsoft.com/office/powerpoint/2010/main" val="3545199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6"/>
            <a:ext cx="6172200" cy="4873625"/>
          </a:xfrm>
        </p:spPr>
        <p:txBody>
          <a:bodyPr rtlCol="0">
            <a:normAutofit/>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9788" y="2057401"/>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eaLnBrk="1" fontAlgn="auto" hangingPunct="1">
              <a:spcBef>
                <a:spcPts val="0"/>
              </a:spcBef>
              <a:spcAft>
                <a:spcPts val="0"/>
              </a:spcAft>
              <a:defRPr b="1">
                <a:latin typeface="+mn-lt"/>
                <a:cs typeface="+mn-cs"/>
              </a:defRPr>
            </a:lvl1pPr>
          </a:lstStyle>
          <a:p>
            <a:pPr>
              <a:defRPr/>
            </a:pPr>
            <a:endParaRPr lang="en-US" altLang="en-US"/>
          </a:p>
        </p:txBody>
      </p:sp>
      <p:sp>
        <p:nvSpPr>
          <p:cNvPr id="6" name="Footer Placeholder 4"/>
          <p:cNvSpPr>
            <a:spLocks noGrp="1"/>
          </p:cNvSpPr>
          <p:nvPr>
            <p:ph type="ftr" sz="quarter" idx="11"/>
          </p:nvPr>
        </p:nvSpPr>
        <p:spPr/>
        <p:txBody>
          <a:bodyPr/>
          <a:lstStyle>
            <a:lvl1pPr eaLnBrk="1" fontAlgn="auto" hangingPunct="1">
              <a:spcBef>
                <a:spcPts val="0"/>
              </a:spcBef>
              <a:spcAft>
                <a:spcPts val="0"/>
              </a:spcAft>
              <a:defRPr b="1">
                <a:latin typeface="+mn-lt"/>
                <a:cs typeface="+mn-cs"/>
              </a:defRPr>
            </a:lvl1pPr>
          </a:lstStyle>
          <a:p>
            <a:pPr>
              <a:defRPr/>
            </a:pPr>
            <a:endParaRPr lang="en-US" altLang="en-US"/>
          </a:p>
        </p:txBody>
      </p:sp>
      <p:sp>
        <p:nvSpPr>
          <p:cNvPr id="7" name="Slide Number Placeholder 5"/>
          <p:cNvSpPr>
            <a:spLocks noGrp="1"/>
          </p:cNvSpPr>
          <p:nvPr>
            <p:ph type="sldNum" sz="quarter" idx="12"/>
          </p:nvPr>
        </p:nvSpPr>
        <p:spPr/>
        <p:txBody>
          <a:bodyPr/>
          <a:lstStyle>
            <a:lvl1pPr eaLnBrk="1" fontAlgn="auto" hangingPunct="1">
              <a:spcBef>
                <a:spcPts val="0"/>
              </a:spcBef>
              <a:spcAft>
                <a:spcPts val="0"/>
              </a:spcAft>
              <a:defRPr b="1">
                <a:latin typeface="+mn-lt"/>
                <a:cs typeface="+mn-cs"/>
              </a:defRPr>
            </a:lvl1pPr>
          </a:lstStyle>
          <a:p>
            <a:pPr>
              <a:defRPr/>
            </a:pPr>
            <a:fld id="{4DD29090-7A88-45A6-9828-33968F4B56E3}" type="slidenum">
              <a:rPr lang="en-US" altLang="en-US"/>
              <a:pPr>
                <a:defRPr/>
              </a:pPr>
              <a:t>‹#›</a:t>
            </a:fld>
            <a:endParaRPr lang="en-US" altLang="en-US"/>
          </a:p>
        </p:txBody>
      </p:sp>
    </p:spTree>
    <p:extLst>
      <p:ext uri="{BB962C8B-B14F-4D97-AF65-F5344CB8AC3E}">
        <p14:creationId xmlns:p14="http://schemas.microsoft.com/office/powerpoint/2010/main" val="472188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0" hangingPunct="0">
              <a:defRPr sz="1200" b="0">
                <a:solidFill>
                  <a:prstClr val="black">
                    <a:tint val="75000"/>
                  </a:prstClr>
                </a:solidFill>
                <a:latin typeface="Arial" panose="020B0604020202020204" pitchFamily="34" charset="0"/>
                <a:cs typeface="Arial" panose="020B0604020202020204" pitchFamily="34" charset="0"/>
              </a:defRPr>
            </a:lvl1pPr>
          </a:lstStyle>
          <a:p>
            <a:pPr fontAlgn="base">
              <a:spcBef>
                <a:spcPct val="0"/>
              </a:spcBef>
              <a:spcAft>
                <a:spcPct val="0"/>
              </a:spcAft>
              <a:defRPr/>
            </a:pPr>
            <a:endParaRPr lang="en-US"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0" hangingPunct="0">
              <a:defRPr sz="1200" b="0">
                <a:solidFill>
                  <a:prstClr val="black">
                    <a:tint val="75000"/>
                  </a:prstClr>
                </a:solidFill>
                <a:latin typeface="Arial" panose="020B0604020202020204" pitchFamily="34" charset="0"/>
                <a:cs typeface="Arial" panose="020B0604020202020204" pitchFamily="34" charset="0"/>
              </a:defRPr>
            </a:lvl1pPr>
          </a:lstStyle>
          <a:p>
            <a:pPr fontAlgn="base">
              <a:spcBef>
                <a:spcPct val="0"/>
              </a:spcBef>
              <a:spcAft>
                <a:spcPct val="0"/>
              </a:spcAft>
              <a:defRPr/>
            </a:pPr>
            <a:endParaRPr lang="en-US"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0" hangingPunct="0">
              <a:defRPr sz="1200" b="0">
                <a:solidFill>
                  <a:prstClr val="black">
                    <a:tint val="75000"/>
                  </a:prstClr>
                </a:solidFill>
                <a:latin typeface="Arial" panose="020B0604020202020204" pitchFamily="34" charset="0"/>
                <a:cs typeface="Arial" panose="020B0604020202020204" pitchFamily="34" charset="0"/>
              </a:defRPr>
            </a:lvl1pPr>
          </a:lstStyle>
          <a:p>
            <a:pPr fontAlgn="base">
              <a:spcBef>
                <a:spcPct val="0"/>
              </a:spcBef>
              <a:spcAft>
                <a:spcPct val="0"/>
              </a:spcAft>
              <a:defRPr/>
            </a:pPr>
            <a:fld id="{517330EA-8A94-4BEE-93C2-2129651316C1}" type="slidenum">
              <a:rPr lang="en-US" altLang="en-US"/>
              <a:pPr fontAlgn="base">
                <a:spcBef>
                  <a:spcPct val="0"/>
                </a:spcBef>
                <a:spcAft>
                  <a:spcPct val="0"/>
                </a:spcAft>
                <a:defRPr/>
              </a:pPr>
              <a:t>‹#›</a:t>
            </a:fld>
            <a:endParaRPr lang="en-US" altLang="en-US"/>
          </a:p>
        </p:txBody>
      </p:sp>
    </p:spTree>
    <p:extLst>
      <p:ext uri="{BB962C8B-B14F-4D97-AF65-F5344CB8AC3E}">
        <p14:creationId xmlns:p14="http://schemas.microsoft.com/office/powerpoint/2010/main" val="33132412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189"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377"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566"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754"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7013" indent="-227013"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4213" indent="-227013"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1413" indent="-227013"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598613" indent="-227013"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5813" indent="-227013"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0" fontAlgn="base" hangingPunct="0">
              <a:spcBef>
                <a:spcPct val="0"/>
              </a:spcBef>
              <a:spcAft>
                <a:spcPct val="0"/>
              </a:spcAft>
              <a:defRPr/>
            </a:pPr>
            <a:endParaRPr lang="en-US" altLang="en-US">
              <a:solidFill>
                <a:prstClr val="black">
                  <a:tint val="75000"/>
                </a:prstClr>
              </a:solidFill>
              <a:latin typeface="Arial" panose="020B0604020202020204" pitchFamily="34" charset="0"/>
              <a:cs typeface="Arial" panose="020B0604020202020204" pitchFamily="34" charset="0"/>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0" fontAlgn="base" hangingPunct="0">
              <a:spcBef>
                <a:spcPct val="0"/>
              </a:spcBef>
              <a:spcAft>
                <a:spcPct val="0"/>
              </a:spcAft>
              <a:defRPr/>
            </a:pPr>
            <a:endParaRPr lang="en-US" altLang="en-US">
              <a:solidFill>
                <a:prstClr val="black">
                  <a:tint val="75000"/>
                </a:prstClr>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0" fontAlgn="base" hangingPunct="0">
              <a:spcBef>
                <a:spcPct val="0"/>
              </a:spcBef>
              <a:spcAft>
                <a:spcPct val="0"/>
              </a:spcAft>
              <a:defRPr/>
            </a:pPr>
            <a:fld id="{D7AE7C02-1D45-4F33-928E-4151386F1B35}" type="slidenum">
              <a:rPr lang="en-US" altLang="en-US">
                <a:solidFill>
                  <a:prstClr val="black">
                    <a:tint val="75000"/>
                  </a:prstClr>
                </a:solidFill>
                <a:latin typeface="Arial" panose="020B0604020202020204" pitchFamily="34" charset="0"/>
                <a:cs typeface="Arial" panose="020B0604020202020204" pitchFamily="34" charset="0"/>
              </a:rPr>
              <a:pPr eaLnBrk="0" fontAlgn="base" hangingPunct="0">
                <a:spcBef>
                  <a:spcPct val="0"/>
                </a:spcBef>
                <a:spcAft>
                  <a:spcPct val="0"/>
                </a:spcAft>
                <a:defRPr/>
              </a:pPr>
              <a:t>‹#›</a:t>
            </a:fld>
            <a:endParaRPr lang="en-US" altLang="en-US">
              <a:solidFill>
                <a:prstClr val="black">
                  <a:tint val="75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35366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826" name="TextBox 1"/>
          <p:cNvSpPr txBox="1">
            <a:spLocks noChangeArrowheads="1"/>
          </p:cNvSpPr>
          <p:nvPr/>
        </p:nvSpPr>
        <p:spPr bwMode="auto">
          <a:xfrm>
            <a:off x="685800" y="533400"/>
            <a:ext cx="10972800" cy="569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pPr>
            <a:r>
              <a:rPr lang="en-US" altLang="en-US" sz="2800" b="1">
                <a:solidFill>
                  <a:prstClr val="white"/>
                </a:solidFill>
              </a:rPr>
              <a:t>Mark 7:24-30 Jesus left that place and went to the vicinity of Tyre. He entered a house and did not want anyone to know it; yet he could not keep his presence secret. 25 In fact, as soon as she heard about him, a woman whose little daughter was possessed by an evil spirit came and fell at his feet. 26 The woman was a Greek, born in Syrian Phoenicia. She begged Jesus to drive the demon out of her daughter. 27 "First let the children eat all they want," he told her, "for it is not right to take the children's bread and toss it to their dogs." 28 "Yes, Lord," she replied, "but even the dogs under the table eat the children's crumbs."  29 Then he told her, "For such a reply, you may go; the demon has left your daughter." 30 She went home and found her child lying on the bed, and the demon gone. </a:t>
            </a:r>
          </a:p>
        </p:txBody>
      </p:sp>
    </p:spTree>
    <p:extLst>
      <p:ext uri="{BB962C8B-B14F-4D97-AF65-F5344CB8AC3E}">
        <p14:creationId xmlns:p14="http://schemas.microsoft.com/office/powerpoint/2010/main" val="3012285902"/>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7090" name="Picture 2" descr="Image result for begging for crumbs"/>
          <p:cNvPicPr>
            <a:picLocks noChangeAspect="1" noChangeArrowheads="1"/>
          </p:cNvPicPr>
          <p:nvPr/>
        </p:nvPicPr>
        <p:blipFill>
          <a:blip r:embed="rId2">
            <a:lum bright="-30000" contrast="-3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7091" name="Text Box 3"/>
          <p:cNvSpPr txBox="1">
            <a:spLocks noChangeArrowheads="1"/>
          </p:cNvSpPr>
          <p:nvPr/>
        </p:nvSpPr>
        <p:spPr bwMode="auto">
          <a:xfrm>
            <a:off x="2133600" y="457200"/>
            <a:ext cx="807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b="1">
                <a:solidFill>
                  <a:srgbClr val="FFB03B"/>
                </a:solidFill>
                <a:latin typeface="Arial" panose="020B0604020202020204" pitchFamily="34" charset="0"/>
                <a:cs typeface="Arial" panose="020B0604020202020204" pitchFamily="34" charset="0"/>
              </a:rPr>
              <a:t>I.  THE MOTHER AND HER REQUEST</a:t>
            </a:r>
          </a:p>
        </p:txBody>
      </p:sp>
      <p:sp>
        <p:nvSpPr>
          <p:cNvPr id="217092" name="Text Box 4"/>
          <p:cNvSpPr txBox="1">
            <a:spLocks noChangeArrowheads="1"/>
          </p:cNvSpPr>
          <p:nvPr/>
        </p:nvSpPr>
        <p:spPr bwMode="auto">
          <a:xfrm>
            <a:off x="2438400" y="1143000"/>
            <a:ext cx="7543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i="1">
                <a:solidFill>
                  <a:srgbClr val="00FF00"/>
                </a:solidFill>
                <a:latin typeface="Arial" panose="020B0604020202020204" pitchFamily="34" charset="0"/>
                <a:cs typeface="Arial" panose="020B0604020202020204" pitchFamily="34" charset="0"/>
              </a:rPr>
              <a:t>THE REASON SHE CALLED TO JESUS</a:t>
            </a:r>
          </a:p>
        </p:txBody>
      </p:sp>
      <p:sp>
        <p:nvSpPr>
          <p:cNvPr id="11269" name="Text Box 5"/>
          <p:cNvSpPr txBox="1">
            <a:spLocks noChangeArrowheads="1"/>
          </p:cNvSpPr>
          <p:nvPr/>
        </p:nvSpPr>
        <p:spPr bwMode="auto">
          <a:xfrm>
            <a:off x="2133600" y="1981200"/>
            <a:ext cx="8153400" cy="3938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SHE CAME TO JESUS WITH FAITH AND HOPE</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SHE NEEDED SOMETHING SOCIETY COULD NOT PROVIDE</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SHE WAS LOOKING FOR SOMETHING HER DEAD RELIGION COULD NOT GIVE</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SHE SAW JESUS AS HER ONLY HOPE</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I MUST TELL JESUS</a:t>
            </a:r>
          </a:p>
        </p:txBody>
      </p:sp>
    </p:spTree>
    <p:extLst>
      <p:ext uri="{BB962C8B-B14F-4D97-AF65-F5344CB8AC3E}">
        <p14:creationId xmlns:p14="http://schemas.microsoft.com/office/powerpoint/2010/main" val="17518216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6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26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8114" name="Picture 2" descr="Image result for begging for crumbs"/>
          <p:cNvPicPr>
            <a:picLocks noChangeAspect="1" noChangeArrowheads="1"/>
          </p:cNvPicPr>
          <p:nvPr/>
        </p:nvPicPr>
        <p:blipFill>
          <a:blip r:embed="rId2">
            <a:lum bright="-30000" contrast="-3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8115" name="Text Box 3"/>
          <p:cNvSpPr txBox="1">
            <a:spLocks noChangeArrowheads="1"/>
          </p:cNvSpPr>
          <p:nvPr/>
        </p:nvSpPr>
        <p:spPr bwMode="auto">
          <a:xfrm>
            <a:off x="2133600" y="457200"/>
            <a:ext cx="807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b="1">
                <a:solidFill>
                  <a:srgbClr val="FFB03B"/>
                </a:solidFill>
                <a:latin typeface="Arial" panose="020B0604020202020204" pitchFamily="34" charset="0"/>
                <a:cs typeface="Arial" panose="020B0604020202020204" pitchFamily="34" charset="0"/>
              </a:rPr>
              <a:t>I.  THE MOTHER AND HER REQUEST</a:t>
            </a:r>
          </a:p>
        </p:txBody>
      </p:sp>
      <p:sp>
        <p:nvSpPr>
          <p:cNvPr id="218116" name="Text Box 4"/>
          <p:cNvSpPr txBox="1">
            <a:spLocks noChangeArrowheads="1"/>
          </p:cNvSpPr>
          <p:nvPr/>
        </p:nvSpPr>
        <p:spPr bwMode="auto">
          <a:xfrm>
            <a:off x="2438400" y="1143000"/>
            <a:ext cx="7543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i="1">
                <a:solidFill>
                  <a:srgbClr val="00FF00"/>
                </a:solidFill>
                <a:latin typeface="Arial" panose="020B0604020202020204" pitchFamily="34" charset="0"/>
                <a:cs typeface="Arial" panose="020B0604020202020204" pitchFamily="34" charset="0"/>
              </a:rPr>
              <a:t>THE REASON SHE CALLED TO JESUS</a:t>
            </a:r>
          </a:p>
        </p:txBody>
      </p:sp>
      <p:sp>
        <p:nvSpPr>
          <p:cNvPr id="12293" name="Text Box 5"/>
          <p:cNvSpPr txBox="1">
            <a:spLocks noChangeArrowheads="1"/>
          </p:cNvSpPr>
          <p:nvPr/>
        </p:nvSpPr>
        <p:spPr bwMode="auto">
          <a:xfrm>
            <a:off x="2133600" y="1981200"/>
            <a:ext cx="8153400" cy="4151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a:solidFill>
                  <a:srgbClr val="00FF00"/>
                </a:solidFill>
                <a:latin typeface="Arial" panose="020B0604020202020204" pitchFamily="34" charset="0"/>
                <a:cs typeface="Arial" panose="020B0604020202020204" pitchFamily="34" charset="0"/>
              </a:rPr>
              <a:t>HOW MANY OF US CAN IDENTIFY WITH THIS MOTHER?</a:t>
            </a:r>
          </a:p>
          <a:p>
            <a:pPr algn="ctr" fontAlgn="base">
              <a:lnSpc>
                <a:spcPct val="100000"/>
              </a:lnSpc>
              <a:spcBef>
                <a:spcPct val="50000"/>
              </a:spcBef>
              <a:spcAft>
                <a:spcPct val="0"/>
              </a:spcAft>
              <a:buFontTx/>
              <a:buNone/>
            </a:pPr>
            <a:r>
              <a:rPr lang="en-US" altLang="en-US" b="1">
                <a:solidFill>
                  <a:srgbClr val="00FF00"/>
                </a:solidFill>
                <a:latin typeface="Arial" panose="020B0604020202020204" pitchFamily="34" charset="0"/>
                <a:cs typeface="Arial" panose="020B0604020202020204" pitchFamily="34" charset="0"/>
              </a:rPr>
              <a:t>MAYBE YOU ARE DEALING WITH AN OUT OF CONTROL CHILD</a:t>
            </a:r>
          </a:p>
          <a:p>
            <a:pPr algn="ctr" fontAlgn="base">
              <a:lnSpc>
                <a:spcPct val="100000"/>
              </a:lnSpc>
              <a:spcBef>
                <a:spcPct val="50000"/>
              </a:spcBef>
              <a:spcAft>
                <a:spcPct val="0"/>
              </a:spcAft>
              <a:buFontTx/>
              <a:buNone/>
            </a:pPr>
            <a:r>
              <a:rPr lang="en-US" altLang="en-US" b="1">
                <a:solidFill>
                  <a:srgbClr val="00FF00"/>
                </a:solidFill>
                <a:latin typeface="Arial" panose="020B0604020202020204" pitchFamily="34" charset="0"/>
                <a:cs typeface="Arial" panose="020B0604020202020204" pitchFamily="34" charset="0"/>
              </a:rPr>
              <a:t>MAYBE THERE IS SOME SITUATION IN YOUR LIFE THAT IS DIFFICULT</a:t>
            </a:r>
          </a:p>
          <a:p>
            <a:pPr algn="ctr" fontAlgn="base">
              <a:lnSpc>
                <a:spcPct val="100000"/>
              </a:lnSpc>
              <a:spcBef>
                <a:spcPct val="50000"/>
              </a:spcBef>
              <a:spcAft>
                <a:spcPct val="0"/>
              </a:spcAft>
              <a:buFontTx/>
              <a:buNone/>
            </a:pPr>
            <a:r>
              <a:rPr lang="en-US" altLang="en-US" b="1">
                <a:solidFill>
                  <a:srgbClr val="00FF00"/>
                </a:solidFill>
                <a:latin typeface="Arial" panose="020B0604020202020204" pitchFamily="34" charset="0"/>
                <a:cs typeface="Arial" panose="020B0604020202020204" pitchFamily="34" charset="0"/>
              </a:rPr>
              <a:t>MAYBE YOU ARE DESPERATE FOR A SOLUTION TO YOUR ISSUES</a:t>
            </a:r>
          </a:p>
        </p:txBody>
      </p:sp>
    </p:spTree>
    <p:extLst>
      <p:ext uri="{BB962C8B-B14F-4D97-AF65-F5344CB8AC3E}">
        <p14:creationId xmlns:p14="http://schemas.microsoft.com/office/powerpoint/2010/main" val="42698108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9138" name="Picture 2" descr="Image result for begging for crumbs"/>
          <p:cNvPicPr>
            <a:picLocks noChangeAspect="1" noChangeArrowheads="1"/>
          </p:cNvPicPr>
          <p:nvPr/>
        </p:nvPicPr>
        <p:blipFill>
          <a:blip r:embed="rId2">
            <a:lum bright="-30000" contrast="-3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9139" name="Text Box 3"/>
          <p:cNvSpPr txBox="1">
            <a:spLocks noChangeArrowheads="1"/>
          </p:cNvSpPr>
          <p:nvPr/>
        </p:nvSpPr>
        <p:spPr bwMode="auto">
          <a:xfrm>
            <a:off x="2133600" y="457200"/>
            <a:ext cx="807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b="1">
                <a:solidFill>
                  <a:srgbClr val="FFB03B"/>
                </a:solidFill>
                <a:latin typeface="Arial" panose="020B0604020202020204" pitchFamily="34" charset="0"/>
                <a:cs typeface="Arial" panose="020B0604020202020204" pitchFamily="34" charset="0"/>
              </a:rPr>
              <a:t>I.  THE MOTHER AND HER REQUEST</a:t>
            </a:r>
          </a:p>
        </p:txBody>
      </p:sp>
      <p:sp>
        <p:nvSpPr>
          <p:cNvPr id="219140" name="Text Box 4"/>
          <p:cNvSpPr txBox="1">
            <a:spLocks noChangeArrowheads="1"/>
          </p:cNvSpPr>
          <p:nvPr/>
        </p:nvSpPr>
        <p:spPr bwMode="auto">
          <a:xfrm>
            <a:off x="2438400" y="1143000"/>
            <a:ext cx="7543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i="1">
                <a:solidFill>
                  <a:srgbClr val="00FF00"/>
                </a:solidFill>
                <a:latin typeface="Arial" panose="020B0604020202020204" pitchFamily="34" charset="0"/>
                <a:cs typeface="Arial" panose="020B0604020202020204" pitchFamily="34" charset="0"/>
              </a:rPr>
              <a:t>THE REASON SHE CALLED TO JESUS</a:t>
            </a:r>
          </a:p>
        </p:txBody>
      </p:sp>
      <p:sp>
        <p:nvSpPr>
          <p:cNvPr id="13317" name="Text Box 5"/>
          <p:cNvSpPr txBox="1">
            <a:spLocks noChangeArrowheads="1"/>
          </p:cNvSpPr>
          <p:nvPr/>
        </p:nvSpPr>
        <p:spPr bwMode="auto">
          <a:xfrm>
            <a:off x="2133600" y="1752600"/>
            <a:ext cx="8153400" cy="415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a:solidFill>
                  <a:srgbClr val="00FF00"/>
                </a:solidFill>
                <a:latin typeface="Arial" panose="020B0604020202020204" pitchFamily="34" charset="0"/>
                <a:cs typeface="Arial" panose="020B0604020202020204" pitchFamily="34" charset="0"/>
              </a:rPr>
              <a:t>IT DOES NOT MATTER WHAT YOU FACE IN LIFE—THE ANSWER IS FOUND IN JESUS</a:t>
            </a:r>
          </a:p>
          <a:p>
            <a:pPr algn="ctr" fontAlgn="base">
              <a:lnSpc>
                <a:spcPct val="100000"/>
              </a:lnSpc>
              <a:spcBef>
                <a:spcPct val="50000"/>
              </a:spcBef>
              <a:spcAft>
                <a:spcPct val="0"/>
              </a:spcAft>
              <a:buFontTx/>
              <a:buNone/>
            </a:pPr>
            <a:r>
              <a:rPr lang="en-US" altLang="en-US" b="1">
                <a:solidFill>
                  <a:srgbClr val="00FF00"/>
                </a:solidFill>
                <a:latin typeface="Arial" panose="020B0604020202020204" pitchFamily="34" charset="0"/>
                <a:cs typeface="Arial" panose="020B0604020202020204" pitchFamily="34" charset="0"/>
              </a:rPr>
              <a:t>HE CAN MOVE YOUR MOUNTAIN</a:t>
            </a:r>
          </a:p>
          <a:p>
            <a:pPr algn="ctr" fontAlgn="base">
              <a:lnSpc>
                <a:spcPct val="100000"/>
              </a:lnSpc>
              <a:spcBef>
                <a:spcPct val="50000"/>
              </a:spcBef>
              <a:spcAft>
                <a:spcPct val="0"/>
              </a:spcAft>
              <a:buFontTx/>
              <a:buNone/>
            </a:pPr>
            <a:r>
              <a:rPr lang="en-US" altLang="en-US" b="1">
                <a:solidFill>
                  <a:srgbClr val="00FF00"/>
                </a:solidFill>
                <a:latin typeface="Arial" panose="020B0604020202020204" pitchFamily="34" charset="0"/>
                <a:cs typeface="Arial" panose="020B0604020202020204" pitchFamily="34" charset="0"/>
              </a:rPr>
              <a:t>MEET YOUR NEED</a:t>
            </a:r>
          </a:p>
          <a:p>
            <a:pPr algn="ctr" fontAlgn="base">
              <a:lnSpc>
                <a:spcPct val="100000"/>
              </a:lnSpc>
              <a:spcBef>
                <a:spcPct val="50000"/>
              </a:spcBef>
              <a:spcAft>
                <a:spcPct val="0"/>
              </a:spcAft>
              <a:buFontTx/>
              <a:buNone/>
            </a:pPr>
            <a:r>
              <a:rPr lang="en-US" altLang="en-US" b="1">
                <a:solidFill>
                  <a:srgbClr val="00FF00"/>
                </a:solidFill>
                <a:latin typeface="Arial" panose="020B0604020202020204" pitchFamily="34" charset="0"/>
                <a:cs typeface="Arial" panose="020B0604020202020204" pitchFamily="34" charset="0"/>
              </a:rPr>
              <a:t>TOUCH YOUR LOVED ONES</a:t>
            </a:r>
          </a:p>
          <a:p>
            <a:pPr algn="ctr" fontAlgn="base">
              <a:lnSpc>
                <a:spcPct val="100000"/>
              </a:lnSpc>
              <a:spcBef>
                <a:spcPct val="50000"/>
              </a:spcBef>
              <a:spcAft>
                <a:spcPct val="0"/>
              </a:spcAft>
              <a:buFontTx/>
              <a:buNone/>
            </a:pPr>
            <a:r>
              <a:rPr lang="en-US" altLang="en-US" b="1">
                <a:solidFill>
                  <a:srgbClr val="00FF00"/>
                </a:solidFill>
                <a:latin typeface="Arial" panose="020B0604020202020204" pitchFamily="34" charset="0"/>
                <a:cs typeface="Arial" panose="020B0604020202020204" pitchFamily="34" charset="0"/>
              </a:rPr>
              <a:t>HE CAN HELP WITH YOUR PROBLEMS</a:t>
            </a:r>
          </a:p>
          <a:p>
            <a:pPr algn="ctr" fontAlgn="base">
              <a:lnSpc>
                <a:spcPct val="100000"/>
              </a:lnSpc>
              <a:spcBef>
                <a:spcPct val="50000"/>
              </a:spcBef>
              <a:spcAft>
                <a:spcPct val="0"/>
              </a:spcAft>
              <a:buFontTx/>
              <a:buNone/>
            </a:pPr>
            <a:r>
              <a:rPr lang="en-US" altLang="en-US" b="1">
                <a:solidFill>
                  <a:srgbClr val="00FF00"/>
                </a:solidFill>
                <a:latin typeface="Arial" panose="020B0604020202020204" pitchFamily="34" charset="0"/>
                <a:cs typeface="Arial" panose="020B0604020202020204" pitchFamily="34" charset="0"/>
              </a:rPr>
              <a:t>WE JUST HAVE TO GET TO HIM</a:t>
            </a:r>
          </a:p>
        </p:txBody>
      </p:sp>
    </p:spTree>
    <p:extLst>
      <p:ext uri="{BB962C8B-B14F-4D97-AF65-F5344CB8AC3E}">
        <p14:creationId xmlns:p14="http://schemas.microsoft.com/office/powerpoint/2010/main" val="13477936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1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31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31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0162" name="Picture 2" descr="Image result for begging for crumbs"/>
          <p:cNvPicPr>
            <a:picLocks noChangeAspect="1" noChangeArrowheads="1"/>
          </p:cNvPicPr>
          <p:nvPr/>
        </p:nvPicPr>
        <p:blipFill>
          <a:blip r:embed="rId2">
            <a:lum bright="-30000" contrast="-3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0163" name="Text Box 3"/>
          <p:cNvSpPr txBox="1">
            <a:spLocks noChangeArrowheads="1"/>
          </p:cNvSpPr>
          <p:nvPr/>
        </p:nvSpPr>
        <p:spPr bwMode="auto">
          <a:xfrm>
            <a:off x="2133600" y="457200"/>
            <a:ext cx="807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b="1">
                <a:solidFill>
                  <a:srgbClr val="FFB03B"/>
                </a:solidFill>
                <a:latin typeface="Arial" panose="020B0604020202020204" pitchFamily="34" charset="0"/>
                <a:cs typeface="Arial" panose="020B0604020202020204" pitchFamily="34" charset="0"/>
              </a:rPr>
              <a:t>I.  THE MOTHER AND HER REQUEST</a:t>
            </a:r>
          </a:p>
        </p:txBody>
      </p:sp>
      <p:sp>
        <p:nvSpPr>
          <p:cNvPr id="220164" name="Text Box 4"/>
          <p:cNvSpPr txBox="1">
            <a:spLocks noChangeArrowheads="1"/>
          </p:cNvSpPr>
          <p:nvPr/>
        </p:nvSpPr>
        <p:spPr bwMode="auto">
          <a:xfrm>
            <a:off x="2438400" y="1143000"/>
            <a:ext cx="7543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i="1">
                <a:solidFill>
                  <a:srgbClr val="00FF00"/>
                </a:solidFill>
                <a:latin typeface="Arial" panose="020B0604020202020204" pitchFamily="34" charset="0"/>
                <a:cs typeface="Arial" panose="020B0604020202020204" pitchFamily="34" charset="0"/>
              </a:rPr>
              <a:t>THE REASON SHE CALLED TO JESUS</a:t>
            </a:r>
          </a:p>
        </p:txBody>
      </p:sp>
      <p:sp>
        <p:nvSpPr>
          <p:cNvPr id="14341" name="Text Box 5"/>
          <p:cNvSpPr txBox="1">
            <a:spLocks noChangeArrowheads="1"/>
          </p:cNvSpPr>
          <p:nvPr/>
        </p:nvSpPr>
        <p:spPr bwMode="auto">
          <a:xfrm>
            <a:off x="2133600" y="1752600"/>
            <a:ext cx="8153400" cy="543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US" altLang="en-US" b="1">
                <a:solidFill>
                  <a:prstClr val="white"/>
                </a:solidFill>
                <a:latin typeface="Arial" panose="020B0604020202020204" pitchFamily="34" charset="0"/>
                <a:cs typeface="Arial" panose="020B0604020202020204" pitchFamily="34" charset="0"/>
              </a:rPr>
              <a:t>1 Peter 5:7 Cast all your anxiety on him because he cares for you. </a:t>
            </a:r>
          </a:p>
          <a:p>
            <a:pPr fontAlgn="base">
              <a:lnSpc>
                <a:spcPct val="100000"/>
              </a:lnSpc>
              <a:spcBef>
                <a:spcPct val="0"/>
              </a:spcBef>
              <a:spcAft>
                <a:spcPct val="0"/>
              </a:spcAft>
              <a:buFontTx/>
              <a:buNone/>
            </a:pPr>
            <a:endParaRPr lang="en-US" altLang="en-US" b="1">
              <a:solidFill>
                <a:prstClr val="white"/>
              </a:solidFill>
              <a:latin typeface="Arial" panose="020B0604020202020204" pitchFamily="34" charset="0"/>
              <a:cs typeface="Arial" panose="020B0604020202020204" pitchFamily="34" charset="0"/>
            </a:endParaRPr>
          </a:p>
          <a:p>
            <a:pPr fontAlgn="base">
              <a:lnSpc>
                <a:spcPct val="100000"/>
              </a:lnSpc>
              <a:spcBef>
                <a:spcPct val="0"/>
              </a:spcBef>
              <a:spcAft>
                <a:spcPct val="0"/>
              </a:spcAft>
              <a:buFontTx/>
              <a:buNone/>
            </a:pPr>
            <a:r>
              <a:rPr lang="en-US" altLang="en-US" b="1">
                <a:solidFill>
                  <a:prstClr val="white"/>
                </a:solidFill>
                <a:latin typeface="Arial" panose="020B0604020202020204" pitchFamily="34" charset="0"/>
                <a:cs typeface="Arial" panose="020B0604020202020204" pitchFamily="34" charset="0"/>
              </a:rPr>
              <a:t>Heb 4:15-16  For we do not have a high priest who is unable to sympathize with our weaknesses, but we have one who has been tempted in every way, just as we are — yet was without sin. 16 Let us then approach the throne of grace with confidence, so that we may receive mercy and find grace to help us in our time of need. </a:t>
            </a:r>
          </a:p>
          <a:p>
            <a:pPr fontAlgn="base">
              <a:lnSpc>
                <a:spcPct val="100000"/>
              </a:lnSpc>
              <a:spcBef>
                <a:spcPct val="50000"/>
              </a:spcBef>
              <a:spcAft>
                <a:spcPct val="0"/>
              </a:spcAft>
              <a:buFontTx/>
              <a:buNone/>
            </a:pPr>
            <a:endParaRPr lang="en-US" altLang="en-US" b="1">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07872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4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4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1186" name="Picture 2" descr="Image result for begging for crumbs"/>
          <p:cNvPicPr>
            <a:picLocks noChangeAspect="1" noChangeArrowheads="1"/>
          </p:cNvPicPr>
          <p:nvPr/>
        </p:nvPicPr>
        <p:blipFill>
          <a:blip r:embed="rId2">
            <a:lum bright="-30000" contrast="-3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1187" name="Text Box 3"/>
          <p:cNvSpPr txBox="1">
            <a:spLocks noChangeArrowheads="1"/>
          </p:cNvSpPr>
          <p:nvPr/>
        </p:nvSpPr>
        <p:spPr bwMode="auto">
          <a:xfrm>
            <a:off x="2133600" y="457200"/>
            <a:ext cx="807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b="1">
                <a:solidFill>
                  <a:srgbClr val="FFB03B"/>
                </a:solidFill>
                <a:latin typeface="Arial" panose="020B0604020202020204" pitchFamily="34" charset="0"/>
                <a:cs typeface="Arial" panose="020B0604020202020204" pitchFamily="34" charset="0"/>
              </a:rPr>
              <a:t>II.  THE MOTHER AND HER RESOLVE</a:t>
            </a:r>
          </a:p>
        </p:txBody>
      </p:sp>
      <p:sp>
        <p:nvSpPr>
          <p:cNvPr id="15364" name="Text Box 4"/>
          <p:cNvSpPr txBox="1">
            <a:spLocks noChangeArrowheads="1"/>
          </p:cNvSpPr>
          <p:nvPr/>
        </p:nvSpPr>
        <p:spPr bwMode="auto">
          <a:xfrm>
            <a:off x="2438400" y="1143000"/>
            <a:ext cx="7543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i="1">
                <a:solidFill>
                  <a:srgbClr val="00FF00"/>
                </a:solidFill>
                <a:latin typeface="Arial" panose="020B0604020202020204" pitchFamily="34" charset="0"/>
                <a:cs typeface="Arial" panose="020B0604020202020204" pitchFamily="34" charset="0"/>
              </a:rPr>
              <a:t>THE OBSTACLES OF FAITH</a:t>
            </a:r>
          </a:p>
        </p:txBody>
      </p:sp>
      <p:sp>
        <p:nvSpPr>
          <p:cNvPr id="15365" name="Text Box 5"/>
          <p:cNvSpPr txBox="1">
            <a:spLocks noChangeArrowheads="1"/>
          </p:cNvSpPr>
          <p:nvPr/>
        </p:nvSpPr>
        <p:spPr bwMode="auto">
          <a:xfrm>
            <a:off x="2133600" y="1752600"/>
            <a:ext cx="8153400" cy="2868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US" altLang="en-US" b="1">
                <a:solidFill>
                  <a:prstClr val="white"/>
                </a:solidFill>
                <a:latin typeface="Arial" panose="020B0604020202020204" pitchFamily="34" charset="0"/>
                <a:cs typeface="Arial" panose="020B0604020202020204" pitchFamily="34" charset="0"/>
              </a:rPr>
              <a:t>Mark 7:27-28  "First let the children eat all they want," he told her, "for it is not right to take the children's bread and toss it to their dogs."  28 "Yes, Lord," she replied, "but even the dogs under the table eat the children's crumbs." </a:t>
            </a:r>
          </a:p>
          <a:p>
            <a:pPr fontAlgn="base">
              <a:lnSpc>
                <a:spcPct val="100000"/>
              </a:lnSpc>
              <a:spcBef>
                <a:spcPct val="50000"/>
              </a:spcBef>
              <a:spcAft>
                <a:spcPct val="0"/>
              </a:spcAft>
              <a:buFontTx/>
              <a:buNone/>
            </a:pPr>
            <a:endParaRPr lang="en-US" altLang="en-US" b="1">
              <a:solidFill>
                <a:prstClr val="white"/>
              </a:solidFill>
              <a:latin typeface="Arial" panose="020B0604020202020204" pitchFamily="34" charset="0"/>
              <a:cs typeface="Arial" panose="020B0604020202020204" pitchFamily="34" charset="0"/>
            </a:endParaRPr>
          </a:p>
        </p:txBody>
      </p:sp>
      <p:sp>
        <p:nvSpPr>
          <p:cNvPr id="15366" name="Text Box 6"/>
          <p:cNvSpPr txBox="1">
            <a:spLocks noChangeArrowheads="1"/>
          </p:cNvSpPr>
          <p:nvPr/>
        </p:nvSpPr>
        <p:spPr bwMode="auto">
          <a:xfrm>
            <a:off x="2133600" y="4572000"/>
            <a:ext cx="82296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SHE HAD TO OVERCOME MANY OBSTACLES TO SECURE HER DAUGHTER’S HEALING</a:t>
            </a:r>
          </a:p>
        </p:txBody>
      </p:sp>
    </p:spTree>
    <p:extLst>
      <p:ext uri="{BB962C8B-B14F-4D97-AF65-F5344CB8AC3E}">
        <p14:creationId xmlns:p14="http://schemas.microsoft.com/office/powerpoint/2010/main" val="580218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anim calcmode="lin" valueType="num">
                                      <p:cBhvr>
                                        <p:cTn id="7" dur="500" fill="hold"/>
                                        <p:tgtEl>
                                          <p:spTgt spid="15364"/>
                                        </p:tgtEl>
                                        <p:attrNameLst>
                                          <p:attrName>ppt_w</p:attrName>
                                        </p:attrNameLst>
                                      </p:cBhvr>
                                      <p:tavLst>
                                        <p:tav tm="0">
                                          <p:val>
                                            <p:fltVal val="0"/>
                                          </p:val>
                                        </p:tav>
                                        <p:tav tm="100000">
                                          <p:val>
                                            <p:strVal val="#ppt_w"/>
                                          </p:val>
                                        </p:tav>
                                      </p:tavLst>
                                    </p:anim>
                                    <p:anim calcmode="lin" valueType="num">
                                      <p:cBhvr>
                                        <p:cTn id="8" dur="500" fill="hold"/>
                                        <p:tgtEl>
                                          <p:spTgt spid="15364"/>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365">
                                            <p:txEl>
                                              <p:pRg st="0" end="0"/>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3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p:bldP spid="15365" grpId="0" build="p"/>
      <p:bldP spid="1536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2210" name="Picture 2" descr="Image result for begging for crumbs"/>
          <p:cNvPicPr>
            <a:picLocks noChangeAspect="1" noChangeArrowheads="1"/>
          </p:cNvPicPr>
          <p:nvPr/>
        </p:nvPicPr>
        <p:blipFill>
          <a:blip r:embed="rId2">
            <a:lum bright="-30000" contrast="-3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2211" name="Text Box 3"/>
          <p:cNvSpPr txBox="1">
            <a:spLocks noChangeArrowheads="1"/>
          </p:cNvSpPr>
          <p:nvPr/>
        </p:nvSpPr>
        <p:spPr bwMode="auto">
          <a:xfrm>
            <a:off x="2133600" y="457200"/>
            <a:ext cx="807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b="1">
                <a:solidFill>
                  <a:srgbClr val="FFB03B"/>
                </a:solidFill>
                <a:latin typeface="Arial" panose="020B0604020202020204" pitchFamily="34" charset="0"/>
                <a:cs typeface="Arial" panose="020B0604020202020204" pitchFamily="34" charset="0"/>
              </a:rPr>
              <a:t>II.  THE MOTHER AND HER RESOLVE</a:t>
            </a:r>
          </a:p>
        </p:txBody>
      </p:sp>
      <p:sp>
        <p:nvSpPr>
          <p:cNvPr id="222212" name="Text Box 4"/>
          <p:cNvSpPr txBox="1">
            <a:spLocks noChangeArrowheads="1"/>
          </p:cNvSpPr>
          <p:nvPr/>
        </p:nvSpPr>
        <p:spPr bwMode="auto">
          <a:xfrm>
            <a:off x="2438400" y="1143000"/>
            <a:ext cx="7543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i="1">
                <a:solidFill>
                  <a:srgbClr val="00FF00"/>
                </a:solidFill>
                <a:latin typeface="Arial" panose="020B0604020202020204" pitchFamily="34" charset="0"/>
                <a:cs typeface="Arial" panose="020B0604020202020204" pitchFamily="34" charset="0"/>
              </a:rPr>
              <a:t>THE OBSTACLES OF FAITH</a:t>
            </a:r>
          </a:p>
        </p:txBody>
      </p:sp>
      <p:sp>
        <p:nvSpPr>
          <p:cNvPr id="16389" name="Text Box 5"/>
          <p:cNvSpPr txBox="1">
            <a:spLocks noChangeArrowheads="1"/>
          </p:cNvSpPr>
          <p:nvPr/>
        </p:nvSpPr>
        <p:spPr bwMode="auto">
          <a:xfrm>
            <a:off x="1981200" y="1828800"/>
            <a:ext cx="822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1.  </a:t>
            </a:r>
            <a:r>
              <a:rPr lang="en-US" altLang="en-US" b="1" u="sng">
                <a:solidFill>
                  <a:srgbClr val="FFFF00"/>
                </a:solidFill>
                <a:latin typeface="Arial" panose="020B0604020202020204" pitchFamily="34" charset="0"/>
                <a:cs typeface="Arial" panose="020B0604020202020204" pitchFamily="34" charset="0"/>
              </a:rPr>
              <a:t>THE OBSTACLE OF RACE</a:t>
            </a:r>
          </a:p>
        </p:txBody>
      </p:sp>
      <p:sp>
        <p:nvSpPr>
          <p:cNvPr id="16390" name="Text Box 6"/>
          <p:cNvSpPr txBox="1">
            <a:spLocks noChangeArrowheads="1"/>
          </p:cNvSpPr>
          <p:nvPr/>
        </p:nvSpPr>
        <p:spPr bwMode="auto">
          <a:xfrm>
            <a:off x="2057400" y="2362200"/>
            <a:ext cx="8153400"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US" altLang="en-US" b="1">
                <a:solidFill>
                  <a:prstClr val="white"/>
                </a:solidFill>
                <a:latin typeface="Arial" panose="020B0604020202020204" pitchFamily="34" charset="0"/>
                <a:cs typeface="Arial" panose="020B0604020202020204" pitchFamily="34" charset="0"/>
              </a:rPr>
              <a:t>26 The woman was a Greek, born in Syrian Phoenicia. </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MATTHEW’S ACCOUNT TELLS US SHE WAS A CANAANITE</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SHE DESCENDED FROM A CURSED PEOPLE</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SHE WAS FROM TYRE—A REGION KNOWN FOR VILE RELIGIOUS PRACTICES</a:t>
            </a:r>
          </a:p>
        </p:txBody>
      </p:sp>
    </p:spTree>
    <p:extLst>
      <p:ext uri="{BB962C8B-B14F-4D97-AF65-F5344CB8AC3E}">
        <p14:creationId xmlns:p14="http://schemas.microsoft.com/office/powerpoint/2010/main" val="29208716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90">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90">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390">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39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p:bldP spid="16390"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3234" name="Picture 2" descr="Image result for begging for crumbs"/>
          <p:cNvPicPr>
            <a:picLocks noChangeAspect="1" noChangeArrowheads="1"/>
          </p:cNvPicPr>
          <p:nvPr/>
        </p:nvPicPr>
        <p:blipFill>
          <a:blip r:embed="rId2">
            <a:lum bright="-30000" contrast="-3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3235" name="Text Box 3"/>
          <p:cNvSpPr txBox="1">
            <a:spLocks noChangeArrowheads="1"/>
          </p:cNvSpPr>
          <p:nvPr/>
        </p:nvSpPr>
        <p:spPr bwMode="auto">
          <a:xfrm>
            <a:off x="2133600" y="457200"/>
            <a:ext cx="807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b="1">
                <a:solidFill>
                  <a:srgbClr val="FFB03B"/>
                </a:solidFill>
                <a:latin typeface="Arial" panose="020B0604020202020204" pitchFamily="34" charset="0"/>
                <a:cs typeface="Arial" panose="020B0604020202020204" pitchFamily="34" charset="0"/>
              </a:rPr>
              <a:t>II.  THE MOTHER AND HER RESOLVE</a:t>
            </a:r>
          </a:p>
        </p:txBody>
      </p:sp>
      <p:sp>
        <p:nvSpPr>
          <p:cNvPr id="223236" name="Text Box 4"/>
          <p:cNvSpPr txBox="1">
            <a:spLocks noChangeArrowheads="1"/>
          </p:cNvSpPr>
          <p:nvPr/>
        </p:nvSpPr>
        <p:spPr bwMode="auto">
          <a:xfrm>
            <a:off x="2438400" y="1143000"/>
            <a:ext cx="7543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i="1">
                <a:solidFill>
                  <a:srgbClr val="00FF00"/>
                </a:solidFill>
                <a:latin typeface="Arial" panose="020B0604020202020204" pitchFamily="34" charset="0"/>
                <a:cs typeface="Arial" panose="020B0604020202020204" pitchFamily="34" charset="0"/>
              </a:rPr>
              <a:t>THE OBSTACLES OF FAITH</a:t>
            </a:r>
          </a:p>
        </p:txBody>
      </p:sp>
      <p:sp>
        <p:nvSpPr>
          <p:cNvPr id="223237" name="Text Box 5"/>
          <p:cNvSpPr txBox="1">
            <a:spLocks noChangeArrowheads="1"/>
          </p:cNvSpPr>
          <p:nvPr/>
        </p:nvSpPr>
        <p:spPr bwMode="auto">
          <a:xfrm>
            <a:off x="1981200" y="1828800"/>
            <a:ext cx="822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2.  </a:t>
            </a:r>
            <a:r>
              <a:rPr lang="en-US" altLang="en-US" b="1" u="sng">
                <a:solidFill>
                  <a:srgbClr val="FFFF00"/>
                </a:solidFill>
                <a:latin typeface="Arial" panose="020B0604020202020204" pitchFamily="34" charset="0"/>
                <a:cs typeface="Arial" panose="020B0604020202020204" pitchFamily="34" charset="0"/>
              </a:rPr>
              <a:t>THE OBSTACLE OF RELIGION</a:t>
            </a:r>
          </a:p>
        </p:txBody>
      </p:sp>
      <p:sp>
        <p:nvSpPr>
          <p:cNvPr id="17414" name="Text Box 6"/>
          <p:cNvSpPr txBox="1">
            <a:spLocks noChangeArrowheads="1"/>
          </p:cNvSpPr>
          <p:nvPr/>
        </p:nvSpPr>
        <p:spPr bwMode="auto">
          <a:xfrm>
            <a:off x="2057400" y="2362200"/>
            <a:ext cx="8153400"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US" altLang="en-US" b="1">
                <a:solidFill>
                  <a:prstClr val="white"/>
                </a:solidFill>
                <a:latin typeface="Arial" panose="020B0604020202020204" pitchFamily="34" charset="0"/>
                <a:cs typeface="Arial" panose="020B0604020202020204" pitchFamily="34" charset="0"/>
              </a:rPr>
              <a:t>Matt 15:22  A Canaanite woman from that vicinity came to him, crying out, "Lord, Son of David, have mercy on me!</a:t>
            </a:r>
          </a:p>
          <a:p>
            <a:pPr fontAlgn="base">
              <a:lnSpc>
                <a:spcPct val="100000"/>
              </a:lnSpc>
              <a:spcBef>
                <a:spcPct val="50000"/>
              </a:spcBef>
              <a:spcAft>
                <a:spcPct val="0"/>
              </a:spcAft>
              <a:buFontTx/>
              <a:buNone/>
            </a:pPr>
            <a:endParaRPr lang="en-US" altLang="en-US" b="1">
              <a:solidFill>
                <a:prstClr val="white"/>
              </a:solidFill>
              <a:latin typeface="Arial" panose="020B0604020202020204" pitchFamily="34" charset="0"/>
              <a:cs typeface="Arial" panose="020B0604020202020204" pitchFamily="34" charset="0"/>
            </a:endParaRPr>
          </a:p>
        </p:txBody>
      </p:sp>
      <p:sp>
        <p:nvSpPr>
          <p:cNvPr id="17415" name="Text Box 7"/>
          <p:cNvSpPr txBox="1">
            <a:spLocks noChangeArrowheads="1"/>
          </p:cNvSpPr>
          <p:nvPr/>
        </p:nvSpPr>
        <p:spPr bwMode="auto">
          <a:xfrm>
            <a:off x="1981200" y="3886200"/>
            <a:ext cx="8305800"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HERE IS A GENTILE CRYING OUT TO A JEWISH MESSIAH</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SHE HAD NO RIGHT TO APPROACH HIM THROUGH JUDAISM</a:t>
            </a:r>
          </a:p>
        </p:txBody>
      </p:sp>
    </p:spTree>
    <p:extLst>
      <p:ext uri="{BB962C8B-B14F-4D97-AF65-F5344CB8AC3E}">
        <p14:creationId xmlns:p14="http://schemas.microsoft.com/office/powerpoint/2010/main" val="14950362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5">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4" grpId="0" build="p"/>
      <p:bldP spid="1741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4258" name="Picture 2" descr="Image result for begging for crumbs"/>
          <p:cNvPicPr>
            <a:picLocks noChangeAspect="1" noChangeArrowheads="1"/>
          </p:cNvPicPr>
          <p:nvPr/>
        </p:nvPicPr>
        <p:blipFill>
          <a:blip r:embed="rId2">
            <a:lum bright="-30000" contrast="-3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4259" name="Text Box 3"/>
          <p:cNvSpPr txBox="1">
            <a:spLocks noChangeArrowheads="1"/>
          </p:cNvSpPr>
          <p:nvPr/>
        </p:nvSpPr>
        <p:spPr bwMode="auto">
          <a:xfrm>
            <a:off x="2133600" y="457200"/>
            <a:ext cx="807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b="1">
                <a:solidFill>
                  <a:srgbClr val="FFB03B"/>
                </a:solidFill>
                <a:latin typeface="Arial" panose="020B0604020202020204" pitchFamily="34" charset="0"/>
                <a:cs typeface="Arial" panose="020B0604020202020204" pitchFamily="34" charset="0"/>
              </a:rPr>
              <a:t>II.  THE MOTHER AND HER RESOLVE</a:t>
            </a:r>
          </a:p>
        </p:txBody>
      </p:sp>
      <p:sp>
        <p:nvSpPr>
          <p:cNvPr id="224260" name="Text Box 4"/>
          <p:cNvSpPr txBox="1">
            <a:spLocks noChangeArrowheads="1"/>
          </p:cNvSpPr>
          <p:nvPr/>
        </p:nvSpPr>
        <p:spPr bwMode="auto">
          <a:xfrm>
            <a:off x="2438400" y="1143000"/>
            <a:ext cx="7543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i="1">
                <a:solidFill>
                  <a:srgbClr val="00FF00"/>
                </a:solidFill>
                <a:latin typeface="Arial" panose="020B0604020202020204" pitchFamily="34" charset="0"/>
                <a:cs typeface="Arial" panose="020B0604020202020204" pitchFamily="34" charset="0"/>
              </a:rPr>
              <a:t>THE OBSTACLES OF FAITH</a:t>
            </a:r>
          </a:p>
        </p:txBody>
      </p:sp>
      <p:sp>
        <p:nvSpPr>
          <p:cNvPr id="224261" name="Text Box 5"/>
          <p:cNvSpPr txBox="1">
            <a:spLocks noChangeArrowheads="1"/>
          </p:cNvSpPr>
          <p:nvPr/>
        </p:nvSpPr>
        <p:spPr bwMode="auto">
          <a:xfrm>
            <a:off x="1981200" y="1828800"/>
            <a:ext cx="822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2.  </a:t>
            </a:r>
            <a:r>
              <a:rPr lang="en-US" altLang="en-US" b="1" u="sng">
                <a:solidFill>
                  <a:srgbClr val="FFFF00"/>
                </a:solidFill>
                <a:latin typeface="Arial" panose="020B0604020202020204" pitchFamily="34" charset="0"/>
                <a:cs typeface="Arial" panose="020B0604020202020204" pitchFamily="34" charset="0"/>
              </a:rPr>
              <a:t>THE OBSTACLE OF RELIGION</a:t>
            </a:r>
          </a:p>
        </p:txBody>
      </p:sp>
      <p:sp>
        <p:nvSpPr>
          <p:cNvPr id="18438" name="Text Box 6"/>
          <p:cNvSpPr txBox="1">
            <a:spLocks noChangeArrowheads="1"/>
          </p:cNvSpPr>
          <p:nvPr/>
        </p:nvSpPr>
        <p:spPr bwMode="auto">
          <a:xfrm>
            <a:off x="2057400" y="2362200"/>
            <a:ext cx="81534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US" altLang="en-US" b="1">
                <a:solidFill>
                  <a:prstClr val="white"/>
                </a:solidFill>
                <a:latin typeface="Arial" panose="020B0604020202020204" pitchFamily="34" charset="0"/>
                <a:cs typeface="Arial" panose="020B0604020202020204" pitchFamily="34" charset="0"/>
              </a:rPr>
              <a:t>Matt 15:23  Jesus did not answer a word.</a:t>
            </a:r>
          </a:p>
          <a:p>
            <a:pPr fontAlgn="base">
              <a:lnSpc>
                <a:spcPct val="100000"/>
              </a:lnSpc>
              <a:spcBef>
                <a:spcPct val="50000"/>
              </a:spcBef>
              <a:spcAft>
                <a:spcPct val="0"/>
              </a:spcAft>
              <a:buFontTx/>
              <a:buNone/>
            </a:pPr>
            <a:endParaRPr lang="en-US" altLang="en-US" b="1">
              <a:solidFill>
                <a:prstClr val="white"/>
              </a:solidFill>
              <a:latin typeface="Arial" panose="020B0604020202020204" pitchFamily="34" charset="0"/>
              <a:cs typeface="Arial" panose="020B0604020202020204" pitchFamily="34" charset="0"/>
            </a:endParaRPr>
          </a:p>
        </p:txBody>
      </p:sp>
      <p:sp>
        <p:nvSpPr>
          <p:cNvPr id="18439" name="Text Box 7"/>
          <p:cNvSpPr txBox="1">
            <a:spLocks noChangeArrowheads="1"/>
          </p:cNvSpPr>
          <p:nvPr/>
        </p:nvSpPr>
        <p:spPr bwMode="auto">
          <a:xfrm>
            <a:off x="1981200" y="3124200"/>
            <a:ext cx="8305800" cy="265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WE WOULD SAY “HE IGNORED HER”</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GENTILES USUALLY DID NOT BELIEVE IN CHRIST</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GENTILES WERE CONSIDERED “DOGS” BY THE JEWS</a:t>
            </a:r>
          </a:p>
        </p:txBody>
      </p:sp>
    </p:spTree>
    <p:extLst>
      <p:ext uri="{BB962C8B-B14F-4D97-AF65-F5344CB8AC3E}">
        <p14:creationId xmlns:p14="http://schemas.microsoft.com/office/powerpoint/2010/main" val="20305972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4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8" grpId="0" build="p"/>
      <p:bldP spid="1843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82" name="Picture 2" descr="Image result for begging for crumbs"/>
          <p:cNvPicPr>
            <a:picLocks noChangeAspect="1" noChangeArrowheads="1"/>
          </p:cNvPicPr>
          <p:nvPr/>
        </p:nvPicPr>
        <p:blipFill>
          <a:blip r:embed="rId2">
            <a:lum bright="-30000" contrast="-3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283" name="Text Box 3"/>
          <p:cNvSpPr txBox="1">
            <a:spLocks noChangeArrowheads="1"/>
          </p:cNvSpPr>
          <p:nvPr/>
        </p:nvSpPr>
        <p:spPr bwMode="auto">
          <a:xfrm>
            <a:off x="2133600" y="457200"/>
            <a:ext cx="807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b="1">
                <a:solidFill>
                  <a:srgbClr val="FFB03B"/>
                </a:solidFill>
                <a:latin typeface="Arial" panose="020B0604020202020204" pitchFamily="34" charset="0"/>
                <a:cs typeface="Arial" panose="020B0604020202020204" pitchFamily="34" charset="0"/>
              </a:rPr>
              <a:t>II.  THE MOTHER AND HER RESOLVE</a:t>
            </a:r>
          </a:p>
        </p:txBody>
      </p:sp>
      <p:sp>
        <p:nvSpPr>
          <p:cNvPr id="225284" name="Text Box 4"/>
          <p:cNvSpPr txBox="1">
            <a:spLocks noChangeArrowheads="1"/>
          </p:cNvSpPr>
          <p:nvPr/>
        </p:nvSpPr>
        <p:spPr bwMode="auto">
          <a:xfrm>
            <a:off x="2438400" y="1143000"/>
            <a:ext cx="7543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i="1">
                <a:solidFill>
                  <a:srgbClr val="00FF00"/>
                </a:solidFill>
                <a:latin typeface="Arial" panose="020B0604020202020204" pitchFamily="34" charset="0"/>
                <a:cs typeface="Arial" panose="020B0604020202020204" pitchFamily="34" charset="0"/>
              </a:rPr>
              <a:t>THE OBSTACLES OF FAITH</a:t>
            </a:r>
          </a:p>
        </p:txBody>
      </p:sp>
      <p:sp>
        <p:nvSpPr>
          <p:cNvPr id="225285" name="Text Box 5"/>
          <p:cNvSpPr txBox="1">
            <a:spLocks noChangeArrowheads="1"/>
          </p:cNvSpPr>
          <p:nvPr/>
        </p:nvSpPr>
        <p:spPr bwMode="auto">
          <a:xfrm>
            <a:off x="1981200" y="1828800"/>
            <a:ext cx="822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3.  </a:t>
            </a:r>
            <a:r>
              <a:rPr lang="en-US" altLang="en-US" b="1" u="sng">
                <a:solidFill>
                  <a:srgbClr val="FFFF00"/>
                </a:solidFill>
                <a:latin typeface="Arial" panose="020B0604020202020204" pitchFamily="34" charset="0"/>
                <a:cs typeface="Arial" panose="020B0604020202020204" pitchFamily="34" charset="0"/>
              </a:rPr>
              <a:t>THE OBSTACLE OF RACISM</a:t>
            </a:r>
          </a:p>
        </p:txBody>
      </p:sp>
      <p:sp>
        <p:nvSpPr>
          <p:cNvPr id="19462" name="Text Box 6"/>
          <p:cNvSpPr txBox="1">
            <a:spLocks noChangeArrowheads="1"/>
          </p:cNvSpPr>
          <p:nvPr/>
        </p:nvSpPr>
        <p:spPr bwMode="auto">
          <a:xfrm>
            <a:off x="2057400" y="2362200"/>
            <a:ext cx="8153400"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US" altLang="en-US" b="1">
                <a:solidFill>
                  <a:prstClr val="white"/>
                </a:solidFill>
                <a:latin typeface="Arial" panose="020B0604020202020204" pitchFamily="34" charset="0"/>
                <a:cs typeface="Arial" panose="020B0604020202020204" pitchFamily="34" charset="0"/>
              </a:rPr>
              <a:t>Matt 15:23  So his disciples came to him and urged him, "Send her away, for she keeps crying out after us." </a:t>
            </a:r>
          </a:p>
          <a:p>
            <a:pPr fontAlgn="base">
              <a:lnSpc>
                <a:spcPct val="100000"/>
              </a:lnSpc>
              <a:spcBef>
                <a:spcPct val="50000"/>
              </a:spcBef>
              <a:spcAft>
                <a:spcPct val="0"/>
              </a:spcAft>
              <a:buFontTx/>
              <a:buNone/>
            </a:pPr>
            <a:endParaRPr lang="en-US" altLang="en-US" b="1">
              <a:solidFill>
                <a:prstClr val="white"/>
              </a:solidFill>
              <a:latin typeface="Arial" panose="020B0604020202020204" pitchFamily="34" charset="0"/>
              <a:cs typeface="Arial" panose="020B0604020202020204" pitchFamily="34" charset="0"/>
            </a:endParaRPr>
          </a:p>
        </p:txBody>
      </p:sp>
      <p:sp>
        <p:nvSpPr>
          <p:cNvPr id="19463" name="Text Box 7"/>
          <p:cNvSpPr txBox="1">
            <a:spLocks noChangeArrowheads="1"/>
          </p:cNvSpPr>
          <p:nvPr/>
        </p:nvSpPr>
        <p:spPr bwMode="auto">
          <a:xfrm>
            <a:off x="2057400" y="3810000"/>
            <a:ext cx="8305800" cy="222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THE DISCIPLES WANTED NOTHING TO DO WITH HER</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SHE WAS NOT “ONE OF THEM”</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THEY URGED JESUS TO SEND HER AWAY</a:t>
            </a:r>
          </a:p>
        </p:txBody>
      </p:sp>
    </p:spTree>
    <p:extLst>
      <p:ext uri="{BB962C8B-B14F-4D97-AF65-F5344CB8AC3E}">
        <p14:creationId xmlns:p14="http://schemas.microsoft.com/office/powerpoint/2010/main" val="39739185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6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6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6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2" grpId="0" build="p"/>
      <p:bldP spid="1946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6306" name="Picture 2" descr="Image result for begging for crumbs"/>
          <p:cNvPicPr>
            <a:picLocks noChangeAspect="1" noChangeArrowheads="1"/>
          </p:cNvPicPr>
          <p:nvPr/>
        </p:nvPicPr>
        <p:blipFill>
          <a:blip r:embed="rId2">
            <a:lum bright="-30000" contrast="-3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6307" name="Text Box 3"/>
          <p:cNvSpPr txBox="1">
            <a:spLocks noChangeArrowheads="1"/>
          </p:cNvSpPr>
          <p:nvPr/>
        </p:nvSpPr>
        <p:spPr bwMode="auto">
          <a:xfrm>
            <a:off x="2133600" y="457200"/>
            <a:ext cx="807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b="1">
                <a:solidFill>
                  <a:srgbClr val="FFB03B"/>
                </a:solidFill>
                <a:latin typeface="Arial" panose="020B0604020202020204" pitchFamily="34" charset="0"/>
                <a:cs typeface="Arial" panose="020B0604020202020204" pitchFamily="34" charset="0"/>
              </a:rPr>
              <a:t>II.  THE MOTHER AND HER RESOLVE</a:t>
            </a:r>
          </a:p>
        </p:txBody>
      </p:sp>
      <p:sp>
        <p:nvSpPr>
          <p:cNvPr id="226308" name="Text Box 4"/>
          <p:cNvSpPr txBox="1">
            <a:spLocks noChangeArrowheads="1"/>
          </p:cNvSpPr>
          <p:nvPr/>
        </p:nvSpPr>
        <p:spPr bwMode="auto">
          <a:xfrm>
            <a:off x="2438400" y="1143000"/>
            <a:ext cx="7543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i="1">
                <a:solidFill>
                  <a:srgbClr val="00FF00"/>
                </a:solidFill>
                <a:latin typeface="Arial" panose="020B0604020202020204" pitchFamily="34" charset="0"/>
                <a:cs typeface="Arial" panose="020B0604020202020204" pitchFamily="34" charset="0"/>
              </a:rPr>
              <a:t>THE OBSTACLES OF FAITH</a:t>
            </a:r>
          </a:p>
        </p:txBody>
      </p:sp>
      <p:sp>
        <p:nvSpPr>
          <p:cNvPr id="226309" name="Text Box 5"/>
          <p:cNvSpPr txBox="1">
            <a:spLocks noChangeArrowheads="1"/>
          </p:cNvSpPr>
          <p:nvPr/>
        </p:nvSpPr>
        <p:spPr bwMode="auto">
          <a:xfrm>
            <a:off x="1981200" y="1828800"/>
            <a:ext cx="822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4.  </a:t>
            </a:r>
            <a:r>
              <a:rPr lang="en-US" altLang="en-US" b="1" u="sng">
                <a:solidFill>
                  <a:srgbClr val="FFFF00"/>
                </a:solidFill>
                <a:latin typeface="Arial" panose="020B0604020202020204" pitchFamily="34" charset="0"/>
                <a:cs typeface="Arial" panose="020B0604020202020204" pitchFamily="34" charset="0"/>
              </a:rPr>
              <a:t>THE OBSTACLE OF REJECTION</a:t>
            </a:r>
          </a:p>
        </p:txBody>
      </p:sp>
      <p:sp>
        <p:nvSpPr>
          <p:cNvPr id="20486" name="Text Box 6"/>
          <p:cNvSpPr txBox="1">
            <a:spLocks noChangeArrowheads="1"/>
          </p:cNvSpPr>
          <p:nvPr/>
        </p:nvSpPr>
        <p:spPr bwMode="auto">
          <a:xfrm>
            <a:off x="2057400" y="2362200"/>
            <a:ext cx="8153400" cy="414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US" altLang="en-US" b="1">
                <a:solidFill>
                  <a:prstClr val="white"/>
                </a:solidFill>
                <a:latin typeface="Arial" panose="020B0604020202020204" pitchFamily="34" charset="0"/>
                <a:cs typeface="Arial" panose="020B0604020202020204" pitchFamily="34" charset="0"/>
              </a:rPr>
              <a:t>Matt 15:23-26  Jesus did not answer a word. So his disciples came to him and urged him, "Send her away, for she keeps crying out after us."  24 He answered, "I was sent only to the lost sheep of Israel."   25 The woman came and knelt before him. "Lord, help me!" she said.  26 He replied, "It is not right to take the children's bread and toss it to their dogs." </a:t>
            </a:r>
          </a:p>
          <a:p>
            <a:pPr fontAlgn="base">
              <a:lnSpc>
                <a:spcPct val="100000"/>
              </a:lnSpc>
              <a:spcBef>
                <a:spcPct val="50000"/>
              </a:spcBef>
              <a:spcAft>
                <a:spcPct val="0"/>
              </a:spcAft>
              <a:buFontTx/>
              <a:buNone/>
            </a:pPr>
            <a:endParaRPr lang="en-US" altLang="en-US" b="1">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52914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8898" name="Picture 2" descr="Image result for begging for crumbs"/>
          <p:cNvPicPr>
            <a:picLocks noChangeAspect="1" noChangeArrowheads="1"/>
          </p:cNvPicPr>
          <p:nvPr/>
        </p:nvPicPr>
        <p:blipFill>
          <a:blip r:embed="rId2">
            <a:lum bright="-30000" contrast="-3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8899" name="Text Box 3"/>
          <p:cNvSpPr txBox="1">
            <a:spLocks noChangeArrowheads="1"/>
          </p:cNvSpPr>
          <p:nvPr/>
        </p:nvSpPr>
        <p:spPr bwMode="auto">
          <a:xfrm>
            <a:off x="2133600" y="457200"/>
            <a:ext cx="8077200" cy="607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US" altLang="en-US" b="1">
                <a:solidFill>
                  <a:prstClr val="white"/>
                </a:solidFill>
                <a:latin typeface="Arial" panose="020B0604020202020204" pitchFamily="34" charset="0"/>
                <a:cs typeface="Arial" panose="020B0604020202020204" pitchFamily="34" charset="0"/>
              </a:rPr>
              <a:t>Mark 7:24-30   Jesus left that place and went to the vicinity of Tyre. He entered a house and did not want anyone to know it; yet he could not keep his presence secret. 25 In fact, as soon as she heard about him, a woman whose little daughter was possessed by an evil spirit came and fell at his feet. 26 The woman was a Greek, born in Syrian Phoenicia. She begged Jesus to drive the demon out of her daughter. </a:t>
            </a:r>
          </a:p>
          <a:p>
            <a:pPr fontAlgn="base">
              <a:lnSpc>
                <a:spcPct val="100000"/>
              </a:lnSpc>
              <a:spcBef>
                <a:spcPct val="0"/>
              </a:spcBef>
              <a:spcAft>
                <a:spcPct val="0"/>
              </a:spcAft>
              <a:buFontTx/>
              <a:buNone/>
            </a:pPr>
            <a:endParaRPr lang="en-US" altLang="en-US" b="1">
              <a:solidFill>
                <a:prstClr val="white"/>
              </a:solidFill>
              <a:latin typeface="Arial" panose="020B0604020202020204" pitchFamily="34" charset="0"/>
              <a:cs typeface="Arial" panose="020B0604020202020204" pitchFamily="34" charset="0"/>
            </a:endParaRPr>
          </a:p>
          <a:p>
            <a:pPr fontAlgn="base">
              <a:lnSpc>
                <a:spcPct val="100000"/>
              </a:lnSpc>
              <a:spcBef>
                <a:spcPct val="0"/>
              </a:spcBef>
              <a:spcAft>
                <a:spcPct val="0"/>
              </a:spcAft>
              <a:buFontTx/>
              <a:buNone/>
            </a:pPr>
            <a:r>
              <a:rPr lang="en-US" altLang="en-US" b="1">
                <a:solidFill>
                  <a:prstClr val="white"/>
                </a:solidFill>
                <a:latin typeface="Arial" panose="020B0604020202020204" pitchFamily="34" charset="0"/>
                <a:cs typeface="Arial" panose="020B0604020202020204" pitchFamily="34" charset="0"/>
              </a:rPr>
              <a:t>27 "First let the children eat all they want," he told her, "for it is not right to take the children's bread and toss it to their dogs." </a:t>
            </a:r>
          </a:p>
          <a:p>
            <a:pPr fontAlgn="base">
              <a:lnSpc>
                <a:spcPct val="100000"/>
              </a:lnSpc>
              <a:spcBef>
                <a:spcPct val="0"/>
              </a:spcBef>
              <a:spcAft>
                <a:spcPct val="0"/>
              </a:spcAft>
              <a:buFontTx/>
              <a:buNone/>
            </a:pPr>
            <a:endParaRPr lang="en-US" altLang="en-US" b="1">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20064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7330" name="Picture 2" descr="Image result for begging for crumbs"/>
          <p:cNvPicPr>
            <a:picLocks noChangeAspect="1" noChangeArrowheads="1"/>
          </p:cNvPicPr>
          <p:nvPr/>
        </p:nvPicPr>
        <p:blipFill>
          <a:blip r:embed="rId2">
            <a:lum bright="-30000" contrast="-3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7331" name="Text Box 3"/>
          <p:cNvSpPr txBox="1">
            <a:spLocks noChangeArrowheads="1"/>
          </p:cNvSpPr>
          <p:nvPr/>
        </p:nvSpPr>
        <p:spPr bwMode="auto">
          <a:xfrm>
            <a:off x="2133600" y="457200"/>
            <a:ext cx="807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b="1">
                <a:solidFill>
                  <a:srgbClr val="FFB03B"/>
                </a:solidFill>
                <a:latin typeface="Arial" panose="020B0604020202020204" pitchFamily="34" charset="0"/>
                <a:cs typeface="Arial" panose="020B0604020202020204" pitchFamily="34" charset="0"/>
              </a:rPr>
              <a:t>II.  THE MOTHER AND HER RESOLVE</a:t>
            </a:r>
          </a:p>
        </p:txBody>
      </p:sp>
      <p:sp>
        <p:nvSpPr>
          <p:cNvPr id="227332" name="Text Box 4"/>
          <p:cNvSpPr txBox="1">
            <a:spLocks noChangeArrowheads="1"/>
          </p:cNvSpPr>
          <p:nvPr/>
        </p:nvSpPr>
        <p:spPr bwMode="auto">
          <a:xfrm>
            <a:off x="2438400" y="1143000"/>
            <a:ext cx="7543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i="1">
                <a:solidFill>
                  <a:srgbClr val="00FF00"/>
                </a:solidFill>
                <a:latin typeface="Arial" panose="020B0604020202020204" pitchFamily="34" charset="0"/>
                <a:cs typeface="Arial" panose="020B0604020202020204" pitchFamily="34" charset="0"/>
              </a:rPr>
              <a:t>THE OBSTACLES OF FAITH</a:t>
            </a:r>
          </a:p>
        </p:txBody>
      </p:sp>
      <p:sp>
        <p:nvSpPr>
          <p:cNvPr id="227333" name="Text Box 5"/>
          <p:cNvSpPr txBox="1">
            <a:spLocks noChangeArrowheads="1"/>
          </p:cNvSpPr>
          <p:nvPr/>
        </p:nvSpPr>
        <p:spPr bwMode="auto">
          <a:xfrm>
            <a:off x="1981200" y="1828800"/>
            <a:ext cx="822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4.  </a:t>
            </a:r>
            <a:r>
              <a:rPr lang="en-US" altLang="en-US" b="1" u="sng">
                <a:solidFill>
                  <a:srgbClr val="FFFF00"/>
                </a:solidFill>
                <a:latin typeface="Arial" panose="020B0604020202020204" pitchFamily="34" charset="0"/>
                <a:cs typeface="Arial" panose="020B0604020202020204" pitchFamily="34" charset="0"/>
              </a:rPr>
              <a:t>THE OBSTACLE OF REJECTION</a:t>
            </a:r>
          </a:p>
        </p:txBody>
      </p:sp>
      <p:sp>
        <p:nvSpPr>
          <p:cNvPr id="21510" name="Text Box 6"/>
          <p:cNvSpPr txBox="1">
            <a:spLocks noChangeArrowheads="1"/>
          </p:cNvSpPr>
          <p:nvPr/>
        </p:nvSpPr>
        <p:spPr bwMode="auto">
          <a:xfrm>
            <a:off x="2057400" y="2362200"/>
            <a:ext cx="8153400" cy="332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THESE APPEAR TO BE HARSH WORDS</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JESUS IS ACTUALLY REFERING TO HER AS A DOG</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THIS MUST HAVE SHAKEN HER TO THE CORE</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HIS PURPOSE WAS TO REACH THE LOST SHEEP OF ISRAEL—NOT GENTILES</a:t>
            </a:r>
          </a:p>
        </p:txBody>
      </p:sp>
    </p:spTree>
    <p:extLst>
      <p:ext uri="{BB962C8B-B14F-4D97-AF65-F5344CB8AC3E}">
        <p14:creationId xmlns:p14="http://schemas.microsoft.com/office/powerpoint/2010/main" val="12101459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1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1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10">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5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0"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8354" name="Picture 2" descr="Image result for begging for crumbs"/>
          <p:cNvPicPr>
            <a:picLocks noChangeAspect="1" noChangeArrowheads="1"/>
          </p:cNvPicPr>
          <p:nvPr/>
        </p:nvPicPr>
        <p:blipFill>
          <a:blip r:embed="rId2">
            <a:lum bright="-30000" contrast="-3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8355" name="Text Box 3"/>
          <p:cNvSpPr txBox="1">
            <a:spLocks noChangeArrowheads="1"/>
          </p:cNvSpPr>
          <p:nvPr/>
        </p:nvSpPr>
        <p:spPr bwMode="auto">
          <a:xfrm>
            <a:off x="2133600" y="457200"/>
            <a:ext cx="807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b="1">
                <a:solidFill>
                  <a:srgbClr val="FFB03B"/>
                </a:solidFill>
                <a:latin typeface="Arial" panose="020B0604020202020204" pitchFamily="34" charset="0"/>
                <a:cs typeface="Arial" panose="020B0604020202020204" pitchFamily="34" charset="0"/>
              </a:rPr>
              <a:t>II.  THE MOTHER AND HER RESOLVE</a:t>
            </a:r>
          </a:p>
        </p:txBody>
      </p:sp>
      <p:sp>
        <p:nvSpPr>
          <p:cNvPr id="228356" name="Text Box 4"/>
          <p:cNvSpPr txBox="1">
            <a:spLocks noChangeArrowheads="1"/>
          </p:cNvSpPr>
          <p:nvPr/>
        </p:nvSpPr>
        <p:spPr bwMode="auto">
          <a:xfrm>
            <a:off x="2438400" y="1143000"/>
            <a:ext cx="7543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i="1">
                <a:solidFill>
                  <a:srgbClr val="00FF00"/>
                </a:solidFill>
                <a:latin typeface="Arial" panose="020B0604020202020204" pitchFamily="34" charset="0"/>
                <a:cs typeface="Arial" panose="020B0604020202020204" pitchFamily="34" charset="0"/>
              </a:rPr>
              <a:t>THE OBSTACLES OF FAITH</a:t>
            </a:r>
          </a:p>
        </p:txBody>
      </p:sp>
      <p:sp>
        <p:nvSpPr>
          <p:cNvPr id="228357" name="Text Box 5"/>
          <p:cNvSpPr txBox="1">
            <a:spLocks noChangeArrowheads="1"/>
          </p:cNvSpPr>
          <p:nvPr/>
        </p:nvSpPr>
        <p:spPr bwMode="auto">
          <a:xfrm>
            <a:off x="1981200" y="1828800"/>
            <a:ext cx="822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4.  </a:t>
            </a:r>
            <a:r>
              <a:rPr lang="en-US" altLang="en-US" b="1" u="sng">
                <a:solidFill>
                  <a:srgbClr val="FFFF00"/>
                </a:solidFill>
                <a:latin typeface="Arial" panose="020B0604020202020204" pitchFamily="34" charset="0"/>
                <a:cs typeface="Arial" panose="020B0604020202020204" pitchFamily="34" charset="0"/>
              </a:rPr>
              <a:t>THE OBSTACLE OF REJECTION</a:t>
            </a:r>
          </a:p>
        </p:txBody>
      </p:sp>
      <p:sp>
        <p:nvSpPr>
          <p:cNvPr id="22534" name="Text Box 6"/>
          <p:cNvSpPr txBox="1">
            <a:spLocks noChangeArrowheads="1"/>
          </p:cNvSpPr>
          <p:nvPr/>
        </p:nvSpPr>
        <p:spPr bwMode="auto">
          <a:xfrm>
            <a:off x="2057400" y="2362200"/>
            <a:ext cx="8153400"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FIRST JESUS SIMPLY IGNORES HER</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HE TURNS AN INDIFFERENT EAR TO HER</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HE TELLS HER HIS PURPOSE WAS TO REACH ISRAEL</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WHEN SHE INSISTS HE REFERS TO HER AS A DOG NOT DESERVING OF THE CHILDREN’S (ISRAEL’S) BREAD</a:t>
            </a:r>
          </a:p>
        </p:txBody>
      </p:sp>
    </p:spTree>
    <p:extLst>
      <p:ext uri="{BB962C8B-B14F-4D97-AF65-F5344CB8AC3E}">
        <p14:creationId xmlns:p14="http://schemas.microsoft.com/office/powerpoint/2010/main" val="3272803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3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53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9378" name="Picture 2" descr="Image result for begging for crumbs"/>
          <p:cNvPicPr>
            <a:picLocks noChangeAspect="1" noChangeArrowheads="1"/>
          </p:cNvPicPr>
          <p:nvPr/>
        </p:nvPicPr>
        <p:blipFill>
          <a:blip r:embed="rId2">
            <a:lum bright="-30000" contrast="-3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9379" name="Text Box 3"/>
          <p:cNvSpPr txBox="1">
            <a:spLocks noChangeArrowheads="1"/>
          </p:cNvSpPr>
          <p:nvPr/>
        </p:nvSpPr>
        <p:spPr bwMode="auto">
          <a:xfrm>
            <a:off x="2133600" y="457200"/>
            <a:ext cx="807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b="1">
                <a:solidFill>
                  <a:srgbClr val="FFB03B"/>
                </a:solidFill>
                <a:latin typeface="Arial" panose="020B0604020202020204" pitchFamily="34" charset="0"/>
                <a:cs typeface="Arial" panose="020B0604020202020204" pitchFamily="34" charset="0"/>
              </a:rPr>
              <a:t>II.  THE MOTHER AND HER RESOLVE</a:t>
            </a:r>
          </a:p>
        </p:txBody>
      </p:sp>
      <p:sp>
        <p:nvSpPr>
          <p:cNvPr id="229380" name="Text Box 4"/>
          <p:cNvSpPr txBox="1">
            <a:spLocks noChangeArrowheads="1"/>
          </p:cNvSpPr>
          <p:nvPr/>
        </p:nvSpPr>
        <p:spPr bwMode="auto">
          <a:xfrm>
            <a:off x="2438400" y="1143000"/>
            <a:ext cx="7543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i="1">
                <a:solidFill>
                  <a:srgbClr val="00FF00"/>
                </a:solidFill>
                <a:latin typeface="Arial" panose="020B0604020202020204" pitchFamily="34" charset="0"/>
                <a:cs typeface="Arial" panose="020B0604020202020204" pitchFamily="34" charset="0"/>
              </a:rPr>
              <a:t>THE OBSTACLES OF FAITH</a:t>
            </a:r>
          </a:p>
        </p:txBody>
      </p:sp>
      <p:sp>
        <p:nvSpPr>
          <p:cNvPr id="229381" name="Text Box 5"/>
          <p:cNvSpPr txBox="1">
            <a:spLocks noChangeArrowheads="1"/>
          </p:cNvSpPr>
          <p:nvPr/>
        </p:nvSpPr>
        <p:spPr bwMode="auto">
          <a:xfrm>
            <a:off x="1981200" y="1828800"/>
            <a:ext cx="822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5.  </a:t>
            </a:r>
            <a:r>
              <a:rPr lang="en-US" altLang="en-US" b="1" u="sng">
                <a:solidFill>
                  <a:srgbClr val="FFFF00"/>
                </a:solidFill>
                <a:latin typeface="Arial" panose="020B0604020202020204" pitchFamily="34" charset="0"/>
                <a:cs typeface="Arial" panose="020B0604020202020204" pitchFamily="34" charset="0"/>
              </a:rPr>
              <a:t>THE OBSTACLE OF REALITY</a:t>
            </a:r>
            <a:endParaRPr lang="en-US" altLang="en-US" b="1">
              <a:solidFill>
                <a:srgbClr val="FFFF00"/>
              </a:solidFill>
              <a:latin typeface="Arial" panose="020B0604020202020204" pitchFamily="34" charset="0"/>
              <a:cs typeface="Arial" panose="020B0604020202020204" pitchFamily="34" charset="0"/>
            </a:endParaRPr>
          </a:p>
        </p:txBody>
      </p:sp>
      <p:sp>
        <p:nvSpPr>
          <p:cNvPr id="23558" name="Text Box 6"/>
          <p:cNvSpPr txBox="1">
            <a:spLocks noChangeArrowheads="1"/>
          </p:cNvSpPr>
          <p:nvPr/>
        </p:nvSpPr>
        <p:spPr bwMode="auto">
          <a:xfrm>
            <a:off x="2057400" y="2362200"/>
            <a:ext cx="8153400"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THE REALITIES OF THIS SITUATION ARE HARSH</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SHE IS A MEMBER OF A DOOMED RACE</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THESE RELIGIOUS MEN DID NOT SEEM TO CARE ABOUT HER OR HER SITUATION</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IT MUST HAVE APPEARED TO HER THAT HER SITUATION WAS HOPELESS</a:t>
            </a:r>
          </a:p>
        </p:txBody>
      </p:sp>
    </p:spTree>
    <p:extLst>
      <p:ext uri="{BB962C8B-B14F-4D97-AF65-F5344CB8AC3E}">
        <p14:creationId xmlns:p14="http://schemas.microsoft.com/office/powerpoint/2010/main" val="24951888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558">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5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8"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0402" name="Picture 2" descr="Image result for begging for crumbs"/>
          <p:cNvPicPr>
            <a:picLocks noChangeAspect="1" noChangeArrowheads="1"/>
          </p:cNvPicPr>
          <p:nvPr/>
        </p:nvPicPr>
        <p:blipFill>
          <a:blip r:embed="rId2">
            <a:lum bright="-30000" contrast="-3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0403" name="Text Box 3"/>
          <p:cNvSpPr txBox="1">
            <a:spLocks noChangeArrowheads="1"/>
          </p:cNvSpPr>
          <p:nvPr/>
        </p:nvSpPr>
        <p:spPr bwMode="auto">
          <a:xfrm>
            <a:off x="2133600" y="457200"/>
            <a:ext cx="807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b="1">
                <a:solidFill>
                  <a:srgbClr val="FFB03B"/>
                </a:solidFill>
                <a:latin typeface="Arial" panose="020B0604020202020204" pitchFamily="34" charset="0"/>
                <a:cs typeface="Arial" panose="020B0604020202020204" pitchFamily="34" charset="0"/>
              </a:rPr>
              <a:t>II.  THE MOTHER AND HER RESOLVE</a:t>
            </a:r>
          </a:p>
        </p:txBody>
      </p:sp>
      <p:sp>
        <p:nvSpPr>
          <p:cNvPr id="230404" name="Text Box 4"/>
          <p:cNvSpPr txBox="1">
            <a:spLocks noChangeArrowheads="1"/>
          </p:cNvSpPr>
          <p:nvPr/>
        </p:nvSpPr>
        <p:spPr bwMode="auto">
          <a:xfrm>
            <a:off x="2438400" y="1143000"/>
            <a:ext cx="7543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i="1">
                <a:solidFill>
                  <a:srgbClr val="00FF00"/>
                </a:solidFill>
                <a:latin typeface="Arial" panose="020B0604020202020204" pitchFamily="34" charset="0"/>
                <a:cs typeface="Arial" panose="020B0604020202020204" pitchFamily="34" charset="0"/>
              </a:rPr>
              <a:t>THE OBSTACLES OF FAITH</a:t>
            </a:r>
          </a:p>
        </p:txBody>
      </p:sp>
      <p:sp>
        <p:nvSpPr>
          <p:cNvPr id="230405" name="Text Box 5"/>
          <p:cNvSpPr txBox="1">
            <a:spLocks noChangeArrowheads="1"/>
          </p:cNvSpPr>
          <p:nvPr/>
        </p:nvSpPr>
        <p:spPr bwMode="auto">
          <a:xfrm>
            <a:off x="1981200" y="1828800"/>
            <a:ext cx="822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5.  </a:t>
            </a:r>
            <a:r>
              <a:rPr lang="en-US" altLang="en-US" b="1" u="sng">
                <a:solidFill>
                  <a:srgbClr val="FFFF00"/>
                </a:solidFill>
                <a:latin typeface="Arial" panose="020B0604020202020204" pitchFamily="34" charset="0"/>
                <a:cs typeface="Arial" panose="020B0604020202020204" pitchFamily="34" charset="0"/>
              </a:rPr>
              <a:t>THE OBSTACLE OF REALITY</a:t>
            </a:r>
            <a:endParaRPr lang="en-US" altLang="en-US" b="1">
              <a:solidFill>
                <a:srgbClr val="FFFF00"/>
              </a:solidFill>
              <a:latin typeface="Arial" panose="020B0604020202020204" pitchFamily="34" charset="0"/>
              <a:cs typeface="Arial" panose="020B0604020202020204" pitchFamily="34" charset="0"/>
            </a:endParaRPr>
          </a:p>
        </p:txBody>
      </p:sp>
      <p:sp>
        <p:nvSpPr>
          <p:cNvPr id="24582" name="Text Box 6"/>
          <p:cNvSpPr txBox="1">
            <a:spLocks noChangeArrowheads="1"/>
          </p:cNvSpPr>
          <p:nvPr/>
        </p:nvSpPr>
        <p:spPr bwMode="auto">
          <a:xfrm>
            <a:off x="2057400" y="2362200"/>
            <a:ext cx="8153400"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ARE THERE THOSE HERE TODAY THAT ARE FACING SOME OF THE SAME BARRIERS?</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MAYBE YOU FEEL REJECTION</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MAYBE YOU BELIEVE YOUR RELGION HAS NOT WORKED</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MAYBE THERE ARE THINGS THAT TROUBLE YOUR HEART</a:t>
            </a:r>
          </a:p>
        </p:txBody>
      </p:sp>
    </p:spTree>
    <p:extLst>
      <p:ext uri="{BB962C8B-B14F-4D97-AF65-F5344CB8AC3E}">
        <p14:creationId xmlns:p14="http://schemas.microsoft.com/office/powerpoint/2010/main" val="33563937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8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8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8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58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1426" name="Picture 2" descr="Image result for begging for crumbs"/>
          <p:cNvPicPr>
            <a:picLocks noChangeAspect="1" noChangeArrowheads="1"/>
          </p:cNvPicPr>
          <p:nvPr/>
        </p:nvPicPr>
        <p:blipFill>
          <a:blip r:embed="rId2">
            <a:lum bright="-30000" contrast="-3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1427" name="Text Box 3"/>
          <p:cNvSpPr txBox="1">
            <a:spLocks noChangeArrowheads="1"/>
          </p:cNvSpPr>
          <p:nvPr/>
        </p:nvSpPr>
        <p:spPr bwMode="auto">
          <a:xfrm>
            <a:off x="2133600" y="457200"/>
            <a:ext cx="807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b="1">
                <a:solidFill>
                  <a:srgbClr val="FFB03B"/>
                </a:solidFill>
                <a:latin typeface="Arial" panose="020B0604020202020204" pitchFamily="34" charset="0"/>
                <a:cs typeface="Arial" panose="020B0604020202020204" pitchFamily="34" charset="0"/>
              </a:rPr>
              <a:t>II.  THE MOTHER AND HER RESOLVE</a:t>
            </a:r>
          </a:p>
        </p:txBody>
      </p:sp>
      <p:sp>
        <p:nvSpPr>
          <p:cNvPr id="231428" name="Text Box 4"/>
          <p:cNvSpPr txBox="1">
            <a:spLocks noChangeArrowheads="1"/>
          </p:cNvSpPr>
          <p:nvPr/>
        </p:nvSpPr>
        <p:spPr bwMode="auto">
          <a:xfrm>
            <a:off x="2438400" y="1143000"/>
            <a:ext cx="7543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i="1">
                <a:solidFill>
                  <a:srgbClr val="00FF00"/>
                </a:solidFill>
                <a:latin typeface="Arial" panose="020B0604020202020204" pitchFamily="34" charset="0"/>
                <a:cs typeface="Arial" panose="020B0604020202020204" pitchFamily="34" charset="0"/>
              </a:rPr>
              <a:t>THE OBSTACLES OF FAITH</a:t>
            </a:r>
          </a:p>
        </p:txBody>
      </p:sp>
      <p:sp>
        <p:nvSpPr>
          <p:cNvPr id="231429" name="Text Box 5"/>
          <p:cNvSpPr txBox="1">
            <a:spLocks noChangeArrowheads="1"/>
          </p:cNvSpPr>
          <p:nvPr/>
        </p:nvSpPr>
        <p:spPr bwMode="auto">
          <a:xfrm>
            <a:off x="1981200" y="1828800"/>
            <a:ext cx="822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5.  </a:t>
            </a:r>
            <a:r>
              <a:rPr lang="en-US" altLang="en-US" b="1" u="sng">
                <a:solidFill>
                  <a:srgbClr val="FFFF00"/>
                </a:solidFill>
                <a:latin typeface="Arial" panose="020B0604020202020204" pitchFamily="34" charset="0"/>
                <a:cs typeface="Arial" panose="020B0604020202020204" pitchFamily="34" charset="0"/>
              </a:rPr>
              <a:t>THE OBSTACLE OF REALITY</a:t>
            </a:r>
            <a:endParaRPr lang="en-US" altLang="en-US" b="1">
              <a:solidFill>
                <a:srgbClr val="FFFF00"/>
              </a:solidFill>
              <a:latin typeface="Arial" panose="020B0604020202020204" pitchFamily="34" charset="0"/>
              <a:cs typeface="Arial" panose="020B0604020202020204" pitchFamily="34" charset="0"/>
            </a:endParaRPr>
          </a:p>
        </p:txBody>
      </p:sp>
      <p:sp>
        <p:nvSpPr>
          <p:cNvPr id="25606" name="Text Box 6"/>
          <p:cNvSpPr txBox="1">
            <a:spLocks noChangeArrowheads="1"/>
          </p:cNvSpPr>
          <p:nvPr/>
        </p:nvSpPr>
        <p:spPr bwMode="auto">
          <a:xfrm>
            <a:off x="1143000" y="2362200"/>
            <a:ext cx="10210800" cy="354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i="1">
                <a:solidFill>
                  <a:srgbClr val="FFFF00"/>
                </a:solidFill>
                <a:latin typeface="Arial" panose="020B0604020202020204" pitchFamily="34" charset="0"/>
                <a:cs typeface="Arial" panose="020B0604020202020204" pitchFamily="34" charset="0"/>
              </a:rPr>
              <a:t>GOD’S SILENCE IS NOT AN INDICATION OF HIS UNWILLINGNESS TO HELP</a:t>
            </a:r>
          </a:p>
          <a:p>
            <a:pPr algn="ctr" fontAlgn="base">
              <a:lnSpc>
                <a:spcPct val="100000"/>
              </a:lnSpc>
              <a:spcBef>
                <a:spcPct val="50000"/>
              </a:spcBef>
              <a:spcAft>
                <a:spcPct val="0"/>
              </a:spcAft>
              <a:buFontTx/>
              <a:buNone/>
            </a:pPr>
            <a:r>
              <a:rPr lang="en-US" altLang="en-US" b="1" i="1">
                <a:solidFill>
                  <a:srgbClr val="FFFF00"/>
                </a:solidFill>
                <a:latin typeface="Arial" panose="020B0604020202020204" pitchFamily="34" charset="0"/>
                <a:cs typeface="Arial" panose="020B0604020202020204" pitchFamily="34" charset="0"/>
              </a:rPr>
              <a:t>HIS SILENCE TEMPERS OUR FAITH AND REMINDS US HE WORKS ON A DIFFERENT SCHEDULE THAN WE DO</a:t>
            </a:r>
          </a:p>
          <a:p>
            <a:pPr algn="ctr" fontAlgn="base">
              <a:lnSpc>
                <a:spcPct val="100000"/>
              </a:lnSpc>
              <a:spcBef>
                <a:spcPct val="50000"/>
              </a:spcBef>
              <a:spcAft>
                <a:spcPct val="0"/>
              </a:spcAft>
              <a:buFontTx/>
              <a:buNone/>
            </a:pPr>
            <a:r>
              <a:rPr lang="en-US" altLang="en-US" b="1" i="1">
                <a:solidFill>
                  <a:srgbClr val="FFFF00"/>
                </a:solidFill>
                <a:latin typeface="Arial" panose="020B0604020202020204" pitchFamily="34" charset="0"/>
                <a:cs typeface="Arial" panose="020B0604020202020204" pitchFamily="34" charset="0"/>
              </a:rPr>
              <a:t>YOUR FAITH WILL NOT BE DEFINED BY WHAT YOU RECEIVE FROM GOD—BUT BY WHAT IT TAKES TO STOP YOU FROM GETTING TO GOD</a:t>
            </a:r>
          </a:p>
        </p:txBody>
      </p:sp>
    </p:spTree>
    <p:extLst>
      <p:ext uri="{BB962C8B-B14F-4D97-AF65-F5344CB8AC3E}">
        <p14:creationId xmlns:p14="http://schemas.microsoft.com/office/powerpoint/2010/main" val="21595404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60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2450" name="Picture 2" descr="Image result for begging for crumbs"/>
          <p:cNvPicPr>
            <a:picLocks noChangeAspect="1" noChangeArrowheads="1"/>
          </p:cNvPicPr>
          <p:nvPr/>
        </p:nvPicPr>
        <p:blipFill>
          <a:blip r:embed="rId2">
            <a:lum bright="-30000" contrast="-3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2451" name="Text Box 3"/>
          <p:cNvSpPr txBox="1">
            <a:spLocks noChangeArrowheads="1"/>
          </p:cNvSpPr>
          <p:nvPr/>
        </p:nvSpPr>
        <p:spPr bwMode="auto">
          <a:xfrm>
            <a:off x="2133600" y="457200"/>
            <a:ext cx="807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b="1">
                <a:solidFill>
                  <a:srgbClr val="FFB03B"/>
                </a:solidFill>
                <a:latin typeface="Arial" panose="020B0604020202020204" pitchFamily="34" charset="0"/>
                <a:cs typeface="Arial" panose="020B0604020202020204" pitchFamily="34" charset="0"/>
              </a:rPr>
              <a:t>II.  THE MOTHER AND HER RESOLVE</a:t>
            </a:r>
          </a:p>
        </p:txBody>
      </p:sp>
      <p:sp>
        <p:nvSpPr>
          <p:cNvPr id="232452" name="Text Box 4"/>
          <p:cNvSpPr txBox="1">
            <a:spLocks noChangeArrowheads="1"/>
          </p:cNvSpPr>
          <p:nvPr/>
        </p:nvSpPr>
        <p:spPr bwMode="auto">
          <a:xfrm>
            <a:off x="2438400" y="1143000"/>
            <a:ext cx="7543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i="1">
                <a:solidFill>
                  <a:srgbClr val="00FF00"/>
                </a:solidFill>
                <a:latin typeface="Arial" panose="020B0604020202020204" pitchFamily="34" charset="0"/>
                <a:cs typeface="Arial" panose="020B0604020202020204" pitchFamily="34" charset="0"/>
              </a:rPr>
              <a:t>THE OPPORTUNITIES OF FAITH</a:t>
            </a:r>
          </a:p>
        </p:txBody>
      </p:sp>
      <p:sp>
        <p:nvSpPr>
          <p:cNvPr id="26629" name="Text Box 5"/>
          <p:cNvSpPr txBox="1">
            <a:spLocks noChangeArrowheads="1"/>
          </p:cNvSpPr>
          <p:nvPr/>
        </p:nvSpPr>
        <p:spPr bwMode="auto">
          <a:xfrm>
            <a:off x="1219200" y="1828800"/>
            <a:ext cx="9829800" cy="3754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JESUS SAYS, “LET THE CHILDREN BE FILLED FIRST”</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JESUS DID NOT SAY “YOU CANNOT HAVE WHAT YOU ARE LOOKING FOR”</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HE SAID, “I HAVE COME FOR THE LOST SHEEP OF ISRAEL—THEY MUST BE FILLED FIRST”</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SHE UNDERSTOOD THIS TO MEAN “SECONDS” ARE AVAILABLE</a:t>
            </a:r>
          </a:p>
        </p:txBody>
      </p:sp>
    </p:spTree>
    <p:extLst>
      <p:ext uri="{BB962C8B-B14F-4D97-AF65-F5344CB8AC3E}">
        <p14:creationId xmlns:p14="http://schemas.microsoft.com/office/powerpoint/2010/main" val="7832889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2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62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62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3474" name="Picture 2" descr="Image result for begging for crumbs"/>
          <p:cNvPicPr>
            <a:picLocks noChangeAspect="1" noChangeArrowheads="1"/>
          </p:cNvPicPr>
          <p:nvPr/>
        </p:nvPicPr>
        <p:blipFill>
          <a:blip r:embed="rId2">
            <a:lum bright="-30000" contrast="-3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3475" name="Text Box 3"/>
          <p:cNvSpPr txBox="1">
            <a:spLocks noChangeArrowheads="1"/>
          </p:cNvSpPr>
          <p:nvPr/>
        </p:nvSpPr>
        <p:spPr bwMode="auto">
          <a:xfrm>
            <a:off x="2133600" y="457200"/>
            <a:ext cx="807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b="1">
                <a:solidFill>
                  <a:srgbClr val="FFB03B"/>
                </a:solidFill>
                <a:latin typeface="Arial" panose="020B0604020202020204" pitchFamily="34" charset="0"/>
                <a:cs typeface="Arial" panose="020B0604020202020204" pitchFamily="34" charset="0"/>
              </a:rPr>
              <a:t>II.  THE MOTHER AND HER RESOLVE</a:t>
            </a:r>
          </a:p>
        </p:txBody>
      </p:sp>
      <p:sp>
        <p:nvSpPr>
          <p:cNvPr id="233476" name="Text Box 4"/>
          <p:cNvSpPr txBox="1">
            <a:spLocks noChangeArrowheads="1"/>
          </p:cNvSpPr>
          <p:nvPr/>
        </p:nvSpPr>
        <p:spPr bwMode="auto">
          <a:xfrm>
            <a:off x="2438400" y="1143000"/>
            <a:ext cx="7543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i="1">
                <a:solidFill>
                  <a:srgbClr val="00FF00"/>
                </a:solidFill>
                <a:latin typeface="Arial" panose="020B0604020202020204" pitchFamily="34" charset="0"/>
                <a:cs typeface="Arial" panose="020B0604020202020204" pitchFamily="34" charset="0"/>
              </a:rPr>
              <a:t>THE OPPORTUNITIES OF FAITH</a:t>
            </a:r>
          </a:p>
        </p:txBody>
      </p:sp>
      <p:sp>
        <p:nvSpPr>
          <p:cNvPr id="27653" name="Text Box 5"/>
          <p:cNvSpPr txBox="1">
            <a:spLocks noChangeArrowheads="1"/>
          </p:cNvSpPr>
          <p:nvPr/>
        </p:nvSpPr>
        <p:spPr bwMode="auto">
          <a:xfrm>
            <a:off x="1981200" y="1828800"/>
            <a:ext cx="8229600" cy="265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THESE OBSTACLES WERE NOT PUT THERE TO DISCOURAGE AND DEFEAT THIS WOMAN</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THEY WERE PUT THERE TO MATURE HER FAITH</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NOTICE THE PROGRESSION</a:t>
            </a:r>
          </a:p>
        </p:txBody>
      </p:sp>
    </p:spTree>
    <p:extLst>
      <p:ext uri="{BB962C8B-B14F-4D97-AF65-F5344CB8AC3E}">
        <p14:creationId xmlns:p14="http://schemas.microsoft.com/office/powerpoint/2010/main" val="23998415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5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65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4498" name="Picture 2" descr="Image result for begging for crumbs"/>
          <p:cNvPicPr>
            <a:picLocks noChangeAspect="1" noChangeArrowheads="1"/>
          </p:cNvPicPr>
          <p:nvPr/>
        </p:nvPicPr>
        <p:blipFill>
          <a:blip r:embed="rId2">
            <a:lum bright="-30000" contrast="-3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4499" name="Text Box 3"/>
          <p:cNvSpPr txBox="1">
            <a:spLocks noChangeArrowheads="1"/>
          </p:cNvSpPr>
          <p:nvPr/>
        </p:nvSpPr>
        <p:spPr bwMode="auto">
          <a:xfrm>
            <a:off x="2133600" y="457200"/>
            <a:ext cx="807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b="1">
                <a:solidFill>
                  <a:srgbClr val="FFB03B"/>
                </a:solidFill>
                <a:latin typeface="Arial" panose="020B0604020202020204" pitchFamily="34" charset="0"/>
                <a:cs typeface="Arial" panose="020B0604020202020204" pitchFamily="34" charset="0"/>
              </a:rPr>
              <a:t>II.  THE MOTHER AND HER RESOLVE</a:t>
            </a:r>
          </a:p>
        </p:txBody>
      </p:sp>
      <p:sp>
        <p:nvSpPr>
          <p:cNvPr id="234500" name="Text Box 4"/>
          <p:cNvSpPr txBox="1">
            <a:spLocks noChangeArrowheads="1"/>
          </p:cNvSpPr>
          <p:nvPr/>
        </p:nvSpPr>
        <p:spPr bwMode="auto">
          <a:xfrm>
            <a:off x="2438400" y="1143000"/>
            <a:ext cx="7543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i="1">
                <a:solidFill>
                  <a:srgbClr val="00FF00"/>
                </a:solidFill>
                <a:latin typeface="Arial" panose="020B0604020202020204" pitchFamily="34" charset="0"/>
                <a:cs typeface="Arial" panose="020B0604020202020204" pitchFamily="34" charset="0"/>
              </a:rPr>
              <a:t>THE OPPORTUNITIES OF FAITH</a:t>
            </a:r>
          </a:p>
        </p:txBody>
      </p:sp>
      <p:sp>
        <p:nvSpPr>
          <p:cNvPr id="28677" name="Text Box 5"/>
          <p:cNvSpPr txBox="1">
            <a:spLocks noChangeArrowheads="1"/>
          </p:cNvSpPr>
          <p:nvPr/>
        </p:nvSpPr>
        <p:spPr bwMode="auto">
          <a:xfrm>
            <a:off x="1981200" y="1828800"/>
            <a:ext cx="8229600" cy="158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SHE CALLS ON JESUS BASED ON HIS ROLE AS THE JEWISH MESSIAH</a:t>
            </a:r>
          </a:p>
          <a:p>
            <a:pPr algn="ctr" fontAlgn="base">
              <a:lnSpc>
                <a:spcPct val="100000"/>
              </a:lnSpc>
              <a:spcBef>
                <a:spcPct val="50000"/>
              </a:spcBef>
              <a:spcAft>
                <a:spcPct val="0"/>
              </a:spcAft>
              <a:buFontTx/>
              <a:buNone/>
            </a:pPr>
            <a:endParaRPr lang="en-US" altLang="en-US" b="1">
              <a:solidFill>
                <a:srgbClr val="FFFF00"/>
              </a:solidFill>
              <a:latin typeface="Arial" panose="020B0604020202020204" pitchFamily="34" charset="0"/>
              <a:cs typeface="Arial" panose="020B0604020202020204" pitchFamily="34" charset="0"/>
            </a:endParaRPr>
          </a:p>
        </p:txBody>
      </p:sp>
      <p:sp>
        <p:nvSpPr>
          <p:cNvPr id="28678" name="Text Box 6"/>
          <p:cNvSpPr txBox="1">
            <a:spLocks noChangeArrowheads="1"/>
          </p:cNvSpPr>
          <p:nvPr/>
        </p:nvSpPr>
        <p:spPr bwMode="auto">
          <a:xfrm>
            <a:off x="1981200" y="2895600"/>
            <a:ext cx="8305800" cy="2441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US" altLang="en-US" b="1">
                <a:solidFill>
                  <a:prstClr val="white"/>
                </a:solidFill>
                <a:latin typeface="Arial" panose="020B0604020202020204" pitchFamily="34" charset="0"/>
                <a:cs typeface="Arial" panose="020B0604020202020204" pitchFamily="34" charset="0"/>
              </a:rPr>
              <a:t>Matt 15:22  A Canaanite woman from that vicinity came to him, crying out, "Lord, Son of David, have mercy on me! My daughter is suffering terribly from demon-possession." </a:t>
            </a:r>
          </a:p>
          <a:p>
            <a:pPr fontAlgn="base">
              <a:lnSpc>
                <a:spcPct val="100000"/>
              </a:lnSpc>
              <a:spcBef>
                <a:spcPct val="50000"/>
              </a:spcBef>
              <a:spcAft>
                <a:spcPct val="0"/>
              </a:spcAft>
              <a:buFontTx/>
              <a:buNone/>
            </a:pPr>
            <a:endParaRPr lang="en-US" altLang="en-US" b="1">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80417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build="p"/>
      <p:bldP spid="2867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22" name="Picture 2" descr="Image result for begging for crumbs"/>
          <p:cNvPicPr>
            <a:picLocks noChangeAspect="1" noChangeArrowheads="1"/>
          </p:cNvPicPr>
          <p:nvPr/>
        </p:nvPicPr>
        <p:blipFill>
          <a:blip r:embed="rId2">
            <a:lum bright="-30000" contrast="-3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23" name="Text Box 3"/>
          <p:cNvSpPr txBox="1">
            <a:spLocks noChangeArrowheads="1"/>
          </p:cNvSpPr>
          <p:nvPr/>
        </p:nvSpPr>
        <p:spPr bwMode="auto">
          <a:xfrm>
            <a:off x="2133600" y="457200"/>
            <a:ext cx="807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b="1">
                <a:solidFill>
                  <a:srgbClr val="FFB03B"/>
                </a:solidFill>
                <a:latin typeface="Arial" panose="020B0604020202020204" pitchFamily="34" charset="0"/>
                <a:cs typeface="Arial" panose="020B0604020202020204" pitchFamily="34" charset="0"/>
              </a:rPr>
              <a:t>II.  THE MOTHER AND HER RESOLVE</a:t>
            </a:r>
          </a:p>
        </p:txBody>
      </p:sp>
      <p:sp>
        <p:nvSpPr>
          <p:cNvPr id="235524" name="Text Box 4"/>
          <p:cNvSpPr txBox="1">
            <a:spLocks noChangeArrowheads="1"/>
          </p:cNvSpPr>
          <p:nvPr/>
        </p:nvSpPr>
        <p:spPr bwMode="auto">
          <a:xfrm>
            <a:off x="2438400" y="1143000"/>
            <a:ext cx="7543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i="1">
                <a:solidFill>
                  <a:srgbClr val="00FF00"/>
                </a:solidFill>
                <a:latin typeface="Arial" panose="020B0604020202020204" pitchFamily="34" charset="0"/>
                <a:cs typeface="Arial" panose="020B0604020202020204" pitchFamily="34" charset="0"/>
              </a:rPr>
              <a:t>THE OPPORTUNITIES OF FAITH</a:t>
            </a:r>
          </a:p>
        </p:txBody>
      </p:sp>
      <p:sp>
        <p:nvSpPr>
          <p:cNvPr id="29701" name="Text Box 5"/>
          <p:cNvSpPr txBox="1">
            <a:spLocks noChangeArrowheads="1"/>
          </p:cNvSpPr>
          <p:nvPr/>
        </p:nvSpPr>
        <p:spPr bwMode="auto">
          <a:xfrm>
            <a:off x="1981200" y="1828800"/>
            <a:ext cx="8229600" cy="2441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SHE HEARS JESUS SAY THAT HIS MISSION WAS TO THE NATION OF ISRAEL</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SHE MOVES BEYOND SEEING HIM AS A JEWISH MESSIAH—SHE NOW SEE HIM AS HER ONLY HOPE</a:t>
            </a:r>
          </a:p>
        </p:txBody>
      </p:sp>
      <p:sp>
        <p:nvSpPr>
          <p:cNvPr id="29702" name="Text Box 6"/>
          <p:cNvSpPr txBox="1">
            <a:spLocks noChangeArrowheads="1"/>
          </p:cNvSpPr>
          <p:nvPr/>
        </p:nvSpPr>
        <p:spPr bwMode="auto">
          <a:xfrm>
            <a:off x="2057400" y="4416425"/>
            <a:ext cx="8305800" cy="158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US" altLang="en-US" b="1">
                <a:solidFill>
                  <a:prstClr val="white"/>
                </a:solidFill>
                <a:latin typeface="Arial" panose="020B0604020202020204" pitchFamily="34" charset="0"/>
                <a:cs typeface="Arial" panose="020B0604020202020204" pitchFamily="34" charset="0"/>
              </a:rPr>
              <a:t>Matt 15:25  The woman came and knelt before him. "Lord, help me!" she said. </a:t>
            </a:r>
          </a:p>
          <a:p>
            <a:pPr fontAlgn="base">
              <a:lnSpc>
                <a:spcPct val="100000"/>
              </a:lnSpc>
              <a:spcBef>
                <a:spcPct val="50000"/>
              </a:spcBef>
              <a:spcAft>
                <a:spcPct val="0"/>
              </a:spcAft>
              <a:buFontTx/>
              <a:buNone/>
            </a:pPr>
            <a:endParaRPr lang="en-US" altLang="en-US" b="1">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73472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70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70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7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1" grpId="0" build="p"/>
      <p:bldP spid="2970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6546" name="Picture 2" descr="Image result for begging for crumbs"/>
          <p:cNvPicPr>
            <a:picLocks noChangeAspect="1" noChangeArrowheads="1"/>
          </p:cNvPicPr>
          <p:nvPr/>
        </p:nvPicPr>
        <p:blipFill>
          <a:blip r:embed="rId2">
            <a:lum bright="-30000" contrast="-3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6547" name="Text Box 3"/>
          <p:cNvSpPr txBox="1">
            <a:spLocks noChangeArrowheads="1"/>
          </p:cNvSpPr>
          <p:nvPr/>
        </p:nvSpPr>
        <p:spPr bwMode="auto">
          <a:xfrm>
            <a:off x="2133600" y="457200"/>
            <a:ext cx="807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b="1">
                <a:solidFill>
                  <a:srgbClr val="FFB03B"/>
                </a:solidFill>
                <a:latin typeface="Arial" panose="020B0604020202020204" pitchFamily="34" charset="0"/>
                <a:cs typeface="Arial" panose="020B0604020202020204" pitchFamily="34" charset="0"/>
              </a:rPr>
              <a:t>II.  THE MOTHER AND HER RESOLVE</a:t>
            </a:r>
          </a:p>
        </p:txBody>
      </p:sp>
      <p:sp>
        <p:nvSpPr>
          <p:cNvPr id="236548" name="Text Box 4"/>
          <p:cNvSpPr txBox="1">
            <a:spLocks noChangeArrowheads="1"/>
          </p:cNvSpPr>
          <p:nvPr/>
        </p:nvSpPr>
        <p:spPr bwMode="auto">
          <a:xfrm>
            <a:off x="2438400" y="1143000"/>
            <a:ext cx="7543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i="1">
                <a:solidFill>
                  <a:srgbClr val="00FF00"/>
                </a:solidFill>
                <a:latin typeface="Arial" panose="020B0604020202020204" pitchFamily="34" charset="0"/>
                <a:cs typeface="Arial" panose="020B0604020202020204" pitchFamily="34" charset="0"/>
              </a:rPr>
              <a:t>THE OPPORTUNITIES OF FAITH</a:t>
            </a:r>
          </a:p>
        </p:txBody>
      </p:sp>
      <p:sp>
        <p:nvSpPr>
          <p:cNvPr id="30725" name="Text Box 5"/>
          <p:cNvSpPr txBox="1">
            <a:spLocks noChangeArrowheads="1"/>
          </p:cNvSpPr>
          <p:nvPr/>
        </p:nvSpPr>
        <p:spPr bwMode="auto">
          <a:xfrm>
            <a:off x="1981200" y="1828800"/>
            <a:ext cx="82296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NOW SHE HEARS JESUS COMPARE HER TO A DOG</a:t>
            </a:r>
          </a:p>
        </p:txBody>
      </p:sp>
      <p:sp>
        <p:nvSpPr>
          <p:cNvPr id="30726" name="Text Box 6"/>
          <p:cNvSpPr txBox="1">
            <a:spLocks noChangeArrowheads="1"/>
          </p:cNvSpPr>
          <p:nvPr/>
        </p:nvSpPr>
        <p:spPr bwMode="auto">
          <a:xfrm>
            <a:off x="1981200" y="2743200"/>
            <a:ext cx="8305800" cy="2441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US" altLang="en-US" b="1">
                <a:solidFill>
                  <a:prstClr val="white"/>
                </a:solidFill>
                <a:latin typeface="Arial" panose="020B0604020202020204" pitchFamily="34" charset="0"/>
                <a:cs typeface="Arial" panose="020B0604020202020204" pitchFamily="34" charset="0"/>
              </a:rPr>
              <a:t>Matt 15:25-26  The woman came and knelt before him. "Lord, help me!" she said.  26 He replied, "It is not right to take the children's bread and toss it to their dogs." </a:t>
            </a:r>
          </a:p>
          <a:p>
            <a:pPr fontAlgn="base">
              <a:lnSpc>
                <a:spcPct val="100000"/>
              </a:lnSpc>
              <a:spcBef>
                <a:spcPct val="50000"/>
              </a:spcBef>
              <a:spcAft>
                <a:spcPct val="0"/>
              </a:spcAft>
              <a:buFontTx/>
              <a:buNone/>
            </a:pPr>
            <a:endParaRPr lang="en-US" altLang="en-US" b="1">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74415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5" grpId="0" build="p"/>
      <p:bldP spid="3072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922" name="Picture 2" descr="Image result for begging for crumbs"/>
          <p:cNvPicPr>
            <a:picLocks noChangeAspect="1" noChangeArrowheads="1"/>
          </p:cNvPicPr>
          <p:nvPr/>
        </p:nvPicPr>
        <p:blipFill>
          <a:blip r:embed="rId2">
            <a:lum bright="-30000" contrast="-3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9923" name="Text Box 3"/>
          <p:cNvSpPr txBox="1">
            <a:spLocks noChangeArrowheads="1"/>
          </p:cNvSpPr>
          <p:nvPr/>
        </p:nvSpPr>
        <p:spPr bwMode="auto">
          <a:xfrm>
            <a:off x="2133600" y="457200"/>
            <a:ext cx="8077200" cy="393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US" altLang="en-US" b="1">
                <a:solidFill>
                  <a:prstClr val="white"/>
                </a:solidFill>
                <a:latin typeface="Arial" panose="020B0604020202020204" pitchFamily="34" charset="0"/>
                <a:cs typeface="Arial" panose="020B0604020202020204" pitchFamily="34" charset="0"/>
              </a:rPr>
              <a:t>28 "Yes, Lord," she replied, "but even the dogs under the table eat the children's crumbs." </a:t>
            </a:r>
          </a:p>
          <a:p>
            <a:pPr fontAlgn="base">
              <a:lnSpc>
                <a:spcPct val="100000"/>
              </a:lnSpc>
              <a:spcBef>
                <a:spcPct val="0"/>
              </a:spcBef>
              <a:spcAft>
                <a:spcPct val="0"/>
              </a:spcAft>
              <a:buFontTx/>
              <a:buNone/>
            </a:pPr>
            <a:endParaRPr lang="en-US" altLang="en-US" b="1">
              <a:solidFill>
                <a:prstClr val="white"/>
              </a:solidFill>
              <a:latin typeface="Arial" panose="020B0604020202020204" pitchFamily="34" charset="0"/>
              <a:cs typeface="Arial" panose="020B0604020202020204" pitchFamily="34" charset="0"/>
            </a:endParaRPr>
          </a:p>
          <a:p>
            <a:pPr fontAlgn="base">
              <a:lnSpc>
                <a:spcPct val="100000"/>
              </a:lnSpc>
              <a:spcBef>
                <a:spcPct val="0"/>
              </a:spcBef>
              <a:spcAft>
                <a:spcPct val="0"/>
              </a:spcAft>
              <a:buFontTx/>
              <a:buNone/>
            </a:pPr>
            <a:r>
              <a:rPr lang="en-US" altLang="en-US" b="1">
                <a:solidFill>
                  <a:prstClr val="white"/>
                </a:solidFill>
                <a:latin typeface="Arial" panose="020B0604020202020204" pitchFamily="34" charset="0"/>
                <a:cs typeface="Arial" panose="020B0604020202020204" pitchFamily="34" charset="0"/>
              </a:rPr>
              <a:t>29 Then he told her, "For such a reply, you may go; the demon has left your daughter." </a:t>
            </a:r>
          </a:p>
          <a:p>
            <a:pPr fontAlgn="base">
              <a:lnSpc>
                <a:spcPct val="100000"/>
              </a:lnSpc>
              <a:spcBef>
                <a:spcPct val="0"/>
              </a:spcBef>
              <a:spcAft>
                <a:spcPct val="0"/>
              </a:spcAft>
              <a:buFontTx/>
              <a:buNone/>
            </a:pPr>
            <a:endParaRPr lang="en-US" altLang="en-US" b="1">
              <a:solidFill>
                <a:prstClr val="white"/>
              </a:solidFill>
              <a:latin typeface="Arial" panose="020B0604020202020204" pitchFamily="34" charset="0"/>
              <a:cs typeface="Arial" panose="020B0604020202020204" pitchFamily="34" charset="0"/>
            </a:endParaRPr>
          </a:p>
          <a:p>
            <a:pPr fontAlgn="base">
              <a:lnSpc>
                <a:spcPct val="100000"/>
              </a:lnSpc>
              <a:spcBef>
                <a:spcPct val="0"/>
              </a:spcBef>
              <a:spcAft>
                <a:spcPct val="0"/>
              </a:spcAft>
              <a:buFontTx/>
              <a:buNone/>
            </a:pPr>
            <a:r>
              <a:rPr lang="en-US" altLang="en-US" b="1">
                <a:solidFill>
                  <a:prstClr val="white"/>
                </a:solidFill>
                <a:latin typeface="Arial" panose="020B0604020202020204" pitchFamily="34" charset="0"/>
                <a:cs typeface="Arial" panose="020B0604020202020204" pitchFamily="34" charset="0"/>
              </a:rPr>
              <a:t>30 She went home and found her child lying on the bed, and the demon gone. </a:t>
            </a:r>
          </a:p>
        </p:txBody>
      </p:sp>
    </p:spTree>
    <p:extLst>
      <p:ext uri="{BB962C8B-B14F-4D97-AF65-F5344CB8AC3E}">
        <p14:creationId xmlns:p14="http://schemas.microsoft.com/office/powerpoint/2010/main" val="16591665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7570" name="Picture 2" descr="Image result for begging for crumbs"/>
          <p:cNvPicPr>
            <a:picLocks noChangeAspect="1" noChangeArrowheads="1"/>
          </p:cNvPicPr>
          <p:nvPr/>
        </p:nvPicPr>
        <p:blipFill>
          <a:blip r:embed="rId2">
            <a:lum bright="-30000" contrast="-3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7571" name="Text Box 3"/>
          <p:cNvSpPr txBox="1">
            <a:spLocks noChangeArrowheads="1"/>
          </p:cNvSpPr>
          <p:nvPr/>
        </p:nvSpPr>
        <p:spPr bwMode="auto">
          <a:xfrm>
            <a:off x="2133600" y="457200"/>
            <a:ext cx="807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b="1">
                <a:solidFill>
                  <a:srgbClr val="FFB03B"/>
                </a:solidFill>
                <a:latin typeface="Arial" panose="020B0604020202020204" pitchFamily="34" charset="0"/>
                <a:cs typeface="Arial" panose="020B0604020202020204" pitchFamily="34" charset="0"/>
              </a:rPr>
              <a:t>II.  THE MOTHER AND HER RESOLVE</a:t>
            </a:r>
          </a:p>
        </p:txBody>
      </p:sp>
      <p:sp>
        <p:nvSpPr>
          <p:cNvPr id="237572" name="Text Box 4"/>
          <p:cNvSpPr txBox="1">
            <a:spLocks noChangeArrowheads="1"/>
          </p:cNvSpPr>
          <p:nvPr/>
        </p:nvSpPr>
        <p:spPr bwMode="auto">
          <a:xfrm>
            <a:off x="2438400" y="1143000"/>
            <a:ext cx="7543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i="1">
                <a:solidFill>
                  <a:srgbClr val="00FF00"/>
                </a:solidFill>
                <a:latin typeface="Arial" panose="020B0604020202020204" pitchFamily="34" charset="0"/>
                <a:cs typeface="Arial" panose="020B0604020202020204" pitchFamily="34" charset="0"/>
              </a:rPr>
              <a:t>THE OPPORTUNITIES OF FAITH</a:t>
            </a:r>
          </a:p>
        </p:txBody>
      </p:sp>
      <p:sp>
        <p:nvSpPr>
          <p:cNvPr id="31749" name="Text Box 5"/>
          <p:cNvSpPr txBox="1">
            <a:spLocks noChangeArrowheads="1"/>
          </p:cNvSpPr>
          <p:nvPr/>
        </p:nvSpPr>
        <p:spPr bwMode="auto">
          <a:xfrm>
            <a:off x="1981200" y="1828800"/>
            <a:ext cx="82296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NOW SHE HEARS JESUS COMPARE HER TO A DOG</a:t>
            </a:r>
          </a:p>
        </p:txBody>
      </p:sp>
      <p:sp>
        <p:nvSpPr>
          <p:cNvPr id="31750" name="Text Box 6"/>
          <p:cNvSpPr txBox="1">
            <a:spLocks noChangeArrowheads="1"/>
          </p:cNvSpPr>
          <p:nvPr/>
        </p:nvSpPr>
        <p:spPr bwMode="auto">
          <a:xfrm>
            <a:off x="990600" y="2819400"/>
            <a:ext cx="10287000" cy="310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THE JEWS LOOKED ON ALL NON-JEWISH PEOPLE AS DOGS</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THE WORD THEY USED ( </a:t>
            </a:r>
            <a:r>
              <a:rPr lang="en-US" altLang="en-US" b="1" i="1">
                <a:solidFill>
                  <a:srgbClr val="FFFF00"/>
                </a:solidFill>
                <a:latin typeface="Arial" panose="020B0604020202020204" pitchFamily="34" charset="0"/>
                <a:cs typeface="Arial" panose="020B0604020202020204" pitchFamily="34" charset="0"/>
              </a:rPr>
              <a:t>KUON</a:t>
            </a:r>
            <a:r>
              <a:rPr lang="en-US" altLang="en-US" b="1">
                <a:solidFill>
                  <a:srgbClr val="FFFF00"/>
                </a:solidFill>
                <a:latin typeface="Arial" panose="020B0604020202020204" pitchFamily="34" charset="0"/>
                <a:cs typeface="Arial" panose="020B0604020202020204" pitchFamily="34" charset="0"/>
              </a:rPr>
              <a:t> ) MEANT “HOUND, OR MANGY CUR”</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JESUS USED (</a:t>
            </a:r>
            <a:r>
              <a:rPr lang="en-US" altLang="en-US" b="1" i="1">
                <a:solidFill>
                  <a:srgbClr val="FFFF00"/>
                </a:solidFill>
                <a:latin typeface="Arial" panose="020B0604020202020204" pitchFamily="34" charset="0"/>
                <a:cs typeface="Arial" panose="020B0604020202020204" pitchFamily="34" charset="0"/>
              </a:rPr>
              <a:t>KUNARION</a:t>
            </a:r>
            <a:r>
              <a:rPr lang="en-US" altLang="en-US" b="1">
                <a:solidFill>
                  <a:srgbClr val="FFFF00"/>
                </a:solidFill>
                <a:latin typeface="Arial" panose="020B0604020202020204" pitchFamily="34" charset="0"/>
                <a:cs typeface="Arial" panose="020B0604020202020204" pitchFamily="34" charset="0"/>
              </a:rPr>
              <a:t>) A WORD THAT MEANT “A YOUNG PUPPY” A BELOVED PET IN A HOUSE</a:t>
            </a:r>
          </a:p>
        </p:txBody>
      </p:sp>
    </p:spTree>
    <p:extLst>
      <p:ext uri="{BB962C8B-B14F-4D97-AF65-F5344CB8AC3E}">
        <p14:creationId xmlns:p14="http://schemas.microsoft.com/office/powerpoint/2010/main" val="38153538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50">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50">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75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build="p"/>
      <p:bldP spid="31750"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8594" name="Picture 2" descr="Image result for begging for crumbs"/>
          <p:cNvPicPr>
            <a:picLocks noChangeAspect="1" noChangeArrowheads="1"/>
          </p:cNvPicPr>
          <p:nvPr/>
        </p:nvPicPr>
        <p:blipFill>
          <a:blip r:embed="rId2">
            <a:lum bright="-30000" contrast="-3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8595" name="Text Box 3"/>
          <p:cNvSpPr txBox="1">
            <a:spLocks noChangeArrowheads="1"/>
          </p:cNvSpPr>
          <p:nvPr/>
        </p:nvSpPr>
        <p:spPr bwMode="auto">
          <a:xfrm>
            <a:off x="2133600" y="457200"/>
            <a:ext cx="807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b="1">
                <a:solidFill>
                  <a:srgbClr val="FFB03B"/>
                </a:solidFill>
                <a:latin typeface="Arial" panose="020B0604020202020204" pitchFamily="34" charset="0"/>
                <a:cs typeface="Arial" panose="020B0604020202020204" pitchFamily="34" charset="0"/>
              </a:rPr>
              <a:t>II.  THE MOTHER AND HER RESOLVE</a:t>
            </a:r>
          </a:p>
        </p:txBody>
      </p:sp>
      <p:sp>
        <p:nvSpPr>
          <p:cNvPr id="238596" name="Text Box 4"/>
          <p:cNvSpPr txBox="1">
            <a:spLocks noChangeArrowheads="1"/>
          </p:cNvSpPr>
          <p:nvPr/>
        </p:nvSpPr>
        <p:spPr bwMode="auto">
          <a:xfrm>
            <a:off x="2438400" y="1143000"/>
            <a:ext cx="7543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i="1">
                <a:solidFill>
                  <a:srgbClr val="00FF00"/>
                </a:solidFill>
                <a:latin typeface="Arial" panose="020B0604020202020204" pitchFamily="34" charset="0"/>
                <a:cs typeface="Arial" panose="020B0604020202020204" pitchFamily="34" charset="0"/>
              </a:rPr>
              <a:t>THE OPPORTUNITIES OF FAITH</a:t>
            </a:r>
          </a:p>
        </p:txBody>
      </p:sp>
      <p:sp>
        <p:nvSpPr>
          <p:cNvPr id="32773" name="Text Box 5"/>
          <p:cNvSpPr txBox="1">
            <a:spLocks noChangeArrowheads="1"/>
          </p:cNvSpPr>
          <p:nvPr/>
        </p:nvSpPr>
        <p:spPr bwMode="auto">
          <a:xfrm>
            <a:off x="1981200" y="1828800"/>
            <a:ext cx="82296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THE WOMAN UNDERSTOOD WHAT JESUS WAS SAYING</a:t>
            </a:r>
          </a:p>
        </p:txBody>
      </p:sp>
      <p:sp>
        <p:nvSpPr>
          <p:cNvPr id="32774" name="Text Box 6"/>
          <p:cNvSpPr txBox="1">
            <a:spLocks noChangeArrowheads="1"/>
          </p:cNvSpPr>
          <p:nvPr/>
        </p:nvSpPr>
        <p:spPr bwMode="auto">
          <a:xfrm>
            <a:off x="2057400" y="2971800"/>
            <a:ext cx="8229600" cy="222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r>
              <a:rPr lang="en-US" altLang="en-US" b="1" i="1">
                <a:solidFill>
                  <a:prstClr val="white"/>
                </a:solidFill>
                <a:latin typeface="Arial" panose="020B0604020202020204" pitchFamily="34" charset="0"/>
                <a:cs typeface="Arial" panose="020B0604020202020204" pitchFamily="34" charset="0"/>
              </a:rPr>
              <a:t>“I know that it isn’t right to take food from the children’s table and give it to the dogs.  But even the dogs are sometimes treated to a morsel from the table.  All I am asking for is a crumb”</a:t>
            </a:r>
          </a:p>
        </p:txBody>
      </p:sp>
      <p:sp>
        <p:nvSpPr>
          <p:cNvPr id="32775" name="Text Box 7"/>
          <p:cNvSpPr txBox="1">
            <a:spLocks noChangeArrowheads="1"/>
          </p:cNvSpPr>
          <p:nvPr/>
        </p:nvSpPr>
        <p:spPr bwMode="auto">
          <a:xfrm>
            <a:off x="1981200" y="5257800"/>
            <a:ext cx="8305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SHE IS ASKING FOR A PUPPY’S PORTION</a:t>
            </a:r>
          </a:p>
        </p:txBody>
      </p:sp>
    </p:spTree>
    <p:extLst>
      <p:ext uri="{BB962C8B-B14F-4D97-AF65-F5344CB8AC3E}">
        <p14:creationId xmlns:p14="http://schemas.microsoft.com/office/powerpoint/2010/main" val="17696164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7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7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build="p"/>
      <p:bldP spid="32774" grpId="0"/>
      <p:bldP spid="3277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9618" name="Picture 2" descr="Image result for begging for crumbs"/>
          <p:cNvPicPr>
            <a:picLocks noChangeAspect="1" noChangeArrowheads="1"/>
          </p:cNvPicPr>
          <p:nvPr/>
        </p:nvPicPr>
        <p:blipFill>
          <a:blip r:embed="rId2">
            <a:lum bright="-30000" contrast="-3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9619" name="Text Box 3"/>
          <p:cNvSpPr txBox="1">
            <a:spLocks noChangeArrowheads="1"/>
          </p:cNvSpPr>
          <p:nvPr/>
        </p:nvSpPr>
        <p:spPr bwMode="auto">
          <a:xfrm>
            <a:off x="2133600" y="457200"/>
            <a:ext cx="807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b="1">
                <a:solidFill>
                  <a:srgbClr val="FFB03B"/>
                </a:solidFill>
                <a:latin typeface="Arial" panose="020B0604020202020204" pitchFamily="34" charset="0"/>
                <a:cs typeface="Arial" panose="020B0604020202020204" pitchFamily="34" charset="0"/>
              </a:rPr>
              <a:t>II.  THE MOTHER AND HER RESOLVE</a:t>
            </a:r>
          </a:p>
        </p:txBody>
      </p:sp>
      <p:sp>
        <p:nvSpPr>
          <p:cNvPr id="239620" name="Text Box 4"/>
          <p:cNvSpPr txBox="1">
            <a:spLocks noChangeArrowheads="1"/>
          </p:cNvSpPr>
          <p:nvPr/>
        </p:nvSpPr>
        <p:spPr bwMode="auto">
          <a:xfrm>
            <a:off x="2438400" y="1143000"/>
            <a:ext cx="7543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i="1">
                <a:solidFill>
                  <a:srgbClr val="00FF00"/>
                </a:solidFill>
                <a:latin typeface="Arial" panose="020B0604020202020204" pitchFamily="34" charset="0"/>
                <a:cs typeface="Arial" panose="020B0604020202020204" pitchFamily="34" charset="0"/>
              </a:rPr>
              <a:t>THE OPPORTUNITIES OF FAITH</a:t>
            </a:r>
          </a:p>
        </p:txBody>
      </p:sp>
      <p:sp>
        <p:nvSpPr>
          <p:cNvPr id="33797" name="Text Box 5"/>
          <p:cNvSpPr txBox="1">
            <a:spLocks noChangeArrowheads="1"/>
          </p:cNvSpPr>
          <p:nvPr/>
        </p:nvSpPr>
        <p:spPr bwMode="auto">
          <a:xfrm>
            <a:off x="1981200" y="1828800"/>
            <a:ext cx="8229600"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JESUS LED THIS WOMAN ALONG AND HELPED HER GROW IN FAITH</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THE OBSTACLES OF FAITH ALMOST ALWAYS TURN OUT TO BE OPPORTUNITIES IN DISGUISE</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WE NEED TO CONTINUE TO SEEK THE LORD REGARDLESS OF THE HINDERANCES WE FACE</a:t>
            </a:r>
          </a:p>
        </p:txBody>
      </p:sp>
    </p:spTree>
    <p:extLst>
      <p:ext uri="{BB962C8B-B14F-4D97-AF65-F5344CB8AC3E}">
        <p14:creationId xmlns:p14="http://schemas.microsoft.com/office/powerpoint/2010/main" val="20959549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79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7"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0642" name="Picture 2" descr="Image result for begging for crumbs"/>
          <p:cNvPicPr>
            <a:picLocks noChangeAspect="1" noChangeArrowheads="1"/>
          </p:cNvPicPr>
          <p:nvPr/>
        </p:nvPicPr>
        <p:blipFill>
          <a:blip r:embed="rId2">
            <a:lum bright="-30000" contrast="-3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0643" name="Text Box 3"/>
          <p:cNvSpPr txBox="1">
            <a:spLocks noChangeArrowheads="1"/>
          </p:cNvSpPr>
          <p:nvPr/>
        </p:nvSpPr>
        <p:spPr bwMode="auto">
          <a:xfrm>
            <a:off x="2133600" y="457200"/>
            <a:ext cx="807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b="1">
                <a:solidFill>
                  <a:srgbClr val="FFB03B"/>
                </a:solidFill>
                <a:latin typeface="Arial" panose="020B0604020202020204" pitchFamily="34" charset="0"/>
                <a:cs typeface="Arial" panose="020B0604020202020204" pitchFamily="34" charset="0"/>
              </a:rPr>
              <a:t>II.  THE MOTHER AND HER RESOLVE</a:t>
            </a:r>
          </a:p>
        </p:txBody>
      </p:sp>
      <p:sp>
        <p:nvSpPr>
          <p:cNvPr id="240644" name="Text Box 4"/>
          <p:cNvSpPr txBox="1">
            <a:spLocks noChangeArrowheads="1"/>
          </p:cNvSpPr>
          <p:nvPr/>
        </p:nvSpPr>
        <p:spPr bwMode="auto">
          <a:xfrm>
            <a:off x="2438400" y="1143000"/>
            <a:ext cx="7543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i="1">
                <a:solidFill>
                  <a:srgbClr val="00FF00"/>
                </a:solidFill>
                <a:latin typeface="Arial" panose="020B0604020202020204" pitchFamily="34" charset="0"/>
                <a:cs typeface="Arial" panose="020B0604020202020204" pitchFamily="34" charset="0"/>
              </a:rPr>
              <a:t>THE OBLIGTIONS OF FAITH</a:t>
            </a:r>
          </a:p>
        </p:txBody>
      </p:sp>
      <p:sp>
        <p:nvSpPr>
          <p:cNvPr id="34821" name="Text Box 5"/>
          <p:cNvSpPr txBox="1">
            <a:spLocks noChangeArrowheads="1"/>
          </p:cNvSpPr>
          <p:nvPr/>
        </p:nvSpPr>
        <p:spPr bwMode="auto">
          <a:xfrm>
            <a:off x="1981200" y="1828800"/>
            <a:ext cx="8229600" cy="351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MOST PEOPLE WOULD HAVE JUST GIVEN UP AT THIS POINT</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JESUS FIRST IGNORED HER</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THE DISCIPLES PLAYED THE RACE CARD</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JESUS COMPARED HER TO A DOG</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BUT YET SHE PERSISTED</a:t>
            </a:r>
          </a:p>
        </p:txBody>
      </p:sp>
    </p:spTree>
    <p:extLst>
      <p:ext uri="{BB962C8B-B14F-4D97-AF65-F5344CB8AC3E}">
        <p14:creationId xmlns:p14="http://schemas.microsoft.com/office/powerpoint/2010/main" val="1181535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2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2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82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82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82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1"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1666" name="Picture 2" descr="Image result for begging for crumbs"/>
          <p:cNvPicPr>
            <a:picLocks noChangeAspect="1" noChangeArrowheads="1"/>
          </p:cNvPicPr>
          <p:nvPr/>
        </p:nvPicPr>
        <p:blipFill>
          <a:blip r:embed="rId2">
            <a:lum bright="-30000" contrast="-3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1667" name="Text Box 3"/>
          <p:cNvSpPr txBox="1">
            <a:spLocks noChangeArrowheads="1"/>
          </p:cNvSpPr>
          <p:nvPr/>
        </p:nvSpPr>
        <p:spPr bwMode="auto">
          <a:xfrm>
            <a:off x="2133600" y="457200"/>
            <a:ext cx="807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b="1">
                <a:solidFill>
                  <a:srgbClr val="FFB03B"/>
                </a:solidFill>
                <a:latin typeface="Arial" panose="020B0604020202020204" pitchFamily="34" charset="0"/>
                <a:cs typeface="Arial" panose="020B0604020202020204" pitchFamily="34" charset="0"/>
              </a:rPr>
              <a:t>II.  THE MOTHER AND HER RESOLVE</a:t>
            </a:r>
          </a:p>
        </p:txBody>
      </p:sp>
      <p:sp>
        <p:nvSpPr>
          <p:cNvPr id="241668" name="Text Box 4"/>
          <p:cNvSpPr txBox="1">
            <a:spLocks noChangeArrowheads="1"/>
          </p:cNvSpPr>
          <p:nvPr/>
        </p:nvSpPr>
        <p:spPr bwMode="auto">
          <a:xfrm>
            <a:off x="2438400" y="1143000"/>
            <a:ext cx="7543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i="1">
                <a:solidFill>
                  <a:srgbClr val="00FF00"/>
                </a:solidFill>
                <a:latin typeface="Arial" panose="020B0604020202020204" pitchFamily="34" charset="0"/>
                <a:cs typeface="Arial" panose="020B0604020202020204" pitchFamily="34" charset="0"/>
              </a:rPr>
              <a:t>THE OBLIGTIONS OF FAITH</a:t>
            </a:r>
          </a:p>
        </p:txBody>
      </p:sp>
      <p:sp>
        <p:nvSpPr>
          <p:cNvPr id="35845" name="Text Box 5"/>
          <p:cNvSpPr txBox="1">
            <a:spLocks noChangeArrowheads="1"/>
          </p:cNvSpPr>
          <p:nvPr/>
        </p:nvSpPr>
        <p:spPr bwMode="auto">
          <a:xfrm>
            <a:off x="1143000" y="1828800"/>
            <a:ext cx="9982200" cy="4365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HOW OFTEN ARE WE TEMPTED TO STORM OFF IN ANGER?</a:t>
            </a:r>
          </a:p>
          <a:p>
            <a:pPr algn="ctr" fontAlgn="base">
              <a:lnSpc>
                <a:spcPct val="100000"/>
              </a:lnSpc>
              <a:spcBef>
                <a:spcPct val="50000"/>
              </a:spcBef>
              <a:spcAft>
                <a:spcPct val="0"/>
              </a:spcAft>
              <a:buFontTx/>
              <a:buNone/>
            </a:pPr>
            <a:r>
              <a:rPr lang="en-US" altLang="en-US" b="1" i="1">
                <a:solidFill>
                  <a:srgbClr val="FFFF00"/>
                </a:solidFill>
                <a:latin typeface="Arial" panose="020B0604020202020204" pitchFamily="34" charset="0"/>
                <a:cs typeface="Arial" panose="020B0604020202020204" pitchFamily="34" charset="0"/>
              </a:rPr>
              <a:t>“I DON’T NEED THIS”</a:t>
            </a:r>
          </a:p>
          <a:p>
            <a:pPr algn="ctr" fontAlgn="base">
              <a:lnSpc>
                <a:spcPct val="100000"/>
              </a:lnSpc>
              <a:spcBef>
                <a:spcPct val="50000"/>
              </a:spcBef>
              <a:spcAft>
                <a:spcPct val="0"/>
              </a:spcAft>
              <a:buFontTx/>
              <a:buNone/>
            </a:pPr>
            <a:r>
              <a:rPr lang="en-US" altLang="en-US" b="1" i="1">
                <a:solidFill>
                  <a:srgbClr val="FFFF00"/>
                </a:solidFill>
                <a:latin typeface="Arial" panose="020B0604020202020204" pitchFamily="34" charset="0"/>
                <a:cs typeface="Arial" panose="020B0604020202020204" pitchFamily="34" charset="0"/>
              </a:rPr>
              <a:t>“SO MUCH FOR YOUR GOD OF LOVE”</a:t>
            </a:r>
          </a:p>
          <a:p>
            <a:pPr algn="ctr" fontAlgn="base">
              <a:lnSpc>
                <a:spcPct val="100000"/>
              </a:lnSpc>
              <a:spcBef>
                <a:spcPct val="50000"/>
              </a:spcBef>
              <a:spcAft>
                <a:spcPct val="0"/>
              </a:spcAft>
              <a:buFontTx/>
              <a:buNone/>
            </a:pPr>
            <a:r>
              <a:rPr lang="en-US" altLang="en-US" b="1" i="1">
                <a:solidFill>
                  <a:srgbClr val="FFFF00"/>
                </a:solidFill>
                <a:latin typeface="Arial" panose="020B0604020202020204" pitchFamily="34" charset="0"/>
                <a:cs typeface="Arial" panose="020B0604020202020204" pitchFamily="34" charset="0"/>
              </a:rPr>
              <a:t>“SO MUCH FOR YOUR COMPASSION AND YOUR NARROW BIGOTED RELIGION”</a:t>
            </a:r>
          </a:p>
          <a:p>
            <a:pPr algn="ctr" fontAlgn="base">
              <a:lnSpc>
                <a:spcPct val="100000"/>
              </a:lnSpc>
              <a:spcBef>
                <a:spcPct val="50000"/>
              </a:spcBef>
              <a:spcAft>
                <a:spcPct val="0"/>
              </a:spcAft>
              <a:buFontTx/>
              <a:buNone/>
            </a:pPr>
            <a:r>
              <a:rPr lang="en-US" altLang="en-US" b="1" i="1">
                <a:solidFill>
                  <a:srgbClr val="FFFF00"/>
                </a:solidFill>
                <a:latin typeface="Arial" panose="020B0604020202020204" pitchFamily="34" charset="0"/>
                <a:cs typeface="Arial" panose="020B0604020202020204" pitchFamily="34" charset="0"/>
              </a:rPr>
              <a:t>“I DON’T WANT ANYTHING TO DO WITH A GOD OR RELIGION LIKE THAT”</a:t>
            </a:r>
          </a:p>
        </p:txBody>
      </p:sp>
    </p:spTree>
    <p:extLst>
      <p:ext uri="{BB962C8B-B14F-4D97-AF65-F5344CB8AC3E}">
        <p14:creationId xmlns:p14="http://schemas.microsoft.com/office/powerpoint/2010/main" val="12075822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4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84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84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84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5"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2690" name="Picture 2" descr="Image result for begging for crumbs"/>
          <p:cNvPicPr>
            <a:picLocks noChangeAspect="1" noChangeArrowheads="1"/>
          </p:cNvPicPr>
          <p:nvPr/>
        </p:nvPicPr>
        <p:blipFill>
          <a:blip r:embed="rId2">
            <a:lum bright="-30000" contrast="-30000"/>
            <a:extLst>
              <a:ext uri="{28A0092B-C50C-407E-A947-70E740481C1C}">
                <a14:useLocalDpi xmlns:a14="http://schemas.microsoft.com/office/drawing/2010/main" val="0"/>
              </a:ext>
            </a:extLst>
          </a:blip>
          <a:srcRect/>
          <a:stretch>
            <a:fillRect/>
          </a:stretch>
        </p:blipFill>
        <p:spPr bwMode="auto">
          <a:xfrm>
            <a:off x="0" y="0"/>
            <a:ext cx="122269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2691" name="Text Box 3"/>
          <p:cNvSpPr txBox="1">
            <a:spLocks noChangeArrowheads="1"/>
          </p:cNvSpPr>
          <p:nvPr/>
        </p:nvSpPr>
        <p:spPr bwMode="auto">
          <a:xfrm>
            <a:off x="2133600" y="457200"/>
            <a:ext cx="807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b="1">
                <a:solidFill>
                  <a:srgbClr val="FFB03B"/>
                </a:solidFill>
                <a:latin typeface="Arial" panose="020B0604020202020204" pitchFamily="34" charset="0"/>
                <a:cs typeface="Arial" panose="020B0604020202020204" pitchFamily="34" charset="0"/>
              </a:rPr>
              <a:t>II.  THE MOTHER AND HER RESOLVE</a:t>
            </a:r>
          </a:p>
        </p:txBody>
      </p:sp>
      <p:sp>
        <p:nvSpPr>
          <p:cNvPr id="242692" name="Text Box 4"/>
          <p:cNvSpPr txBox="1">
            <a:spLocks noChangeArrowheads="1"/>
          </p:cNvSpPr>
          <p:nvPr/>
        </p:nvSpPr>
        <p:spPr bwMode="auto">
          <a:xfrm>
            <a:off x="2438400" y="1143000"/>
            <a:ext cx="7543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i="1">
                <a:solidFill>
                  <a:srgbClr val="00FF00"/>
                </a:solidFill>
                <a:latin typeface="Arial" panose="020B0604020202020204" pitchFamily="34" charset="0"/>
                <a:cs typeface="Arial" panose="020B0604020202020204" pitchFamily="34" charset="0"/>
              </a:rPr>
              <a:t>THE OBLIGTIONS OF FAITH</a:t>
            </a:r>
          </a:p>
        </p:txBody>
      </p:sp>
      <p:sp>
        <p:nvSpPr>
          <p:cNvPr id="36869" name="Text Box 5"/>
          <p:cNvSpPr txBox="1">
            <a:spLocks noChangeArrowheads="1"/>
          </p:cNvSpPr>
          <p:nvPr/>
        </p:nvSpPr>
        <p:spPr bwMode="auto">
          <a:xfrm>
            <a:off x="1371600" y="1828800"/>
            <a:ext cx="9753600" cy="3754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WHAT HAVE YOU ENCOUNTERED ALONG THE WAY THAT MADE YOU QUIT SEEKING GOD?</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HAVE YOU LOOKED AT THE APATHY AND HYPOCRISY IN THE CHURCH AND THOUGHT SINCE GOD’S PEOPLE DON’T CARE GOD DOESN’T CARE</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KEEP BRINGING YOUR NEED TO GOD</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KEEP ASKING</a:t>
            </a:r>
            <a:endParaRPr lang="en-US" altLang="en-US" b="1" i="1">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62752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6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86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86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86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9"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3714" name="Picture 2" descr="Image result for begging for crumbs"/>
          <p:cNvPicPr>
            <a:picLocks noChangeAspect="1" noChangeArrowheads="1"/>
          </p:cNvPicPr>
          <p:nvPr/>
        </p:nvPicPr>
        <p:blipFill>
          <a:blip r:embed="rId2">
            <a:lum bright="-30000" contrast="-3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3715" name="Text Box 3"/>
          <p:cNvSpPr txBox="1">
            <a:spLocks noChangeArrowheads="1"/>
          </p:cNvSpPr>
          <p:nvPr/>
        </p:nvSpPr>
        <p:spPr bwMode="auto">
          <a:xfrm>
            <a:off x="2133600" y="457200"/>
            <a:ext cx="807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b="1">
                <a:solidFill>
                  <a:srgbClr val="FFB03B"/>
                </a:solidFill>
                <a:latin typeface="Arial" panose="020B0604020202020204" pitchFamily="34" charset="0"/>
                <a:cs typeface="Arial" panose="020B0604020202020204" pitchFamily="34" charset="0"/>
              </a:rPr>
              <a:t>II.  THE MOTHER AND HER RESOLVE</a:t>
            </a:r>
          </a:p>
        </p:txBody>
      </p:sp>
      <p:sp>
        <p:nvSpPr>
          <p:cNvPr id="243716" name="Text Box 4"/>
          <p:cNvSpPr txBox="1">
            <a:spLocks noChangeArrowheads="1"/>
          </p:cNvSpPr>
          <p:nvPr/>
        </p:nvSpPr>
        <p:spPr bwMode="auto">
          <a:xfrm>
            <a:off x="2438400" y="1143000"/>
            <a:ext cx="7543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i="1">
                <a:solidFill>
                  <a:srgbClr val="00FF00"/>
                </a:solidFill>
                <a:latin typeface="Arial" panose="020B0604020202020204" pitchFamily="34" charset="0"/>
                <a:cs typeface="Arial" panose="020B0604020202020204" pitchFamily="34" charset="0"/>
              </a:rPr>
              <a:t>THE OBLIGTIONS OF FAITH</a:t>
            </a:r>
          </a:p>
        </p:txBody>
      </p:sp>
      <p:sp>
        <p:nvSpPr>
          <p:cNvPr id="37893" name="Text Box 5"/>
          <p:cNvSpPr txBox="1">
            <a:spLocks noChangeArrowheads="1"/>
          </p:cNvSpPr>
          <p:nvPr/>
        </p:nvSpPr>
        <p:spPr bwMode="auto">
          <a:xfrm>
            <a:off x="1981200" y="1828800"/>
            <a:ext cx="8229600" cy="2868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US" altLang="en-US" b="1" i="1">
                <a:solidFill>
                  <a:prstClr val="white"/>
                </a:solidFill>
                <a:latin typeface="Arial" panose="020B0604020202020204" pitchFamily="34" charset="0"/>
                <a:cs typeface="Arial" panose="020B0604020202020204" pitchFamily="34" charset="0"/>
              </a:rPr>
              <a:t>Matt 7:7-8  "Ask and it will be given to you; seek and you will find; knock and the door will be opened to you. 8 For everyone who asks receives; he who seeks finds; and to him who knocks, the door will be opened. </a:t>
            </a:r>
          </a:p>
          <a:p>
            <a:pPr fontAlgn="base">
              <a:lnSpc>
                <a:spcPct val="100000"/>
              </a:lnSpc>
              <a:spcBef>
                <a:spcPct val="50000"/>
              </a:spcBef>
              <a:spcAft>
                <a:spcPct val="0"/>
              </a:spcAft>
              <a:buFontTx/>
              <a:buNone/>
            </a:pPr>
            <a:endParaRPr lang="en-US" altLang="en-US" b="1" i="1">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9202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4738" name="Picture 2" descr="Image result for begging for crumbs"/>
          <p:cNvPicPr>
            <a:picLocks noChangeAspect="1" noChangeArrowheads="1"/>
          </p:cNvPicPr>
          <p:nvPr/>
        </p:nvPicPr>
        <p:blipFill>
          <a:blip r:embed="rId2">
            <a:lum bright="-30000" contrast="-3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4739" name="Text Box 3"/>
          <p:cNvSpPr txBox="1">
            <a:spLocks noChangeArrowheads="1"/>
          </p:cNvSpPr>
          <p:nvPr/>
        </p:nvSpPr>
        <p:spPr bwMode="auto">
          <a:xfrm>
            <a:off x="2133600" y="457200"/>
            <a:ext cx="807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b="1">
                <a:solidFill>
                  <a:srgbClr val="FFB03B"/>
                </a:solidFill>
                <a:latin typeface="Arial" panose="020B0604020202020204" pitchFamily="34" charset="0"/>
                <a:cs typeface="Arial" panose="020B0604020202020204" pitchFamily="34" charset="0"/>
              </a:rPr>
              <a:t>III.  THE MOTHER AND HER REWARD</a:t>
            </a:r>
          </a:p>
        </p:txBody>
      </p:sp>
      <p:sp>
        <p:nvSpPr>
          <p:cNvPr id="38916" name="Text Box 4"/>
          <p:cNvSpPr txBox="1">
            <a:spLocks noChangeArrowheads="1"/>
          </p:cNvSpPr>
          <p:nvPr/>
        </p:nvSpPr>
        <p:spPr bwMode="auto">
          <a:xfrm>
            <a:off x="2438400" y="1143000"/>
            <a:ext cx="7543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i="1">
                <a:solidFill>
                  <a:srgbClr val="00FF00"/>
                </a:solidFill>
                <a:latin typeface="Arial" panose="020B0604020202020204" pitchFamily="34" charset="0"/>
                <a:cs typeface="Arial" panose="020B0604020202020204" pitchFamily="34" charset="0"/>
              </a:rPr>
              <a:t>JESUS RESPONDED TO HER FAITH</a:t>
            </a:r>
          </a:p>
        </p:txBody>
      </p:sp>
      <p:sp>
        <p:nvSpPr>
          <p:cNvPr id="38917" name="Text Box 5"/>
          <p:cNvSpPr txBox="1">
            <a:spLocks noChangeArrowheads="1"/>
          </p:cNvSpPr>
          <p:nvPr/>
        </p:nvSpPr>
        <p:spPr bwMode="auto">
          <a:xfrm>
            <a:off x="1981200" y="1828800"/>
            <a:ext cx="8229600" cy="158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US" altLang="en-US" b="1" i="1">
                <a:solidFill>
                  <a:prstClr val="white"/>
                </a:solidFill>
                <a:latin typeface="Arial" panose="020B0604020202020204" pitchFamily="34" charset="0"/>
                <a:cs typeface="Arial" panose="020B0604020202020204" pitchFamily="34" charset="0"/>
              </a:rPr>
              <a:t>Matt 15:28  Then Jesus answered, "Woman, you have great faith! Your request is granted."</a:t>
            </a:r>
          </a:p>
          <a:p>
            <a:pPr fontAlgn="base">
              <a:lnSpc>
                <a:spcPct val="100000"/>
              </a:lnSpc>
              <a:spcBef>
                <a:spcPct val="50000"/>
              </a:spcBef>
              <a:spcAft>
                <a:spcPct val="0"/>
              </a:spcAft>
              <a:buFontTx/>
              <a:buNone/>
            </a:pPr>
            <a:endParaRPr lang="en-US" altLang="en-US" b="1" i="1">
              <a:solidFill>
                <a:prstClr val="white"/>
              </a:solidFill>
              <a:latin typeface="Arial" panose="020B0604020202020204" pitchFamily="34" charset="0"/>
              <a:cs typeface="Arial" panose="020B0604020202020204" pitchFamily="34" charset="0"/>
            </a:endParaRPr>
          </a:p>
        </p:txBody>
      </p:sp>
      <p:sp>
        <p:nvSpPr>
          <p:cNvPr id="38918" name="Text Box 6"/>
          <p:cNvSpPr txBox="1">
            <a:spLocks noChangeArrowheads="1"/>
          </p:cNvSpPr>
          <p:nvPr/>
        </p:nvSpPr>
        <p:spPr bwMode="auto">
          <a:xfrm>
            <a:off x="1905000" y="3200400"/>
            <a:ext cx="8305800" cy="265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JESUS ONLY REFERRED TO 2 PEOPLE AS HAVING “GREAT FAITH”</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THIS WOMAN  &amp;  THE CENTURION ASKING JESUS TO HEAL HIS SERVANT</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BOTH OF THESE WERE GENTILES</a:t>
            </a:r>
          </a:p>
        </p:txBody>
      </p:sp>
    </p:spTree>
    <p:extLst>
      <p:ext uri="{BB962C8B-B14F-4D97-AF65-F5344CB8AC3E}">
        <p14:creationId xmlns:p14="http://schemas.microsoft.com/office/powerpoint/2010/main" val="39580280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8916"/>
                                        </p:tgtEl>
                                        <p:attrNameLst>
                                          <p:attrName>style.visibility</p:attrName>
                                        </p:attrNameLst>
                                      </p:cBhvr>
                                      <p:to>
                                        <p:strVal val="visible"/>
                                      </p:to>
                                    </p:set>
                                    <p:anim calcmode="lin" valueType="num">
                                      <p:cBhvr>
                                        <p:cTn id="7" dur="500" fill="hold"/>
                                        <p:tgtEl>
                                          <p:spTgt spid="38916"/>
                                        </p:tgtEl>
                                        <p:attrNameLst>
                                          <p:attrName>ppt_w</p:attrName>
                                        </p:attrNameLst>
                                      </p:cBhvr>
                                      <p:tavLst>
                                        <p:tav tm="0">
                                          <p:val>
                                            <p:fltVal val="0"/>
                                          </p:val>
                                        </p:tav>
                                        <p:tav tm="100000">
                                          <p:val>
                                            <p:strVal val="#ppt_w"/>
                                          </p:val>
                                        </p:tav>
                                      </p:tavLst>
                                    </p:anim>
                                    <p:anim calcmode="lin" valueType="num">
                                      <p:cBhvr>
                                        <p:cTn id="8" dur="500" fill="hold"/>
                                        <p:tgtEl>
                                          <p:spTgt spid="38916"/>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8917">
                                            <p:txEl>
                                              <p:pRg st="0" end="0"/>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8918">
                                            <p:txEl>
                                              <p:pRg st="0" end="0"/>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8918">
                                            <p:txEl>
                                              <p:pRg st="1" end="1"/>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891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p:bldP spid="38917" grpId="0" build="p"/>
      <p:bldP spid="38918"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62" name="Picture 2" descr="Image result for begging for crumbs"/>
          <p:cNvPicPr>
            <a:picLocks noChangeAspect="1" noChangeArrowheads="1"/>
          </p:cNvPicPr>
          <p:nvPr/>
        </p:nvPicPr>
        <p:blipFill>
          <a:blip r:embed="rId2">
            <a:lum bright="-30000" contrast="-3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63" name="Text Box 3"/>
          <p:cNvSpPr txBox="1">
            <a:spLocks noChangeArrowheads="1"/>
          </p:cNvSpPr>
          <p:nvPr/>
        </p:nvSpPr>
        <p:spPr bwMode="auto">
          <a:xfrm>
            <a:off x="2133600" y="457200"/>
            <a:ext cx="807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b="1">
                <a:solidFill>
                  <a:srgbClr val="FFB03B"/>
                </a:solidFill>
                <a:latin typeface="Arial" panose="020B0604020202020204" pitchFamily="34" charset="0"/>
                <a:cs typeface="Arial" panose="020B0604020202020204" pitchFamily="34" charset="0"/>
              </a:rPr>
              <a:t>III.  THE MOTHER AND HER REWARD</a:t>
            </a:r>
          </a:p>
        </p:txBody>
      </p:sp>
      <p:sp>
        <p:nvSpPr>
          <p:cNvPr id="39940" name="Text Box 4"/>
          <p:cNvSpPr txBox="1">
            <a:spLocks noChangeArrowheads="1"/>
          </p:cNvSpPr>
          <p:nvPr/>
        </p:nvSpPr>
        <p:spPr bwMode="auto">
          <a:xfrm>
            <a:off x="2438400" y="1143000"/>
            <a:ext cx="7543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i="1">
                <a:solidFill>
                  <a:srgbClr val="00FF00"/>
                </a:solidFill>
                <a:latin typeface="Arial" panose="020B0604020202020204" pitchFamily="34" charset="0"/>
                <a:cs typeface="Arial" panose="020B0604020202020204" pitchFamily="34" charset="0"/>
              </a:rPr>
              <a:t>JESUS REWARDED HER FAITH</a:t>
            </a:r>
          </a:p>
        </p:txBody>
      </p:sp>
      <p:sp>
        <p:nvSpPr>
          <p:cNvPr id="39941" name="Text Box 5"/>
          <p:cNvSpPr txBox="1">
            <a:spLocks noChangeArrowheads="1"/>
          </p:cNvSpPr>
          <p:nvPr/>
        </p:nvSpPr>
        <p:spPr bwMode="auto">
          <a:xfrm>
            <a:off x="1981200" y="1905000"/>
            <a:ext cx="8305800" cy="158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HER DAUGHTER WAS HEALED</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SHE DID NOT ASK FOR PROOF OF THE HEALING – SHE WENT HOME TO HER FAMILY</a:t>
            </a:r>
          </a:p>
        </p:txBody>
      </p:sp>
      <p:sp>
        <p:nvSpPr>
          <p:cNvPr id="39942" name="Text Box 6"/>
          <p:cNvSpPr txBox="1">
            <a:spLocks noChangeArrowheads="1"/>
          </p:cNvSpPr>
          <p:nvPr/>
        </p:nvSpPr>
        <p:spPr bwMode="auto">
          <a:xfrm>
            <a:off x="1981200" y="3657600"/>
            <a:ext cx="8229600" cy="2441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US" altLang="en-US" b="1">
                <a:solidFill>
                  <a:prstClr val="white"/>
                </a:solidFill>
                <a:latin typeface="Arial" panose="020B0604020202020204" pitchFamily="34" charset="0"/>
                <a:cs typeface="Arial" panose="020B0604020202020204" pitchFamily="34" charset="0"/>
              </a:rPr>
              <a:t>Mark 7:29-30  Then he told her, "For such a reply, you may go; the demon has left your daughter."  30 She went home and found her child lying on the bed, and the demon gone. </a:t>
            </a:r>
          </a:p>
          <a:p>
            <a:pPr fontAlgn="base">
              <a:lnSpc>
                <a:spcPct val="100000"/>
              </a:lnSpc>
              <a:spcBef>
                <a:spcPct val="50000"/>
              </a:spcBef>
              <a:spcAft>
                <a:spcPct val="0"/>
              </a:spcAft>
              <a:buFontTx/>
              <a:buNone/>
            </a:pPr>
            <a:endParaRPr lang="en-US" altLang="en-US" b="1">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2189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9940"/>
                                        </p:tgtEl>
                                        <p:attrNameLst>
                                          <p:attrName>style.visibility</p:attrName>
                                        </p:attrNameLst>
                                      </p:cBhvr>
                                      <p:to>
                                        <p:strVal val="visible"/>
                                      </p:to>
                                    </p:set>
                                    <p:anim calcmode="lin" valueType="num">
                                      <p:cBhvr>
                                        <p:cTn id="7" dur="500" fill="hold"/>
                                        <p:tgtEl>
                                          <p:spTgt spid="39940"/>
                                        </p:tgtEl>
                                        <p:attrNameLst>
                                          <p:attrName>ppt_w</p:attrName>
                                        </p:attrNameLst>
                                      </p:cBhvr>
                                      <p:tavLst>
                                        <p:tav tm="0">
                                          <p:val>
                                            <p:fltVal val="0"/>
                                          </p:val>
                                        </p:tav>
                                        <p:tav tm="100000">
                                          <p:val>
                                            <p:strVal val="#ppt_w"/>
                                          </p:val>
                                        </p:tav>
                                      </p:tavLst>
                                    </p:anim>
                                    <p:anim calcmode="lin" valueType="num">
                                      <p:cBhvr>
                                        <p:cTn id="8" dur="500" fill="hold"/>
                                        <p:tgtEl>
                                          <p:spTgt spid="39940"/>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9941">
                                            <p:txEl>
                                              <p:pRg st="0" end="0"/>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9941">
                                            <p:txEl>
                                              <p:pRg st="1" end="1"/>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99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0" grpId="0"/>
      <p:bldP spid="39941" grpId="0" build="p"/>
      <p:bldP spid="3994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6786" name="Picture 2" descr="Image result for begging for crumbs"/>
          <p:cNvPicPr>
            <a:picLocks noChangeAspect="1" noChangeArrowheads="1"/>
          </p:cNvPicPr>
          <p:nvPr/>
        </p:nvPicPr>
        <p:blipFill>
          <a:blip r:embed="rId2">
            <a:lum bright="-30000" contrast="-3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6787" name="Text Box 3"/>
          <p:cNvSpPr txBox="1">
            <a:spLocks noChangeArrowheads="1"/>
          </p:cNvSpPr>
          <p:nvPr/>
        </p:nvSpPr>
        <p:spPr bwMode="auto">
          <a:xfrm>
            <a:off x="2133600" y="457200"/>
            <a:ext cx="807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b="1">
                <a:solidFill>
                  <a:srgbClr val="FFB03B"/>
                </a:solidFill>
                <a:latin typeface="Arial" panose="020B0604020202020204" pitchFamily="34" charset="0"/>
                <a:cs typeface="Arial" panose="020B0604020202020204" pitchFamily="34" charset="0"/>
              </a:rPr>
              <a:t>III.  THE MOTHER AND HER REWARD</a:t>
            </a:r>
          </a:p>
        </p:txBody>
      </p:sp>
      <p:sp>
        <p:nvSpPr>
          <p:cNvPr id="40964" name="Text Box 4"/>
          <p:cNvSpPr txBox="1">
            <a:spLocks noChangeArrowheads="1"/>
          </p:cNvSpPr>
          <p:nvPr/>
        </p:nvSpPr>
        <p:spPr bwMode="auto">
          <a:xfrm>
            <a:off x="2438400" y="1143000"/>
            <a:ext cx="7543800" cy="4792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i="1">
                <a:solidFill>
                  <a:srgbClr val="00FF00"/>
                </a:solidFill>
                <a:latin typeface="Arial" panose="020B0604020202020204" pitchFamily="34" charset="0"/>
                <a:cs typeface="Arial" panose="020B0604020202020204" pitchFamily="34" charset="0"/>
              </a:rPr>
              <a:t>ARE YOU LOOKING AT A SITUATION THAT IS AS HARD AND PAINFUL AS THIS WOMAN FACED?</a:t>
            </a:r>
          </a:p>
          <a:p>
            <a:pPr algn="ctr" fontAlgn="base">
              <a:lnSpc>
                <a:spcPct val="100000"/>
              </a:lnSpc>
              <a:spcBef>
                <a:spcPct val="50000"/>
              </a:spcBef>
              <a:spcAft>
                <a:spcPct val="0"/>
              </a:spcAft>
              <a:buFontTx/>
              <a:buNone/>
            </a:pPr>
            <a:r>
              <a:rPr lang="en-US" altLang="en-US" b="1" i="1">
                <a:solidFill>
                  <a:srgbClr val="00FF00"/>
                </a:solidFill>
                <a:latin typeface="Arial" panose="020B0604020202020204" pitchFamily="34" charset="0"/>
                <a:cs typeface="Arial" panose="020B0604020202020204" pitchFamily="34" charset="0"/>
              </a:rPr>
              <a:t>HAVE YOU PRAYED AND THINGS REMAIN THE SAME?</a:t>
            </a:r>
          </a:p>
          <a:p>
            <a:pPr algn="ctr" fontAlgn="base">
              <a:lnSpc>
                <a:spcPct val="100000"/>
              </a:lnSpc>
              <a:spcBef>
                <a:spcPct val="50000"/>
              </a:spcBef>
              <a:spcAft>
                <a:spcPct val="0"/>
              </a:spcAft>
              <a:buFontTx/>
              <a:buNone/>
            </a:pPr>
            <a:r>
              <a:rPr lang="en-US" altLang="en-US" b="1" i="1">
                <a:solidFill>
                  <a:srgbClr val="00FF00"/>
                </a:solidFill>
                <a:latin typeface="Arial" panose="020B0604020202020204" pitchFamily="34" charset="0"/>
                <a:cs typeface="Arial" panose="020B0604020202020204" pitchFamily="34" charset="0"/>
              </a:rPr>
              <a:t>IS THE DEVIL SAYING “IT’S NO USE! GOD DOESN’T CARE!  </a:t>
            </a:r>
          </a:p>
          <a:p>
            <a:pPr algn="ctr" fontAlgn="base">
              <a:lnSpc>
                <a:spcPct val="100000"/>
              </a:lnSpc>
              <a:spcBef>
                <a:spcPct val="50000"/>
              </a:spcBef>
              <a:spcAft>
                <a:spcPct val="0"/>
              </a:spcAft>
              <a:buFontTx/>
              <a:buNone/>
            </a:pPr>
            <a:r>
              <a:rPr lang="en-US" altLang="en-US" b="1" i="1">
                <a:solidFill>
                  <a:srgbClr val="00FF00"/>
                </a:solidFill>
                <a:latin typeface="Arial" panose="020B0604020202020204" pitchFamily="34" charset="0"/>
                <a:cs typeface="Arial" panose="020B0604020202020204" pitchFamily="34" charset="0"/>
              </a:rPr>
              <a:t>“IT’S NEVER GOING TO CHANGE”</a:t>
            </a:r>
          </a:p>
          <a:p>
            <a:pPr algn="ctr" fontAlgn="base">
              <a:lnSpc>
                <a:spcPct val="100000"/>
              </a:lnSpc>
              <a:spcBef>
                <a:spcPct val="50000"/>
              </a:spcBef>
              <a:spcAft>
                <a:spcPct val="0"/>
              </a:spcAft>
              <a:buFontTx/>
              <a:buNone/>
            </a:pPr>
            <a:r>
              <a:rPr lang="en-US" altLang="en-US" b="1">
                <a:solidFill>
                  <a:srgbClr val="00FF00"/>
                </a:solidFill>
                <a:latin typeface="Arial" panose="020B0604020202020204" pitchFamily="34" charset="0"/>
                <a:cs typeface="Arial" panose="020B0604020202020204" pitchFamily="34" charset="0"/>
              </a:rPr>
              <a:t>TAKE HEART—THERE IS HOPE</a:t>
            </a:r>
          </a:p>
        </p:txBody>
      </p:sp>
    </p:spTree>
    <p:extLst>
      <p:ext uri="{BB962C8B-B14F-4D97-AF65-F5344CB8AC3E}">
        <p14:creationId xmlns:p14="http://schemas.microsoft.com/office/powerpoint/2010/main" val="4013229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0964">
                                            <p:txEl>
                                              <p:pRg st="0" end="0"/>
                                            </p:txEl>
                                          </p:spTgt>
                                        </p:tgtEl>
                                        <p:attrNameLst>
                                          <p:attrName>style.visibility</p:attrName>
                                        </p:attrNameLst>
                                      </p:cBhvr>
                                      <p:to>
                                        <p:strVal val="visible"/>
                                      </p:to>
                                    </p:set>
                                    <p:anim calcmode="lin" valueType="num">
                                      <p:cBhvr>
                                        <p:cTn id="7" dur="500" fill="hold"/>
                                        <p:tgtEl>
                                          <p:spTgt spid="4096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096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40964">
                                            <p:txEl>
                                              <p:pRg st="1" end="1"/>
                                            </p:txEl>
                                          </p:spTgt>
                                        </p:tgtEl>
                                        <p:attrNameLst>
                                          <p:attrName>style.visibility</p:attrName>
                                        </p:attrNameLst>
                                      </p:cBhvr>
                                      <p:to>
                                        <p:strVal val="visible"/>
                                      </p:to>
                                    </p:set>
                                    <p:anim calcmode="lin" valueType="num">
                                      <p:cBhvr>
                                        <p:cTn id="13" dur="500" fill="hold"/>
                                        <p:tgtEl>
                                          <p:spTgt spid="40964">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40964">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40964">
                                            <p:txEl>
                                              <p:pRg st="2" end="2"/>
                                            </p:txEl>
                                          </p:spTgt>
                                        </p:tgtEl>
                                        <p:attrNameLst>
                                          <p:attrName>style.visibility</p:attrName>
                                        </p:attrNameLst>
                                      </p:cBhvr>
                                      <p:to>
                                        <p:strVal val="visible"/>
                                      </p:to>
                                    </p:set>
                                    <p:anim calcmode="lin" valueType="num">
                                      <p:cBhvr>
                                        <p:cTn id="19" dur="500" fill="hold"/>
                                        <p:tgtEl>
                                          <p:spTgt spid="40964">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0964">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40964">
                                            <p:txEl>
                                              <p:pRg st="3" end="3"/>
                                            </p:txEl>
                                          </p:spTgt>
                                        </p:tgtEl>
                                        <p:attrNameLst>
                                          <p:attrName>style.visibility</p:attrName>
                                        </p:attrNameLst>
                                      </p:cBhvr>
                                      <p:to>
                                        <p:strVal val="visible"/>
                                      </p:to>
                                    </p:set>
                                    <p:anim calcmode="lin" valueType="num">
                                      <p:cBhvr>
                                        <p:cTn id="25" dur="500" fill="hold"/>
                                        <p:tgtEl>
                                          <p:spTgt spid="40964">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40964">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40964">
                                            <p:txEl>
                                              <p:pRg st="4" end="4"/>
                                            </p:txEl>
                                          </p:spTgt>
                                        </p:tgtEl>
                                        <p:attrNameLst>
                                          <p:attrName>style.visibility</p:attrName>
                                        </p:attrNameLst>
                                      </p:cBhvr>
                                      <p:to>
                                        <p:strVal val="visible"/>
                                      </p:to>
                                    </p:set>
                                    <p:anim calcmode="lin" valueType="num">
                                      <p:cBhvr>
                                        <p:cTn id="31" dur="500" fill="hold"/>
                                        <p:tgtEl>
                                          <p:spTgt spid="40964">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40964">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0946" name="Picture 2" descr="dog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3400"/>
            <a:ext cx="12192000" cy="838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0947" name="Text Box 3"/>
          <p:cNvSpPr txBox="1">
            <a:spLocks noChangeArrowheads="1"/>
          </p:cNvSpPr>
          <p:nvPr/>
        </p:nvSpPr>
        <p:spPr bwMode="auto">
          <a:xfrm>
            <a:off x="2057400" y="4038600"/>
            <a:ext cx="80772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sz="4000" b="1">
                <a:solidFill>
                  <a:srgbClr val="FF9900"/>
                </a:solidFill>
                <a:latin typeface="Arial" panose="020B0604020202020204" pitchFamily="34" charset="0"/>
                <a:cs typeface="Arial" panose="020B0604020202020204" pitchFamily="34" charset="0"/>
              </a:rPr>
              <a:t>“I’M JUST ASKING FOR A CRUMB”</a:t>
            </a:r>
          </a:p>
        </p:txBody>
      </p:sp>
    </p:spTree>
    <p:extLst>
      <p:ext uri="{BB962C8B-B14F-4D97-AF65-F5344CB8AC3E}">
        <p14:creationId xmlns:p14="http://schemas.microsoft.com/office/powerpoint/2010/main" val="288008079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7810" name="Picture 2" descr="Image result for begging for crumbs"/>
          <p:cNvPicPr>
            <a:picLocks noChangeAspect="1" noChangeArrowheads="1"/>
          </p:cNvPicPr>
          <p:nvPr/>
        </p:nvPicPr>
        <p:blipFill>
          <a:blip r:embed="rId2">
            <a:lum bright="-30000" contrast="-3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7811" name="Text Box 3"/>
          <p:cNvSpPr txBox="1">
            <a:spLocks noChangeArrowheads="1"/>
          </p:cNvSpPr>
          <p:nvPr/>
        </p:nvSpPr>
        <p:spPr bwMode="auto">
          <a:xfrm>
            <a:off x="2133600" y="457200"/>
            <a:ext cx="807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b="1">
                <a:solidFill>
                  <a:srgbClr val="FFB03B"/>
                </a:solidFill>
                <a:latin typeface="Arial" panose="020B0604020202020204" pitchFamily="34" charset="0"/>
                <a:cs typeface="Arial" panose="020B0604020202020204" pitchFamily="34" charset="0"/>
              </a:rPr>
              <a:t>III.  THE MOTHER AND HER REWARD</a:t>
            </a:r>
          </a:p>
        </p:txBody>
      </p:sp>
      <p:sp>
        <p:nvSpPr>
          <p:cNvPr id="41988" name="Text Box 4"/>
          <p:cNvSpPr txBox="1">
            <a:spLocks noChangeArrowheads="1"/>
          </p:cNvSpPr>
          <p:nvPr/>
        </p:nvSpPr>
        <p:spPr bwMode="auto">
          <a:xfrm>
            <a:off x="2438400" y="1143000"/>
            <a:ext cx="7543800" cy="457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a:solidFill>
                  <a:srgbClr val="00FF00"/>
                </a:solidFill>
                <a:latin typeface="Arial" panose="020B0604020202020204" pitchFamily="34" charset="0"/>
                <a:cs typeface="Arial" panose="020B0604020202020204" pitchFamily="34" charset="0"/>
              </a:rPr>
              <a:t>TODAY MIGHT BE THE DAY YOUR CRIES ARE HEARD</a:t>
            </a:r>
          </a:p>
          <a:p>
            <a:pPr algn="ctr" fontAlgn="base">
              <a:lnSpc>
                <a:spcPct val="100000"/>
              </a:lnSpc>
              <a:spcBef>
                <a:spcPct val="50000"/>
              </a:spcBef>
              <a:spcAft>
                <a:spcPct val="0"/>
              </a:spcAft>
              <a:buFontTx/>
              <a:buNone/>
            </a:pPr>
            <a:r>
              <a:rPr lang="en-US" altLang="en-US" b="1">
                <a:solidFill>
                  <a:srgbClr val="00FF00"/>
                </a:solidFill>
                <a:latin typeface="Arial" panose="020B0604020202020204" pitchFamily="34" charset="0"/>
                <a:cs typeface="Arial" panose="020B0604020202020204" pitchFamily="34" charset="0"/>
              </a:rPr>
              <a:t>TODAY YOU MIGHT SEE THAT MOUNTAIN REMOVED</a:t>
            </a:r>
          </a:p>
          <a:p>
            <a:pPr algn="ctr" fontAlgn="base">
              <a:lnSpc>
                <a:spcPct val="100000"/>
              </a:lnSpc>
              <a:spcBef>
                <a:spcPct val="50000"/>
              </a:spcBef>
              <a:spcAft>
                <a:spcPct val="0"/>
              </a:spcAft>
              <a:buFontTx/>
              <a:buNone/>
            </a:pPr>
            <a:r>
              <a:rPr lang="en-US" altLang="en-US" b="1">
                <a:solidFill>
                  <a:srgbClr val="00FF00"/>
                </a:solidFill>
                <a:latin typeface="Arial" panose="020B0604020202020204" pitchFamily="34" charset="0"/>
                <a:cs typeface="Arial" panose="020B0604020202020204" pitchFamily="34" charset="0"/>
              </a:rPr>
              <a:t>TODAY MIGHT BE THE DAY THAT GOD SAYS “IT’S GOING TO BE ALL RIGHT”</a:t>
            </a:r>
          </a:p>
          <a:p>
            <a:pPr algn="ctr" fontAlgn="base">
              <a:lnSpc>
                <a:spcPct val="100000"/>
              </a:lnSpc>
              <a:spcBef>
                <a:spcPct val="50000"/>
              </a:spcBef>
              <a:spcAft>
                <a:spcPct val="0"/>
              </a:spcAft>
              <a:buFontTx/>
              <a:buNone/>
            </a:pPr>
            <a:r>
              <a:rPr lang="en-US" altLang="en-US" b="1">
                <a:solidFill>
                  <a:srgbClr val="00FF00"/>
                </a:solidFill>
                <a:latin typeface="Arial" panose="020B0604020202020204" pitchFamily="34" charset="0"/>
                <a:cs typeface="Arial" panose="020B0604020202020204" pitchFamily="34" charset="0"/>
              </a:rPr>
              <a:t>TODAY MIGHT BE THE DAY THAT THE DIFFICULT ISSUES YOU FACE ARE RESOLVED</a:t>
            </a:r>
          </a:p>
        </p:txBody>
      </p:sp>
    </p:spTree>
    <p:extLst>
      <p:ext uri="{BB962C8B-B14F-4D97-AF65-F5344CB8AC3E}">
        <p14:creationId xmlns:p14="http://schemas.microsoft.com/office/powerpoint/2010/main" val="15060140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1988">
                                            <p:txEl>
                                              <p:pRg st="0" end="0"/>
                                            </p:txEl>
                                          </p:spTgt>
                                        </p:tgtEl>
                                        <p:attrNameLst>
                                          <p:attrName>style.visibility</p:attrName>
                                        </p:attrNameLst>
                                      </p:cBhvr>
                                      <p:to>
                                        <p:strVal val="visible"/>
                                      </p:to>
                                    </p:set>
                                    <p:anim calcmode="lin" valueType="num">
                                      <p:cBhvr>
                                        <p:cTn id="7" dur="500" fill="hold"/>
                                        <p:tgtEl>
                                          <p:spTgt spid="4198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1988">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41988">
                                            <p:txEl>
                                              <p:pRg st="1" end="1"/>
                                            </p:txEl>
                                          </p:spTgt>
                                        </p:tgtEl>
                                        <p:attrNameLst>
                                          <p:attrName>style.visibility</p:attrName>
                                        </p:attrNameLst>
                                      </p:cBhvr>
                                      <p:to>
                                        <p:strVal val="visible"/>
                                      </p:to>
                                    </p:set>
                                    <p:anim calcmode="lin" valueType="num">
                                      <p:cBhvr>
                                        <p:cTn id="13" dur="500" fill="hold"/>
                                        <p:tgtEl>
                                          <p:spTgt spid="41988">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41988">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41988">
                                            <p:txEl>
                                              <p:pRg st="2" end="2"/>
                                            </p:txEl>
                                          </p:spTgt>
                                        </p:tgtEl>
                                        <p:attrNameLst>
                                          <p:attrName>style.visibility</p:attrName>
                                        </p:attrNameLst>
                                      </p:cBhvr>
                                      <p:to>
                                        <p:strVal val="visible"/>
                                      </p:to>
                                    </p:set>
                                    <p:anim calcmode="lin" valueType="num">
                                      <p:cBhvr>
                                        <p:cTn id="19" dur="500" fill="hold"/>
                                        <p:tgtEl>
                                          <p:spTgt spid="41988">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1988">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41988">
                                            <p:txEl>
                                              <p:pRg st="3" end="3"/>
                                            </p:txEl>
                                          </p:spTgt>
                                        </p:tgtEl>
                                        <p:attrNameLst>
                                          <p:attrName>style.visibility</p:attrName>
                                        </p:attrNameLst>
                                      </p:cBhvr>
                                      <p:to>
                                        <p:strVal val="visible"/>
                                      </p:to>
                                    </p:set>
                                    <p:anim calcmode="lin" valueType="num">
                                      <p:cBhvr>
                                        <p:cTn id="25" dur="500" fill="hold"/>
                                        <p:tgtEl>
                                          <p:spTgt spid="41988">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41988">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8834" name="Picture 2" descr="Image result for begging for crumbs"/>
          <p:cNvPicPr>
            <a:picLocks noChangeAspect="1" noChangeArrowheads="1"/>
          </p:cNvPicPr>
          <p:nvPr/>
        </p:nvPicPr>
        <p:blipFill>
          <a:blip r:embed="rId2">
            <a:lum bright="-30000" contrast="-3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8835" name="Text Box 3"/>
          <p:cNvSpPr txBox="1">
            <a:spLocks noChangeArrowheads="1"/>
          </p:cNvSpPr>
          <p:nvPr/>
        </p:nvSpPr>
        <p:spPr bwMode="auto">
          <a:xfrm>
            <a:off x="2133600" y="457200"/>
            <a:ext cx="807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b="1">
                <a:solidFill>
                  <a:srgbClr val="FFB03B"/>
                </a:solidFill>
                <a:latin typeface="Arial" panose="020B0604020202020204" pitchFamily="34" charset="0"/>
                <a:cs typeface="Arial" panose="020B0604020202020204" pitchFamily="34" charset="0"/>
              </a:rPr>
              <a:t>III.  THE MOTHER AND HER REWARD</a:t>
            </a:r>
          </a:p>
        </p:txBody>
      </p:sp>
      <p:sp>
        <p:nvSpPr>
          <p:cNvPr id="43012" name="Text Box 4"/>
          <p:cNvSpPr txBox="1">
            <a:spLocks noChangeArrowheads="1"/>
          </p:cNvSpPr>
          <p:nvPr/>
        </p:nvSpPr>
        <p:spPr bwMode="auto">
          <a:xfrm>
            <a:off x="2438400" y="1143000"/>
            <a:ext cx="7543800" cy="4832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a:solidFill>
                  <a:srgbClr val="00FF00"/>
                </a:solidFill>
                <a:latin typeface="Arial" panose="020B0604020202020204" pitchFamily="34" charset="0"/>
                <a:cs typeface="Arial" panose="020B0604020202020204" pitchFamily="34" charset="0"/>
              </a:rPr>
              <a:t>BUT YOU DON’T UNDERSTAND HOW BIG MY PROBLEM IS</a:t>
            </a:r>
          </a:p>
          <a:p>
            <a:pPr algn="ctr" fontAlgn="base">
              <a:lnSpc>
                <a:spcPct val="100000"/>
              </a:lnSpc>
              <a:spcBef>
                <a:spcPct val="50000"/>
              </a:spcBef>
              <a:spcAft>
                <a:spcPct val="0"/>
              </a:spcAft>
              <a:buFontTx/>
              <a:buNone/>
            </a:pPr>
            <a:r>
              <a:rPr lang="en-US" altLang="en-US" b="1">
                <a:solidFill>
                  <a:srgbClr val="00FF00"/>
                </a:solidFill>
                <a:latin typeface="Arial" panose="020B0604020202020204" pitchFamily="34" charset="0"/>
                <a:cs typeface="Arial" panose="020B0604020202020204" pitchFamily="34" charset="0"/>
              </a:rPr>
              <a:t>GOD DOES</a:t>
            </a:r>
          </a:p>
          <a:p>
            <a:pPr algn="ctr" fontAlgn="base">
              <a:lnSpc>
                <a:spcPct val="100000"/>
              </a:lnSpc>
              <a:spcBef>
                <a:spcPct val="50000"/>
              </a:spcBef>
              <a:spcAft>
                <a:spcPct val="0"/>
              </a:spcAft>
              <a:buFontTx/>
              <a:buNone/>
            </a:pPr>
            <a:r>
              <a:rPr lang="en-US" altLang="en-US" b="1">
                <a:solidFill>
                  <a:srgbClr val="00FF00"/>
                </a:solidFill>
                <a:latin typeface="Arial" panose="020B0604020202020204" pitchFamily="34" charset="0"/>
                <a:cs typeface="Arial" panose="020B0604020202020204" pitchFamily="34" charset="0"/>
              </a:rPr>
              <a:t>A LITTLE CRUMB FROM THE MASTER’S TABLE MIGHT BE ALL YOU NEED TODAY</a:t>
            </a:r>
          </a:p>
          <a:p>
            <a:pPr algn="ctr" fontAlgn="base">
              <a:lnSpc>
                <a:spcPct val="100000"/>
              </a:lnSpc>
              <a:spcBef>
                <a:spcPct val="50000"/>
              </a:spcBef>
              <a:spcAft>
                <a:spcPct val="0"/>
              </a:spcAft>
              <a:buFontTx/>
              <a:buNone/>
            </a:pPr>
            <a:r>
              <a:rPr lang="en-US" altLang="en-US" b="1">
                <a:solidFill>
                  <a:srgbClr val="00FF00"/>
                </a:solidFill>
                <a:latin typeface="Arial" panose="020B0604020202020204" pitchFamily="34" charset="0"/>
                <a:cs typeface="Arial" panose="020B0604020202020204" pitchFamily="34" charset="0"/>
              </a:rPr>
              <a:t>GOD CAN MEET YOU WHERE YOU ARE AND GIVE YOU WHAT YOU NEED</a:t>
            </a:r>
          </a:p>
          <a:p>
            <a:pPr algn="ctr" fontAlgn="base">
              <a:lnSpc>
                <a:spcPct val="100000"/>
              </a:lnSpc>
              <a:spcBef>
                <a:spcPct val="50000"/>
              </a:spcBef>
              <a:spcAft>
                <a:spcPct val="0"/>
              </a:spcAft>
              <a:buFontTx/>
              <a:buNone/>
            </a:pPr>
            <a:r>
              <a:rPr lang="en-US" altLang="en-US" b="1">
                <a:solidFill>
                  <a:srgbClr val="00FF00"/>
                </a:solidFill>
                <a:latin typeface="Arial" panose="020B0604020202020204" pitchFamily="34" charset="0"/>
                <a:cs typeface="Arial" panose="020B0604020202020204" pitchFamily="34" charset="0"/>
              </a:rPr>
              <a:t>BRING CHRIST YOUR TRIALS, TROUBLES AND TRIBULATIONS</a:t>
            </a:r>
          </a:p>
        </p:txBody>
      </p:sp>
    </p:spTree>
    <p:extLst>
      <p:ext uri="{BB962C8B-B14F-4D97-AF65-F5344CB8AC3E}">
        <p14:creationId xmlns:p14="http://schemas.microsoft.com/office/powerpoint/2010/main" val="31580666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3012">
                                            <p:txEl>
                                              <p:pRg st="0" end="0"/>
                                            </p:txEl>
                                          </p:spTgt>
                                        </p:tgtEl>
                                        <p:attrNameLst>
                                          <p:attrName>style.visibility</p:attrName>
                                        </p:attrNameLst>
                                      </p:cBhvr>
                                      <p:to>
                                        <p:strVal val="visible"/>
                                      </p:to>
                                    </p:set>
                                    <p:anim calcmode="lin" valueType="num">
                                      <p:cBhvr>
                                        <p:cTn id="7" dur="500" fill="hold"/>
                                        <p:tgtEl>
                                          <p:spTgt spid="4301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301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43012">
                                            <p:txEl>
                                              <p:pRg st="1" end="1"/>
                                            </p:txEl>
                                          </p:spTgt>
                                        </p:tgtEl>
                                        <p:attrNameLst>
                                          <p:attrName>style.visibility</p:attrName>
                                        </p:attrNameLst>
                                      </p:cBhvr>
                                      <p:to>
                                        <p:strVal val="visible"/>
                                      </p:to>
                                    </p:set>
                                    <p:anim calcmode="lin" valueType="num">
                                      <p:cBhvr>
                                        <p:cTn id="13" dur="500" fill="hold"/>
                                        <p:tgtEl>
                                          <p:spTgt spid="4301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4301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43012">
                                            <p:txEl>
                                              <p:pRg st="2" end="2"/>
                                            </p:txEl>
                                          </p:spTgt>
                                        </p:tgtEl>
                                        <p:attrNameLst>
                                          <p:attrName>style.visibility</p:attrName>
                                        </p:attrNameLst>
                                      </p:cBhvr>
                                      <p:to>
                                        <p:strVal val="visible"/>
                                      </p:to>
                                    </p:set>
                                    <p:anim calcmode="lin" valueType="num">
                                      <p:cBhvr>
                                        <p:cTn id="19" dur="500" fill="hold"/>
                                        <p:tgtEl>
                                          <p:spTgt spid="4301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301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43012">
                                            <p:txEl>
                                              <p:pRg st="3" end="3"/>
                                            </p:txEl>
                                          </p:spTgt>
                                        </p:tgtEl>
                                        <p:attrNameLst>
                                          <p:attrName>style.visibility</p:attrName>
                                        </p:attrNameLst>
                                      </p:cBhvr>
                                      <p:to>
                                        <p:strVal val="visible"/>
                                      </p:to>
                                    </p:set>
                                    <p:anim calcmode="lin" valueType="num">
                                      <p:cBhvr>
                                        <p:cTn id="25" dur="500" fill="hold"/>
                                        <p:tgtEl>
                                          <p:spTgt spid="43012">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4301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43012">
                                            <p:txEl>
                                              <p:pRg st="4" end="4"/>
                                            </p:txEl>
                                          </p:spTgt>
                                        </p:tgtEl>
                                        <p:attrNameLst>
                                          <p:attrName>style.visibility</p:attrName>
                                        </p:attrNameLst>
                                      </p:cBhvr>
                                      <p:to>
                                        <p:strVal val="visible"/>
                                      </p:to>
                                    </p:set>
                                    <p:anim calcmode="lin" valueType="num">
                                      <p:cBhvr>
                                        <p:cTn id="31" dur="500" fill="hold"/>
                                        <p:tgtEl>
                                          <p:spTgt spid="43012">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43012">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1970" name="Picture 2" descr="Image result for begging for crumbs"/>
          <p:cNvPicPr>
            <a:picLocks noChangeAspect="1" noChangeArrowheads="1"/>
          </p:cNvPicPr>
          <p:nvPr/>
        </p:nvPicPr>
        <p:blipFill>
          <a:blip r:embed="rId2">
            <a:lum bright="-30000" contrast="-3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1971" name="Text Box 3"/>
          <p:cNvSpPr txBox="1">
            <a:spLocks noChangeArrowheads="1"/>
          </p:cNvSpPr>
          <p:nvPr/>
        </p:nvSpPr>
        <p:spPr bwMode="auto">
          <a:xfrm>
            <a:off x="2133600" y="457200"/>
            <a:ext cx="807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b="1">
                <a:solidFill>
                  <a:srgbClr val="FFB03B"/>
                </a:solidFill>
                <a:latin typeface="Arial" panose="020B0604020202020204" pitchFamily="34" charset="0"/>
                <a:cs typeface="Arial" panose="020B0604020202020204" pitchFamily="34" charset="0"/>
              </a:rPr>
              <a:t>I.  THE MOTHER AND HER REQUEST</a:t>
            </a:r>
          </a:p>
        </p:txBody>
      </p:sp>
      <p:sp>
        <p:nvSpPr>
          <p:cNvPr id="6148" name="Text Box 4"/>
          <p:cNvSpPr txBox="1">
            <a:spLocks noChangeArrowheads="1"/>
          </p:cNvSpPr>
          <p:nvPr/>
        </p:nvSpPr>
        <p:spPr bwMode="auto">
          <a:xfrm>
            <a:off x="2438400" y="1143000"/>
            <a:ext cx="7543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i="1">
                <a:solidFill>
                  <a:srgbClr val="00FF00"/>
                </a:solidFill>
                <a:latin typeface="Arial" panose="020B0604020202020204" pitchFamily="34" charset="0"/>
                <a:cs typeface="Arial" panose="020B0604020202020204" pitchFamily="34" charset="0"/>
              </a:rPr>
              <a:t>THE REASON SHE CAME TO JESUS</a:t>
            </a:r>
          </a:p>
        </p:txBody>
      </p:sp>
      <p:sp>
        <p:nvSpPr>
          <p:cNvPr id="6149" name="Text Box 5"/>
          <p:cNvSpPr txBox="1">
            <a:spLocks noChangeArrowheads="1"/>
          </p:cNvSpPr>
          <p:nvPr/>
        </p:nvSpPr>
        <p:spPr bwMode="auto">
          <a:xfrm>
            <a:off x="2362200" y="1905000"/>
            <a:ext cx="7848600" cy="3297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HER DAUGHTER WAS DEMON POSSESSED</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SHE NEEDED HELP IN A DESPERATE WAY</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THE DEMON MAY HAVE BEEN CAUSING BODILY HARM</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THIS MOTHER WAS CONCERNED ABOUT HER DAUGHTER</a:t>
            </a:r>
          </a:p>
        </p:txBody>
      </p:sp>
    </p:spTree>
    <p:extLst>
      <p:ext uri="{BB962C8B-B14F-4D97-AF65-F5344CB8AC3E}">
        <p14:creationId xmlns:p14="http://schemas.microsoft.com/office/powerpoint/2010/main" val="13140977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6148"/>
                                        </p:tgtEl>
                                        <p:attrNameLst>
                                          <p:attrName>style.visibility</p:attrName>
                                        </p:attrNameLst>
                                      </p:cBhvr>
                                      <p:to>
                                        <p:strVal val="visible"/>
                                      </p:to>
                                    </p:set>
                                    <p:anim calcmode="lin" valueType="num">
                                      <p:cBhvr>
                                        <p:cTn id="7" dur="500" fill="hold"/>
                                        <p:tgtEl>
                                          <p:spTgt spid="6148"/>
                                        </p:tgtEl>
                                        <p:attrNameLst>
                                          <p:attrName>ppt_w</p:attrName>
                                        </p:attrNameLst>
                                      </p:cBhvr>
                                      <p:tavLst>
                                        <p:tav tm="0">
                                          <p:val>
                                            <p:fltVal val="0"/>
                                          </p:val>
                                        </p:tav>
                                        <p:tav tm="100000">
                                          <p:val>
                                            <p:strVal val="#ppt_w"/>
                                          </p:val>
                                        </p:tav>
                                      </p:tavLst>
                                    </p:anim>
                                    <p:anim calcmode="lin" valueType="num">
                                      <p:cBhvr>
                                        <p:cTn id="8" dur="500" fill="hold"/>
                                        <p:tgtEl>
                                          <p:spTgt spid="6148"/>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149">
                                            <p:txEl>
                                              <p:pRg st="0" end="0"/>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149">
                                            <p:txEl>
                                              <p:pRg st="1" end="1"/>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149">
                                            <p:txEl>
                                              <p:pRg st="2" end="2"/>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14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P spid="614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2994" name="Picture 2" descr="Image result for begging for crumbs"/>
          <p:cNvPicPr>
            <a:picLocks noChangeAspect="1" noChangeArrowheads="1"/>
          </p:cNvPicPr>
          <p:nvPr/>
        </p:nvPicPr>
        <p:blipFill>
          <a:blip r:embed="rId2">
            <a:lum bright="-30000" contrast="-3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2995" name="Text Box 3"/>
          <p:cNvSpPr txBox="1">
            <a:spLocks noChangeArrowheads="1"/>
          </p:cNvSpPr>
          <p:nvPr/>
        </p:nvSpPr>
        <p:spPr bwMode="auto">
          <a:xfrm>
            <a:off x="2133600" y="457200"/>
            <a:ext cx="807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b="1">
                <a:solidFill>
                  <a:srgbClr val="FFB03B"/>
                </a:solidFill>
                <a:latin typeface="Arial" panose="020B0604020202020204" pitchFamily="34" charset="0"/>
                <a:cs typeface="Arial" panose="020B0604020202020204" pitchFamily="34" charset="0"/>
              </a:rPr>
              <a:t>I.  THE MOTHER AND HER REQUEST</a:t>
            </a:r>
          </a:p>
        </p:txBody>
      </p:sp>
      <p:sp>
        <p:nvSpPr>
          <p:cNvPr id="7172" name="Text Box 4"/>
          <p:cNvSpPr txBox="1">
            <a:spLocks noChangeArrowheads="1"/>
          </p:cNvSpPr>
          <p:nvPr/>
        </p:nvSpPr>
        <p:spPr bwMode="auto">
          <a:xfrm>
            <a:off x="2438400" y="1143000"/>
            <a:ext cx="7543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i="1">
                <a:solidFill>
                  <a:srgbClr val="00FF00"/>
                </a:solidFill>
                <a:latin typeface="Arial" panose="020B0604020202020204" pitchFamily="34" charset="0"/>
                <a:cs typeface="Arial" panose="020B0604020202020204" pitchFamily="34" charset="0"/>
              </a:rPr>
              <a:t>THE REASON SHE CRIED</a:t>
            </a:r>
          </a:p>
        </p:txBody>
      </p:sp>
      <p:sp>
        <p:nvSpPr>
          <p:cNvPr id="7173" name="Text Box 5"/>
          <p:cNvSpPr txBox="1">
            <a:spLocks noChangeArrowheads="1"/>
          </p:cNvSpPr>
          <p:nvPr/>
        </p:nvSpPr>
        <p:spPr bwMode="auto">
          <a:xfrm>
            <a:off x="2362200" y="1905000"/>
            <a:ext cx="7848600" cy="372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US" altLang="en-US" b="1">
                <a:solidFill>
                  <a:prstClr val="white"/>
                </a:solidFill>
                <a:latin typeface="Arial" panose="020B0604020202020204" pitchFamily="34" charset="0"/>
                <a:cs typeface="Arial" panose="020B0604020202020204" pitchFamily="34" charset="0"/>
              </a:rPr>
              <a:t>Matt 15:22-23  A Canaanite woman from that vicinity came to him, crying out, "Lord, Son of David, have mercy on me! My daughter is suffering terribly from demon-possession." </a:t>
            </a:r>
          </a:p>
          <a:p>
            <a:pPr fontAlgn="base">
              <a:lnSpc>
                <a:spcPct val="100000"/>
              </a:lnSpc>
              <a:spcBef>
                <a:spcPct val="0"/>
              </a:spcBef>
              <a:spcAft>
                <a:spcPct val="0"/>
              </a:spcAft>
              <a:buFontTx/>
              <a:buNone/>
            </a:pPr>
            <a:r>
              <a:rPr lang="en-US" altLang="en-US" b="1">
                <a:solidFill>
                  <a:prstClr val="white"/>
                </a:solidFill>
                <a:latin typeface="Arial" panose="020B0604020202020204" pitchFamily="34" charset="0"/>
                <a:cs typeface="Arial" panose="020B0604020202020204" pitchFamily="34" charset="0"/>
              </a:rPr>
              <a:t>23 Jesus did not answer a word. So his disciples came to him and urged him, "Send her away, for she keeps crying out after us." </a:t>
            </a:r>
          </a:p>
          <a:p>
            <a:pPr fontAlgn="base">
              <a:lnSpc>
                <a:spcPct val="100000"/>
              </a:lnSpc>
              <a:spcBef>
                <a:spcPct val="50000"/>
              </a:spcBef>
              <a:spcAft>
                <a:spcPct val="0"/>
              </a:spcAft>
              <a:buFontTx/>
              <a:buNone/>
            </a:pPr>
            <a:endParaRPr lang="en-US" altLang="en-US" b="1">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52825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7172"/>
                                        </p:tgtEl>
                                        <p:attrNameLst>
                                          <p:attrName>style.visibility</p:attrName>
                                        </p:attrNameLst>
                                      </p:cBhvr>
                                      <p:to>
                                        <p:strVal val="visible"/>
                                      </p:to>
                                    </p:set>
                                    <p:anim calcmode="lin" valueType="num">
                                      <p:cBhvr>
                                        <p:cTn id="7" dur="500" fill="hold"/>
                                        <p:tgtEl>
                                          <p:spTgt spid="7172"/>
                                        </p:tgtEl>
                                        <p:attrNameLst>
                                          <p:attrName>ppt_w</p:attrName>
                                        </p:attrNameLst>
                                      </p:cBhvr>
                                      <p:tavLst>
                                        <p:tav tm="0">
                                          <p:val>
                                            <p:fltVal val="0"/>
                                          </p:val>
                                        </p:tav>
                                        <p:tav tm="100000">
                                          <p:val>
                                            <p:strVal val="#ppt_w"/>
                                          </p:val>
                                        </p:tav>
                                      </p:tavLst>
                                    </p:anim>
                                    <p:anim calcmode="lin" valueType="num">
                                      <p:cBhvr>
                                        <p:cTn id="8" dur="500" fill="hold"/>
                                        <p:tgtEl>
                                          <p:spTgt spid="7172"/>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173">
                                            <p:txEl>
                                              <p:pRg st="0" end="0"/>
                                            </p:txEl>
                                          </p:spTgt>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717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p:bldP spid="7173" grpId="0" build="p"/>
      <p:bldP spid="7173" grpId="1"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4018" name="Picture 2" descr="Image result for begging for crumbs"/>
          <p:cNvPicPr>
            <a:picLocks noChangeAspect="1" noChangeArrowheads="1"/>
          </p:cNvPicPr>
          <p:nvPr/>
        </p:nvPicPr>
        <p:blipFill>
          <a:blip r:embed="rId2">
            <a:lum bright="-30000" contrast="-3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4019" name="Text Box 3"/>
          <p:cNvSpPr txBox="1">
            <a:spLocks noChangeArrowheads="1"/>
          </p:cNvSpPr>
          <p:nvPr/>
        </p:nvSpPr>
        <p:spPr bwMode="auto">
          <a:xfrm>
            <a:off x="2133600" y="457200"/>
            <a:ext cx="807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b="1">
                <a:solidFill>
                  <a:srgbClr val="FFB03B"/>
                </a:solidFill>
                <a:latin typeface="Arial" panose="020B0604020202020204" pitchFamily="34" charset="0"/>
                <a:cs typeface="Arial" panose="020B0604020202020204" pitchFamily="34" charset="0"/>
              </a:rPr>
              <a:t>I.  THE MOTHER AND HER REQUEST</a:t>
            </a:r>
          </a:p>
        </p:txBody>
      </p:sp>
      <p:sp>
        <p:nvSpPr>
          <p:cNvPr id="214020" name="Text Box 4"/>
          <p:cNvSpPr txBox="1">
            <a:spLocks noChangeArrowheads="1"/>
          </p:cNvSpPr>
          <p:nvPr/>
        </p:nvSpPr>
        <p:spPr bwMode="auto">
          <a:xfrm>
            <a:off x="2438400" y="1143000"/>
            <a:ext cx="7543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i="1">
                <a:solidFill>
                  <a:srgbClr val="00FF00"/>
                </a:solidFill>
                <a:latin typeface="Arial" panose="020B0604020202020204" pitchFamily="34" charset="0"/>
                <a:cs typeface="Arial" panose="020B0604020202020204" pitchFamily="34" charset="0"/>
              </a:rPr>
              <a:t>THE REASON SHE CRIED</a:t>
            </a:r>
          </a:p>
        </p:txBody>
      </p:sp>
      <p:sp>
        <p:nvSpPr>
          <p:cNvPr id="8197" name="Text Box 5"/>
          <p:cNvSpPr txBox="1">
            <a:spLocks noChangeArrowheads="1"/>
          </p:cNvSpPr>
          <p:nvPr/>
        </p:nvSpPr>
        <p:spPr bwMode="auto">
          <a:xfrm>
            <a:off x="2362200" y="1905000"/>
            <a:ext cx="7848600" cy="4151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a:solidFill>
                  <a:srgbClr val="00CCFF"/>
                </a:solidFill>
                <a:latin typeface="Arial" panose="020B0604020202020204" pitchFamily="34" charset="0"/>
                <a:cs typeface="Arial" panose="020B0604020202020204" pitchFamily="34" charset="0"/>
              </a:rPr>
              <a:t> </a:t>
            </a:r>
            <a:r>
              <a:rPr lang="en-US" altLang="en-US" b="1">
                <a:solidFill>
                  <a:srgbClr val="00FFFF"/>
                </a:solidFill>
                <a:latin typeface="Arial" panose="020B0604020202020204" pitchFamily="34" charset="0"/>
                <a:cs typeface="Arial" panose="020B0604020202020204" pitchFamily="34" charset="0"/>
              </a:rPr>
              <a:t> </a:t>
            </a:r>
            <a:r>
              <a:rPr lang="en-US" altLang="en-US" b="1">
                <a:solidFill>
                  <a:srgbClr val="FFFF00"/>
                </a:solidFill>
                <a:latin typeface="Arial" panose="020B0604020202020204" pitchFamily="34" charset="0"/>
                <a:cs typeface="Arial" panose="020B0604020202020204" pitchFamily="34" charset="0"/>
              </a:rPr>
              <a:t>THE WORD “ CRIED” MEANS “TO SHOUT AFTER ANOTHER”</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IT IS THE IDEA OF A LOUD-PERSISTENT SHRIEKING</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THIS WOMAN WAS SHOUTING TO JESUS THAT SHE NEEDED HELP</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SHE WAS HEARTBROKEN OVER THE CONDITION OF HER CHILD</a:t>
            </a:r>
          </a:p>
        </p:txBody>
      </p:sp>
    </p:spTree>
    <p:extLst>
      <p:ext uri="{BB962C8B-B14F-4D97-AF65-F5344CB8AC3E}">
        <p14:creationId xmlns:p14="http://schemas.microsoft.com/office/powerpoint/2010/main" val="37295705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42" name="Picture 2" descr="Image result for begging for crumbs"/>
          <p:cNvPicPr>
            <a:picLocks noChangeAspect="1" noChangeArrowheads="1"/>
          </p:cNvPicPr>
          <p:nvPr/>
        </p:nvPicPr>
        <p:blipFill>
          <a:blip r:embed="rId2">
            <a:lum bright="-30000" contrast="-3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43" name="Text Box 3"/>
          <p:cNvSpPr txBox="1">
            <a:spLocks noChangeArrowheads="1"/>
          </p:cNvSpPr>
          <p:nvPr/>
        </p:nvSpPr>
        <p:spPr bwMode="auto">
          <a:xfrm>
            <a:off x="2133600" y="457200"/>
            <a:ext cx="807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b="1">
                <a:solidFill>
                  <a:srgbClr val="FFB03B"/>
                </a:solidFill>
                <a:latin typeface="Arial" panose="020B0604020202020204" pitchFamily="34" charset="0"/>
                <a:cs typeface="Arial" panose="020B0604020202020204" pitchFamily="34" charset="0"/>
              </a:rPr>
              <a:t>I.  THE MOTHER AND HER REQUEST</a:t>
            </a:r>
          </a:p>
        </p:txBody>
      </p:sp>
      <p:sp>
        <p:nvSpPr>
          <p:cNvPr id="215044" name="Text Box 4"/>
          <p:cNvSpPr txBox="1">
            <a:spLocks noChangeArrowheads="1"/>
          </p:cNvSpPr>
          <p:nvPr/>
        </p:nvSpPr>
        <p:spPr bwMode="auto">
          <a:xfrm>
            <a:off x="2438400" y="1143000"/>
            <a:ext cx="7543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i="1">
                <a:solidFill>
                  <a:srgbClr val="00FF00"/>
                </a:solidFill>
                <a:latin typeface="Arial" panose="020B0604020202020204" pitchFamily="34" charset="0"/>
                <a:cs typeface="Arial" panose="020B0604020202020204" pitchFamily="34" charset="0"/>
              </a:rPr>
              <a:t>THE REASON SHE CALLED TO JESUS</a:t>
            </a:r>
          </a:p>
        </p:txBody>
      </p:sp>
      <p:sp>
        <p:nvSpPr>
          <p:cNvPr id="9221" name="Text Box 5"/>
          <p:cNvSpPr txBox="1">
            <a:spLocks noChangeArrowheads="1"/>
          </p:cNvSpPr>
          <p:nvPr/>
        </p:nvSpPr>
        <p:spPr bwMode="auto">
          <a:xfrm>
            <a:off x="2362200" y="1905000"/>
            <a:ext cx="78486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r>
              <a:rPr lang="en-US" altLang="en-US" b="1">
                <a:solidFill>
                  <a:prstClr val="white"/>
                </a:solidFill>
                <a:latin typeface="Arial" panose="020B0604020202020204" pitchFamily="34" charset="0"/>
                <a:cs typeface="Arial" panose="020B0604020202020204" pitchFamily="34" charset="0"/>
              </a:rPr>
              <a:t>25 In fact, as soon as she heard about him, a woman whose little daughter was possessed by an evil spirit came and fell at his feet.</a:t>
            </a:r>
          </a:p>
        </p:txBody>
      </p:sp>
      <p:sp>
        <p:nvSpPr>
          <p:cNvPr id="9222" name="Text Box 6"/>
          <p:cNvSpPr txBox="1">
            <a:spLocks noChangeArrowheads="1"/>
          </p:cNvSpPr>
          <p:nvPr/>
        </p:nvSpPr>
        <p:spPr bwMode="auto">
          <a:xfrm>
            <a:off x="1066800" y="3352800"/>
            <a:ext cx="10134600" cy="287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SHE HAD “HEARD” ABOUT JESUS</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MAYBE SHE HAD HEARD HE HEALED ALL TYPES OF DISEASES</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OR HE OPENED THE EYES OF THE BLIND</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OR UNSTOPPED THE EARS OF THE DEAF</a:t>
            </a:r>
          </a:p>
        </p:txBody>
      </p:sp>
    </p:spTree>
    <p:extLst>
      <p:ext uri="{BB962C8B-B14F-4D97-AF65-F5344CB8AC3E}">
        <p14:creationId xmlns:p14="http://schemas.microsoft.com/office/powerpoint/2010/main" val="28412449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2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22">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22">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22">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22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build="p"/>
      <p:bldP spid="922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6066" name="Picture 2" descr="Image result for begging for crumbs"/>
          <p:cNvPicPr>
            <a:picLocks noChangeAspect="1" noChangeArrowheads="1"/>
          </p:cNvPicPr>
          <p:nvPr/>
        </p:nvPicPr>
        <p:blipFill>
          <a:blip r:embed="rId2">
            <a:lum bright="-30000" contrast="-3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6067" name="Text Box 3"/>
          <p:cNvSpPr txBox="1">
            <a:spLocks noChangeArrowheads="1"/>
          </p:cNvSpPr>
          <p:nvPr/>
        </p:nvSpPr>
        <p:spPr bwMode="auto">
          <a:xfrm>
            <a:off x="2133600" y="457200"/>
            <a:ext cx="807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b="1">
                <a:solidFill>
                  <a:srgbClr val="FFB03B"/>
                </a:solidFill>
                <a:latin typeface="Arial" panose="020B0604020202020204" pitchFamily="34" charset="0"/>
                <a:cs typeface="Arial" panose="020B0604020202020204" pitchFamily="34" charset="0"/>
              </a:rPr>
              <a:t>I.  THE MOTHER AND HER REQUEST</a:t>
            </a:r>
          </a:p>
        </p:txBody>
      </p:sp>
      <p:sp>
        <p:nvSpPr>
          <p:cNvPr id="216068" name="Text Box 4"/>
          <p:cNvSpPr txBox="1">
            <a:spLocks noChangeArrowheads="1"/>
          </p:cNvSpPr>
          <p:nvPr/>
        </p:nvSpPr>
        <p:spPr bwMode="auto">
          <a:xfrm>
            <a:off x="2438400" y="1143000"/>
            <a:ext cx="7543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i="1">
                <a:solidFill>
                  <a:srgbClr val="00FF00"/>
                </a:solidFill>
                <a:latin typeface="Arial" panose="020B0604020202020204" pitchFamily="34" charset="0"/>
                <a:cs typeface="Arial" panose="020B0604020202020204" pitchFamily="34" charset="0"/>
              </a:rPr>
              <a:t>THE REASON SHE CALLED TO JESUS</a:t>
            </a:r>
          </a:p>
        </p:txBody>
      </p:sp>
      <p:sp>
        <p:nvSpPr>
          <p:cNvPr id="216069" name="Text Box 5"/>
          <p:cNvSpPr txBox="1">
            <a:spLocks noChangeArrowheads="1"/>
          </p:cNvSpPr>
          <p:nvPr/>
        </p:nvSpPr>
        <p:spPr bwMode="auto">
          <a:xfrm>
            <a:off x="2362200" y="1905000"/>
            <a:ext cx="78486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r>
              <a:rPr lang="en-US" altLang="en-US" b="1">
                <a:solidFill>
                  <a:prstClr val="white"/>
                </a:solidFill>
                <a:latin typeface="Arial" panose="020B0604020202020204" pitchFamily="34" charset="0"/>
                <a:cs typeface="Arial" panose="020B0604020202020204" pitchFamily="34" charset="0"/>
              </a:rPr>
              <a:t>25 In fact, as soon as she heard about him, a woman whose little daughter was possessed by an evil spirit came and fell at his feet.</a:t>
            </a:r>
          </a:p>
        </p:txBody>
      </p:sp>
      <p:sp>
        <p:nvSpPr>
          <p:cNvPr id="10246" name="Text Box 6"/>
          <p:cNvSpPr txBox="1">
            <a:spLocks noChangeArrowheads="1"/>
          </p:cNvSpPr>
          <p:nvPr/>
        </p:nvSpPr>
        <p:spPr bwMode="auto">
          <a:xfrm>
            <a:off x="2057400" y="3352800"/>
            <a:ext cx="8153400" cy="2441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MAYBE SHE HAD HEARD HE HAD CAST OUT DEMONS BEFORE</a:t>
            </a:r>
          </a:p>
          <a:p>
            <a:pPr algn="ctr" fontAlgn="base">
              <a:lnSpc>
                <a:spcPct val="100000"/>
              </a:lnSpc>
              <a:spcBef>
                <a:spcPct val="50000"/>
              </a:spcBef>
              <a:spcAft>
                <a:spcPct val="0"/>
              </a:spcAft>
              <a:buFontTx/>
              <a:buNone/>
            </a:pPr>
            <a:r>
              <a:rPr lang="en-US" altLang="en-US" b="1">
                <a:solidFill>
                  <a:srgbClr val="FFFF00"/>
                </a:solidFill>
                <a:latin typeface="Arial" panose="020B0604020202020204" pitchFamily="34" charset="0"/>
                <a:cs typeface="Arial" panose="020B0604020202020204" pitchFamily="34" charset="0"/>
              </a:rPr>
              <a:t>SHE MAY HAVE THOUGHT  </a:t>
            </a:r>
            <a:r>
              <a:rPr lang="en-US" altLang="en-US" b="1" i="1">
                <a:solidFill>
                  <a:srgbClr val="FFFF00"/>
                </a:solidFill>
                <a:latin typeface="Arial" panose="020B0604020202020204" pitchFamily="34" charset="0"/>
                <a:cs typeface="Arial" panose="020B0604020202020204" pitchFamily="34" charset="0"/>
              </a:rPr>
              <a:t>“IF HE CAN DELIVER OTHERS FROM DEMONS HE CAN DELIVER MY DAUGHTER”</a:t>
            </a:r>
            <a:endParaRPr lang="en-US" altLang="en-US" b="1">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61600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build="p"/>
    </p:bldLst>
  </p:timing>
</p:sld>
</file>

<file path=ppt/theme/theme1.xml><?xml version="1.0" encoding="utf-8"?>
<a:theme xmlns:a="http://schemas.openxmlformats.org/drawingml/2006/main" name="3_Default Design">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2617</Words>
  <Application>Microsoft Office PowerPoint</Application>
  <PresentationFormat>Widescreen</PresentationFormat>
  <Paragraphs>224</Paragraphs>
  <Slides>41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41</vt:i4>
      </vt:variant>
    </vt:vector>
  </HeadingPairs>
  <TitlesOfParts>
    <vt:vector size="46" baseType="lpstr">
      <vt:lpstr>Arial</vt:lpstr>
      <vt:lpstr>Calibri</vt:lpstr>
      <vt:lpstr>Calibri Light</vt:lpstr>
      <vt:lpstr>3_Default Design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acmford@yahoo.com</dc:creator>
  <cp:lastModifiedBy>acmford@yahoo.com</cp:lastModifiedBy>
  <cp:revision>1</cp:revision>
  <dcterms:created xsi:type="dcterms:W3CDTF">2023-06-18T17:46:05Z</dcterms:created>
  <dcterms:modified xsi:type="dcterms:W3CDTF">2023-06-18T17:46:19Z</dcterms:modified>
</cp:coreProperties>
</file>