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7" r:id="rId2"/>
    <p:sldId id="259" r:id="rId3"/>
    <p:sldId id="260" r:id="rId4"/>
    <p:sldId id="261" r:id="rId5"/>
    <p:sldId id="262" r:id="rId6"/>
    <p:sldId id="263" r:id="rId7"/>
    <p:sldId id="269" r:id="rId8"/>
    <p:sldId id="271" r:id="rId9"/>
    <p:sldId id="272" r:id="rId10"/>
    <p:sldId id="273" r:id="rId11"/>
    <p:sldId id="274" r:id="rId12"/>
    <p:sldId id="275" r:id="rId13"/>
    <p:sldId id="277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1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090E5-00E6-44D3-9558-EC63E5491956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8964F-E1FF-408D-9C2E-428D3274D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39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C69DE-7D70-4A36-8CAC-1B26ABE2BE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5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34351-5BD6-4A29-8D2D-616E68052C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494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2623F-6900-418A-BD3B-13B01B71E45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8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2A963-AF5F-4346-89FD-FBE513100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007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2C7F1-2F94-422A-8465-47843DB9046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704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F22D8-67F1-43F7-B0B5-62E85ED015F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432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EDCEA-A794-404D-9F0B-9B870553CF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133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6D154-6B55-4319-8E55-3774C4F5B3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83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90808-32D3-4924-A55A-5C9A3FFE6E5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70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2B8C9-A95E-451E-8C53-55B839BBA2B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11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3E919-2A9D-4BC2-A9F0-89236A019F2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7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23E84B-775B-4CE3-9636-FFFD2E04C20A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17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Image result for calendar - christ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62" y="-457200"/>
            <a:ext cx="12508524" cy="815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286000" y="5105400"/>
            <a:ext cx="7391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</a:rPr>
              <a:t>ACCORDING TO THE CALENDAR—THE SEASON KNOWN AS CHRISTMAS IS ALMOST HERE</a:t>
            </a:r>
          </a:p>
        </p:txBody>
      </p:sp>
    </p:spTree>
    <p:extLst>
      <p:ext uri="{BB962C8B-B14F-4D97-AF65-F5344CB8AC3E}">
        <p14:creationId xmlns:p14="http://schemas.microsoft.com/office/powerpoint/2010/main" val="85415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133600"/>
            <a:ext cx="9144000" cy="1165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33600"/>
            <a:ext cx="12192000" cy="1165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91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981200" y="304800"/>
            <a:ext cx="81534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B343"/>
                </a:solidFill>
              </a:rPr>
              <a:t>THE BIRTH </a:t>
            </a:r>
            <a:r>
              <a:rPr lang="en-US" altLang="en-US" sz="2800" b="1" dirty="0">
                <a:solidFill>
                  <a:srgbClr val="FFB343"/>
                </a:solidFill>
              </a:rPr>
              <a:t>OF CHRIST RESULTED IN THINGS HAPPENING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905000" y="1419225"/>
            <a:ext cx="838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THE N.T. SPEAKS OF OUR BEING BORN AGAIN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008184" y="2100381"/>
            <a:ext cx="10398369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</a:rPr>
              <a:t>John 3:5-7  Jesus answered, "I tell you the truth, no one can enter the kingdom of God unless he is born of water and the Spirit. 6 Flesh gives birth to flesh, but the Spirit gives birth to spirit. 7 You should not be surprised at my saying, 'You must be born again</a:t>
            </a:r>
            <a:r>
              <a:rPr lang="en-US" altLang="en-US" sz="2800" b="1" dirty="0" smtClean="0">
                <a:solidFill>
                  <a:srgbClr val="FFFFFF"/>
                </a:solidFill>
              </a:rPr>
              <a:t>.‘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</a:rPr>
              <a:t>1 John 2:29  If you know that he is righteous, you know that everyone who does what is right has been born of him.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dirty="0" smtClean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0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266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981200" y="304800"/>
            <a:ext cx="81534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B343"/>
                </a:solidFill>
              </a:rPr>
              <a:t>THE BIRTH </a:t>
            </a:r>
            <a:r>
              <a:rPr lang="en-US" altLang="en-US" sz="2800" b="1" dirty="0">
                <a:solidFill>
                  <a:srgbClr val="FFB343"/>
                </a:solidFill>
              </a:rPr>
              <a:t>OF CHRIST RESULTED IN THINGS HAPPENING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790700" y="1528107"/>
            <a:ext cx="838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THE N.T. SPEAKS OF OUR BEING BORN AGAIN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055077" y="2263258"/>
            <a:ext cx="10234246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</a:rPr>
              <a:t>1 Peter 1:23  For you have been born again, not of perishable seed, but of imperishable, through the living and enduring word of God.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2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981200" y="304800"/>
            <a:ext cx="81534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B343"/>
                </a:solidFill>
              </a:rPr>
              <a:t>THE BIRTH </a:t>
            </a:r>
            <a:r>
              <a:rPr lang="en-US" altLang="en-US" sz="2800" b="1" dirty="0">
                <a:solidFill>
                  <a:srgbClr val="FFB343"/>
                </a:solidFill>
              </a:rPr>
              <a:t>OF CHRIST RESULTED IN THINGS HAPPENING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981200" y="1419225"/>
            <a:ext cx="838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THE N.T. SPEAKS OF OUR BEING BORN AGAIN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949569" y="2037100"/>
            <a:ext cx="10292862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</a:rPr>
              <a:t>1 John 3:9  No one who is born of God will continue to sin, because God's seed remains in him; he cannot go on sinning, because he has been born of God. </a:t>
            </a:r>
            <a:endParaRPr lang="en-US" altLang="en-US" sz="2800" b="1" dirty="0" smtClean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39" y="3429000"/>
            <a:ext cx="10972800" cy="1176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939" y="4458863"/>
            <a:ext cx="11957538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2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981200" y="304800"/>
            <a:ext cx="81534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B343"/>
                </a:solidFill>
              </a:rPr>
              <a:t> </a:t>
            </a:r>
            <a:r>
              <a:rPr lang="en-US" altLang="en-US" sz="2800" b="1" dirty="0">
                <a:solidFill>
                  <a:srgbClr val="FFB343"/>
                </a:solidFill>
              </a:rPr>
              <a:t>THE </a:t>
            </a:r>
            <a:r>
              <a:rPr lang="en-US" altLang="en-US" sz="2800" b="1" dirty="0" smtClean="0">
                <a:solidFill>
                  <a:srgbClr val="FFB343"/>
                </a:solidFill>
              </a:rPr>
              <a:t>BIRTH </a:t>
            </a:r>
            <a:r>
              <a:rPr lang="en-US" altLang="en-US" sz="2800" b="1" dirty="0">
                <a:solidFill>
                  <a:srgbClr val="FFB343"/>
                </a:solidFill>
              </a:rPr>
              <a:t>OF CHRIST RESULTED IN THINGS HAPPENING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866900" y="1431131"/>
            <a:ext cx="838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THE N.T. SPEAKS OF OUR BEING BORN AGAIN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070811" y="2286793"/>
            <a:ext cx="1025090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</a:rPr>
              <a:t>1 John 5:18  We know that anyone born of God does not continue to sin;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FFFFFF"/>
              </a:solidFill>
            </a:endParaRP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1070811" y="3553326"/>
            <a:ext cx="1025090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WHEN CHRIST IS “BORN” IN US—THINGS CHANGE IN OUR LIFE—CHRIST IS </a:t>
            </a:r>
            <a:r>
              <a:rPr lang="en-US" altLang="en-US" sz="2800" b="1" dirty="0" smtClean="0">
                <a:solidFill>
                  <a:srgbClr val="00FF00"/>
                </a:solidFill>
              </a:rPr>
              <a:t>FORMED </a:t>
            </a:r>
            <a:r>
              <a:rPr lang="en-US" altLang="en-US" sz="2800" b="1" dirty="0">
                <a:solidFill>
                  <a:srgbClr val="00FF00"/>
                </a:solidFill>
              </a:rPr>
              <a:t>IN US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WE HAVE ADAPTED FAIRLY WELL TO OUR ENVIRONMENT</a:t>
            </a:r>
          </a:p>
        </p:txBody>
      </p:sp>
    </p:spTree>
    <p:extLst>
      <p:ext uri="{BB962C8B-B14F-4D97-AF65-F5344CB8AC3E}">
        <p14:creationId xmlns:p14="http://schemas.microsoft.com/office/powerpoint/2010/main" val="190479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Image result for cleaning the 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981200" y="381000"/>
            <a:ext cx="6781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</a:rPr>
              <a:t>WE HAVE LEARNED TO CLEAN UP THE AIR WE BREATHE</a:t>
            </a:r>
          </a:p>
        </p:txBody>
      </p:sp>
    </p:spTree>
    <p:extLst>
      <p:ext uri="{BB962C8B-B14F-4D97-AF65-F5344CB8AC3E}">
        <p14:creationId xmlns:p14="http://schemas.microsoft.com/office/powerpoint/2010/main" val="209991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Image result for is Christ born in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648200" y="2362200"/>
            <a:ext cx="533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</a:rPr>
              <a:t>WE HAVE LEARNED TO PURIFY THE WATER WE DRINK</a:t>
            </a:r>
          </a:p>
        </p:txBody>
      </p:sp>
    </p:spTree>
    <p:extLst>
      <p:ext uri="{BB962C8B-B14F-4D97-AF65-F5344CB8AC3E}">
        <p14:creationId xmlns:p14="http://schemas.microsoft.com/office/powerpoint/2010/main" val="30328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Image result for ENRICHING THE FOOD WE E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062"/>
            <a:ext cx="12192000" cy="694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828800" y="304800"/>
            <a:ext cx="8534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</a:rPr>
              <a:t>WE HAVE LEARNED TO ENRICH THE FOODS WE EAT</a:t>
            </a:r>
          </a:p>
        </p:txBody>
      </p:sp>
    </p:spTree>
    <p:extLst>
      <p:ext uri="{BB962C8B-B14F-4D97-AF65-F5344CB8AC3E}">
        <p14:creationId xmlns:p14="http://schemas.microsoft.com/office/powerpoint/2010/main" val="300262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981200" y="304800"/>
            <a:ext cx="81534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B343"/>
                </a:solidFill>
              </a:rPr>
              <a:t> </a:t>
            </a:r>
            <a:r>
              <a:rPr lang="en-US" altLang="en-US" sz="2800" b="1" dirty="0">
                <a:solidFill>
                  <a:srgbClr val="FFB343"/>
                </a:solidFill>
              </a:rPr>
              <a:t>THE </a:t>
            </a:r>
            <a:r>
              <a:rPr lang="en-US" altLang="en-US" sz="2800" b="1" dirty="0" smtClean="0">
                <a:solidFill>
                  <a:srgbClr val="FFB343"/>
                </a:solidFill>
              </a:rPr>
              <a:t>BIRTHG </a:t>
            </a:r>
            <a:r>
              <a:rPr lang="en-US" altLang="en-US" sz="2800" b="1" dirty="0">
                <a:solidFill>
                  <a:srgbClr val="FFB343"/>
                </a:solidFill>
              </a:rPr>
              <a:t>OF CHRIST RESULTED IN THINGS HAPPENING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905000" y="1295400"/>
            <a:ext cx="8458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WE HAVE ALSO ADAPTED OURSELVES TO TECHNOLOGY</a:t>
            </a:r>
          </a:p>
        </p:txBody>
      </p:sp>
    </p:spTree>
    <p:extLst>
      <p:ext uri="{BB962C8B-B14F-4D97-AF65-F5344CB8AC3E}">
        <p14:creationId xmlns:p14="http://schemas.microsoft.com/office/powerpoint/2010/main" val="340366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Image result for PROGRAMMING YOUR COMPU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752600" y="381000"/>
            <a:ext cx="8458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FFFF"/>
                </a:solidFill>
              </a:rPr>
              <a:t>WE HAVE LEARNED HOW TO PROGRAM OUR COMPUTER</a:t>
            </a:r>
          </a:p>
        </p:txBody>
      </p:sp>
    </p:spTree>
    <p:extLst>
      <p:ext uri="{BB962C8B-B14F-4D97-AF65-F5344CB8AC3E}">
        <p14:creationId xmlns:p14="http://schemas.microsoft.com/office/powerpoint/2010/main" val="345303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2286000" y="304800"/>
            <a:ext cx="7848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</a:rPr>
              <a:t>BUT WE DON’T NEED A CALENDAR TO REMIND US OF THIS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057400" y="1601460"/>
            <a:ext cx="8001000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</a:rPr>
              <a:t>DECORATIONS STARTED GOING UP BEFORE THANKSGIVING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</a:rPr>
              <a:t>SANTA STARTED MAKING HIS APPEARANCE AT THE MALLS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</a:rPr>
              <a:t>NEWSPAPERS NEARLY DOUBLED IN SIZE BECAUSE OF THE ADVERTISEMENTS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</a:rPr>
              <a:t>AND THE TRAFFIC……..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5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Image result for HOW TO OPERATE OUR SMART PHONES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726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7010400" y="533401"/>
            <a:ext cx="33528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FFFF"/>
                </a:solidFill>
              </a:rPr>
              <a:t>WE HAVE LEARNED HOW TO USE OUR SMART PHONES</a:t>
            </a:r>
          </a:p>
        </p:txBody>
      </p:sp>
    </p:spTree>
    <p:extLst>
      <p:ext uri="{BB962C8B-B14F-4D97-AF65-F5344CB8AC3E}">
        <p14:creationId xmlns:p14="http://schemas.microsoft.com/office/powerpoint/2010/main" val="364377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Image result for HOW TO USE YOUR NAVIGATION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133600" y="1219200"/>
            <a:ext cx="4343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</a:rPr>
              <a:t>WE HAVE LEARNED HOW TO FIGURE OUT THE GPS SYSTEM</a:t>
            </a:r>
          </a:p>
        </p:txBody>
      </p:sp>
    </p:spTree>
    <p:extLst>
      <p:ext uri="{BB962C8B-B14F-4D97-AF65-F5344CB8AC3E}">
        <p14:creationId xmlns:p14="http://schemas.microsoft.com/office/powerpoint/2010/main" val="211550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981200" y="304800"/>
            <a:ext cx="81534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B343"/>
                </a:solidFill>
              </a:rPr>
              <a:t> </a:t>
            </a:r>
            <a:r>
              <a:rPr lang="en-US" altLang="en-US" sz="2800" b="1" dirty="0">
                <a:solidFill>
                  <a:srgbClr val="FFB343"/>
                </a:solidFill>
              </a:rPr>
              <a:t>THE </a:t>
            </a:r>
            <a:r>
              <a:rPr lang="en-US" altLang="en-US" sz="2800" b="1" dirty="0" smtClean="0">
                <a:solidFill>
                  <a:srgbClr val="FFB343"/>
                </a:solidFill>
              </a:rPr>
              <a:t>BIRTH </a:t>
            </a:r>
            <a:r>
              <a:rPr lang="en-US" altLang="en-US" sz="2800" b="1" dirty="0">
                <a:solidFill>
                  <a:srgbClr val="FFB343"/>
                </a:solidFill>
              </a:rPr>
              <a:t>OF CHRIST RESULTED IN THINGS HAPPENING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251283" y="1295400"/>
            <a:ext cx="10202779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OVER ALL WE HAVE ADAPTED PRETTY WELL TO OUR MODERN WORLD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BUT THERE ARE SOME THINGS WE HAVEN’T LEARNED THAT THE </a:t>
            </a:r>
            <a:r>
              <a:rPr lang="en-US" altLang="en-US" sz="2800" b="1" dirty="0" smtClean="0">
                <a:solidFill>
                  <a:srgbClr val="00FF00"/>
                </a:solidFill>
              </a:rPr>
              <a:t>BIRTH </a:t>
            </a:r>
            <a:r>
              <a:rPr lang="en-US" altLang="en-US" sz="2800" b="1" dirty="0">
                <a:solidFill>
                  <a:srgbClr val="00FF00"/>
                </a:solidFill>
              </a:rPr>
              <a:t>OF CHRIST SHOULD HAVE TAUGHT US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THE ANGELS ANNOUNCED TO THE SHEPHERDS </a:t>
            </a:r>
            <a:r>
              <a:rPr lang="en-US" altLang="en-US" sz="2800" b="1" i="1" dirty="0">
                <a:solidFill>
                  <a:srgbClr val="FFFFFF"/>
                </a:solidFill>
              </a:rPr>
              <a:t>“Peace on earth…good will toward men”</a:t>
            </a:r>
            <a:endParaRPr lang="en-US" altLang="en-US" sz="2800" b="1" dirty="0">
              <a:solidFill>
                <a:srgbClr val="00FF00"/>
              </a:solidFill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974557" y="5009147"/>
            <a:ext cx="10371221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BUT WE HAVEN’T LEARNED TO LIVE IN PEACE WITH ONE ANOTHER</a:t>
            </a:r>
          </a:p>
        </p:txBody>
      </p:sp>
    </p:spTree>
    <p:extLst>
      <p:ext uri="{BB962C8B-B14F-4D97-AF65-F5344CB8AC3E}">
        <p14:creationId xmlns:p14="http://schemas.microsoft.com/office/powerpoint/2010/main" val="79536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build="p"/>
      <p:bldP spid="389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981200" y="304800"/>
            <a:ext cx="81534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B343"/>
                </a:solidFill>
              </a:rPr>
              <a:t> </a:t>
            </a:r>
            <a:r>
              <a:rPr lang="en-US" altLang="en-US" sz="2800" b="1" dirty="0">
                <a:solidFill>
                  <a:srgbClr val="FFB343"/>
                </a:solidFill>
              </a:rPr>
              <a:t>THE </a:t>
            </a:r>
            <a:r>
              <a:rPr lang="en-US" altLang="en-US" sz="2800" b="1" dirty="0" smtClean="0">
                <a:solidFill>
                  <a:srgbClr val="FFB343"/>
                </a:solidFill>
              </a:rPr>
              <a:t>BIRTH </a:t>
            </a:r>
            <a:r>
              <a:rPr lang="en-US" altLang="en-US" sz="2800" b="1" dirty="0">
                <a:solidFill>
                  <a:srgbClr val="FFB343"/>
                </a:solidFill>
              </a:rPr>
              <a:t>OF CHRIST RESULTED IN THINGS HAPPENING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866900" y="1869831"/>
            <a:ext cx="8458200" cy="2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OUR GREATEST NEED IS TO HAVE JESUS FORMED (BORN) IN US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TO LIVE WITH US &amp; IN US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TO SHOW US HOW TO BE AT PEACE WITH ONE ANOTHER</a:t>
            </a:r>
          </a:p>
        </p:txBody>
      </p:sp>
    </p:spTree>
    <p:extLst>
      <p:ext uri="{BB962C8B-B14F-4D97-AF65-F5344CB8AC3E}">
        <p14:creationId xmlns:p14="http://schemas.microsoft.com/office/powerpoint/2010/main" val="177482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857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981200" y="304800"/>
            <a:ext cx="81534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B343"/>
                </a:solidFill>
              </a:rPr>
              <a:t>LESSONS </a:t>
            </a:r>
            <a:r>
              <a:rPr lang="en-US" altLang="en-US" sz="2800" b="1" dirty="0">
                <a:solidFill>
                  <a:srgbClr val="FFB343"/>
                </a:solidFill>
              </a:rPr>
              <a:t>WE NEED TO LEARN FROM THE COMING OF CHRIST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148861" y="1447800"/>
            <a:ext cx="10316307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LUKE TAKES US THROUGH THE WHOLE STORY OF THE BIRTH OF JESUS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WE LEARN ABOUT SHEPHERDS AND ANGELS AND WISE MEN AND JESUS BEING BORN AND WRAPPED IN SWADDLING CLOTHES AND PLACED IN A </a:t>
            </a:r>
            <a:r>
              <a:rPr lang="en-US" altLang="en-US" sz="2800" b="1" dirty="0" smtClean="0">
                <a:solidFill>
                  <a:srgbClr val="00FF00"/>
                </a:solidFill>
              </a:rPr>
              <a:t>MANGER</a:t>
            </a:r>
            <a:endParaRPr lang="en-US" altLang="en-US" sz="2800" b="1" dirty="0">
              <a:solidFill>
                <a:srgbClr val="00FF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BUT THERE IS SOMETHING HE ADDS THAT WE COULD MISS</a:t>
            </a:r>
          </a:p>
        </p:txBody>
      </p:sp>
    </p:spTree>
    <p:extLst>
      <p:ext uri="{BB962C8B-B14F-4D97-AF65-F5344CB8AC3E}">
        <p14:creationId xmlns:p14="http://schemas.microsoft.com/office/powerpoint/2010/main" val="42631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857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981200" y="304800"/>
            <a:ext cx="81534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B343"/>
                </a:solidFill>
              </a:rPr>
              <a:t>LESSONS </a:t>
            </a:r>
            <a:r>
              <a:rPr lang="en-US" altLang="en-US" sz="2800" b="1" dirty="0">
                <a:solidFill>
                  <a:srgbClr val="FFB343"/>
                </a:solidFill>
              </a:rPr>
              <a:t>WE NEED TO LEARN FROM THE COMING OF CHRIST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832338" y="1447801"/>
            <a:ext cx="10363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</a:rPr>
              <a:t>Luke 2:7  and she gave birth to her firstborn, a son. She wrapped him in cloths and placed him in a manger, 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890952" y="3053862"/>
            <a:ext cx="10503877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IT IS ALMOST AS IF LUKE ANTICIPATED THE QUESTION:  “WHY WAS HE BORN IN A STABLE?”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AS AN AFTERTHOUGHT HE ADDS:  “BECAUSE THERE WAS NO ROOM FOR THEM IN THE INN”</a:t>
            </a:r>
          </a:p>
        </p:txBody>
      </p:sp>
    </p:spTree>
    <p:extLst>
      <p:ext uri="{BB962C8B-B14F-4D97-AF65-F5344CB8AC3E}">
        <p14:creationId xmlns:p14="http://schemas.microsoft.com/office/powerpoint/2010/main" val="295007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981200" y="304800"/>
            <a:ext cx="81534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B343"/>
                </a:solidFill>
              </a:rPr>
              <a:t>I.  </a:t>
            </a:r>
            <a:r>
              <a:rPr lang="en-US" altLang="en-US" sz="2800" b="1" dirty="0">
                <a:solidFill>
                  <a:srgbClr val="FFB343"/>
                </a:solidFill>
              </a:rPr>
              <a:t>LESSONS WE NEED TO LEARN FROM THE COMING OF CHRIST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066800" y="1447801"/>
            <a:ext cx="10234246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</a:rPr>
              <a:t>Luke 2:7  and she gave birth to her firstborn, a son. She wrapped him in cloths and placed him in a manger, because </a:t>
            </a:r>
            <a:r>
              <a:rPr lang="en-US" altLang="en-US" sz="2800" b="1" i="1" u="sng" dirty="0">
                <a:solidFill>
                  <a:srgbClr val="FFFF00"/>
                </a:solidFill>
              </a:rPr>
              <a:t>there was no room for them in the inn.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FFFFFF"/>
              </a:solidFill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066800" y="2974577"/>
            <a:ext cx="1023424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THERE IS NO CONDEMNATION OF THE INNKEEPER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LUKE DOESN’T SAY HE WAS BAD OR GOOD OR RIGHT OR WRONG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HE DOESN’T COMMENT ABOUT HIM</a:t>
            </a:r>
          </a:p>
        </p:txBody>
      </p:sp>
    </p:spTree>
    <p:extLst>
      <p:ext uri="{BB962C8B-B14F-4D97-AF65-F5344CB8AC3E}">
        <p14:creationId xmlns:p14="http://schemas.microsoft.com/office/powerpoint/2010/main" val="240013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981200" y="304800"/>
            <a:ext cx="81534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B343"/>
                </a:solidFill>
              </a:rPr>
              <a:t>LESSONS </a:t>
            </a:r>
            <a:r>
              <a:rPr lang="en-US" altLang="en-US" sz="2800" b="1" dirty="0">
                <a:solidFill>
                  <a:srgbClr val="FFB343"/>
                </a:solidFill>
              </a:rPr>
              <a:t>WE NEED TO LEARN FROM THE COMING OF CHRIST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785446" y="1330571"/>
            <a:ext cx="10621108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BUT THIS CROWDED INN STANDS AS A SYMBOL OF CROWDED-CLUTTERED LIVES THAT STILL HAVE NO ROOM FOR HIM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WE ARE BUSY WITH OUR LIVES AND OUR SCHEDULES ARE SO FULL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WORK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SCHOOL/ACTIVITIES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RECREATION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OTHER TIME CONSUMING ACTIVITIES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98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981200" y="304800"/>
            <a:ext cx="81534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B343"/>
                </a:solidFill>
              </a:rPr>
              <a:t>LESSONS </a:t>
            </a:r>
            <a:r>
              <a:rPr lang="en-US" altLang="en-US" sz="2800" b="1" dirty="0">
                <a:solidFill>
                  <a:srgbClr val="FFB343"/>
                </a:solidFill>
              </a:rPr>
              <a:t>WE NEED TO LEARN FROM THE COMING OF CHRIST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67507" y="1447800"/>
            <a:ext cx="10621107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OUR CROWDED LIVES SOMETIMES </a:t>
            </a:r>
            <a:r>
              <a:rPr lang="en-US" altLang="en-US" sz="2800" b="1" dirty="0" smtClean="0">
                <a:solidFill>
                  <a:srgbClr val="00FF00"/>
                </a:solidFill>
              </a:rPr>
              <a:t>CROWDS </a:t>
            </a:r>
            <a:r>
              <a:rPr lang="en-US" altLang="en-US" sz="2800" b="1" dirty="0">
                <a:solidFill>
                  <a:srgbClr val="00FF00"/>
                </a:solidFill>
              </a:rPr>
              <a:t>JESUS OUT COMPLETELY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WE HAVE NO TIME TO STUDY THE BIBLE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WE HAVE NO TIME TO ATTEND WORSHIP SERVICES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WE HAVE NO TIME TO “DO GOOD UNTO ALL MEN AND ESPECIALLY THOSE OF THE HOUSEHOLD OF FAITH”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THERE JUST IS NO ROOM FOR JESUS IN OUR LIVES</a:t>
            </a:r>
          </a:p>
        </p:txBody>
      </p:sp>
    </p:spTree>
    <p:extLst>
      <p:ext uri="{BB962C8B-B14F-4D97-AF65-F5344CB8AC3E}">
        <p14:creationId xmlns:p14="http://schemas.microsoft.com/office/powerpoint/2010/main" val="184116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981200" y="304800"/>
            <a:ext cx="81534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B343"/>
                </a:solidFill>
              </a:rPr>
              <a:t>.  </a:t>
            </a:r>
            <a:r>
              <a:rPr lang="en-US" altLang="en-US" sz="2800" b="1" dirty="0">
                <a:solidFill>
                  <a:srgbClr val="FFB343"/>
                </a:solidFill>
              </a:rPr>
              <a:t>LESSONS WE NEED TO LEARN FROM THE COMING OF CHRIST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905000" y="1447800"/>
            <a:ext cx="838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IF WE DON’T HAVE TIME FOR JESUS—OUR SCHEDULES ARE JUST TOO CLUTTERED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914400" y="2533650"/>
            <a:ext cx="1050387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</a:rPr>
              <a:t>Matt 6:33   But seek first his kingdom and his righteousness, and all these things will be given to you as well.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</a:rPr>
              <a:t>Rom 12:1-2  Therefore, I urge you, brothers, in view of God's mercy, to offer your bodies as living sacrifices, holy and pleasing to God — this is your spiritual act of worship. </a:t>
            </a:r>
          </a:p>
        </p:txBody>
      </p:sp>
    </p:spTree>
    <p:extLst>
      <p:ext uri="{BB962C8B-B14F-4D97-AF65-F5344CB8AC3E}">
        <p14:creationId xmlns:p14="http://schemas.microsoft.com/office/powerpoint/2010/main" val="151335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86000" y="457200"/>
            <a:ext cx="7848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FF"/>
                </a:solidFill>
              </a:rPr>
              <a:t>BUT WE DON’T NEED A CALENDAR TO REMIND US OF THIS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453662" y="1600200"/>
            <a:ext cx="974187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</a:rPr>
              <a:t>MORE ATTENTION IS GIVEN TO SHOPPING HABITS ON THE DAY AFTER THANKSGIVING KNOW AS “BLACK FRIDAY”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</a:rPr>
              <a:t>PICTURES ON TV SHOW CROWDED MALLS &amp; PEOPLE SHOPPING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</a:rPr>
              <a:t>WE ARE ENCOURAGED TO BUY THINGS WE CANNOT AFFORD—WITH MONEY WE DON’T HAVE—TO GIVE TO PEOPLE WE ARE NOT EVEN SURE WE LIKE</a:t>
            </a:r>
          </a:p>
        </p:txBody>
      </p:sp>
    </p:spTree>
    <p:extLst>
      <p:ext uri="{BB962C8B-B14F-4D97-AF65-F5344CB8AC3E}">
        <p14:creationId xmlns:p14="http://schemas.microsoft.com/office/powerpoint/2010/main" val="5730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981200" y="304800"/>
            <a:ext cx="81534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B343"/>
                </a:solidFill>
              </a:rPr>
              <a:t>LESSONS </a:t>
            </a:r>
            <a:r>
              <a:rPr lang="en-US" altLang="en-US" sz="2800" b="1" dirty="0">
                <a:solidFill>
                  <a:srgbClr val="FFB343"/>
                </a:solidFill>
              </a:rPr>
              <a:t>WE NEED TO LEARN FROM THE COMING OF CHRIST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559169" y="1447800"/>
            <a:ext cx="928467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LESSON ONE:  WE MUST  DE-CLUTTER OUR LIVES AND MAKE ROOM FOR JESUS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559169" y="2667000"/>
            <a:ext cx="9718431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LESSON TWO:  WE MUST DESIRE FOR CHRIST TO BE FORMED (BORN) IN US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1184031" y="3810000"/>
            <a:ext cx="1025769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FF"/>
                </a:solidFill>
              </a:rPr>
              <a:t>WE WANT HIS BLESSINGS BUT NOT HIS CROSS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FF"/>
                </a:solidFill>
              </a:rPr>
              <a:t>WE WANT HIS FORGIVENESS BUT NOT HIS JUDGMENT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FF"/>
                </a:solidFill>
              </a:rPr>
              <a:t>WE WANT HIS SALVATION BUT WE DON’T WANT TO SERVE</a:t>
            </a:r>
          </a:p>
        </p:txBody>
      </p:sp>
    </p:spTree>
    <p:extLst>
      <p:ext uri="{BB962C8B-B14F-4D97-AF65-F5344CB8AC3E}">
        <p14:creationId xmlns:p14="http://schemas.microsoft.com/office/powerpoint/2010/main" val="390282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/>
      <p:bldP spid="4711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981200" y="304800"/>
            <a:ext cx="81534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B343"/>
                </a:solidFill>
              </a:rPr>
              <a:t>LESSONS </a:t>
            </a:r>
            <a:r>
              <a:rPr lang="en-US" altLang="en-US" sz="2800" b="1" dirty="0">
                <a:solidFill>
                  <a:srgbClr val="FFB343"/>
                </a:solidFill>
              </a:rPr>
              <a:t>WE NEED TO LEARN FROM THE COMING OF CHRIST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905000" y="1447800"/>
            <a:ext cx="8382000" cy="2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THE ONE THING JESUS TEACHES OVER AND OVER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WE MUST MAKE HIM AND HIS KINGDOM OUR TOP PRIORITY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2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981200" y="304800"/>
            <a:ext cx="81534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B343"/>
                </a:solidFill>
              </a:rPr>
              <a:t>  </a:t>
            </a:r>
            <a:r>
              <a:rPr lang="en-US" altLang="en-US" sz="2800" b="1" dirty="0">
                <a:solidFill>
                  <a:srgbClr val="FFB343"/>
                </a:solidFill>
              </a:rPr>
              <a:t>LESSONS WE NEED TO LEARN FROM THE COMING OF CHRIST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797169" y="1143001"/>
            <a:ext cx="10843846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</a:rPr>
              <a:t>Matt 13:44  </a:t>
            </a:r>
            <a:r>
              <a:rPr lang="en-US" altLang="en-US" sz="2800" b="1" dirty="0">
                <a:solidFill>
                  <a:srgbClr val="00FF00"/>
                </a:solidFill>
              </a:rPr>
              <a:t>The Parable of the Hidden Treasure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</a:rPr>
              <a:t>"Again, the kingdom of heaven is like treasure hidden in a field, which a man found and hid; and for joy over it he goes and sells all that he has and buys that field.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The Parable of the Pearl of Great Price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</a:rPr>
              <a:t>"Again, the kingdom of heaven is like a merchant seeking beautiful pearls,  46 who, when he had found one pearl of great price, went and sold all that he had and bought it.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3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981200" y="304800"/>
            <a:ext cx="81534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B343"/>
                </a:solidFill>
              </a:rPr>
              <a:t>LESSONS </a:t>
            </a:r>
            <a:r>
              <a:rPr lang="en-US" altLang="en-US" sz="2800" b="1" dirty="0">
                <a:solidFill>
                  <a:srgbClr val="FFB343"/>
                </a:solidFill>
              </a:rPr>
              <a:t>WE NEED TO LEARN FROM THE COMING OF CHRIST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905000" y="1447800"/>
            <a:ext cx="838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LESSON ONE:  WE MUST  DECLUTTER OUR LIVES AND MAKE ROOM FOR JESUS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057400" y="2667000"/>
            <a:ext cx="8001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FF00"/>
                </a:solidFill>
              </a:rPr>
              <a:t>LESSON TWO:  WE MUST DESIRE FOR CHRIST TO BE FORMED (BORN) IN US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133600" y="3810001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LESSON THREE:  THE NEED FOR HUMILITY</a:t>
            </a:r>
          </a:p>
        </p:txBody>
      </p:sp>
    </p:spTree>
    <p:extLst>
      <p:ext uri="{BB962C8B-B14F-4D97-AF65-F5344CB8AC3E}">
        <p14:creationId xmlns:p14="http://schemas.microsoft.com/office/powerpoint/2010/main" val="122640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981200" y="304800"/>
            <a:ext cx="81534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B343"/>
                </a:solidFill>
              </a:rPr>
              <a:t>LESSONS </a:t>
            </a:r>
            <a:r>
              <a:rPr lang="en-US" altLang="en-US" sz="2800" b="1" dirty="0">
                <a:solidFill>
                  <a:srgbClr val="FFB343"/>
                </a:solidFill>
              </a:rPr>
              <a:t>WE NEED TO LEARN FROM THE COMING OF CHRIST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750277" y="1447801"/>
            <a:ext cx="10726615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CHRIST WAS BORN IN A STABLE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WE SEE MARY &amp; JOSEPH ENTERING THAT SMELLING STABLE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INSIDE MARY’S WOMB IS GOD IN THE FLESH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I MARVEL THAT GOD WOULD COME DOWN THAT FAR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SACRIFICE THAT MUCH TO ENTER OUR WORLD</a:t>
            </a:r>
          </a:p>
        </p:txBody>
      </p:sp>
    </p:spTree>
    <p:extLst>
      <p:ext uri="{BB962C8B-B14F-4D97-AF65-F5344CB8AC3E}">
        <p14:creationId xmlns:p14="http://schemas.microsoft.com/office/powerpoint/2010/main" val="364840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40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981200" y="304800"/>
            <a:ext cx="81534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B343"/>
                </a:solidFill>
              </a:rPr>
              <a:t>LESSONS </a:t>
            </a:r>
            <a:r>
              <a:rPr lang="en-US" altLang="en-US" sz="2800" b="1" dirty="0">
                <a:solidFill>
                  <a:srgbClr val="FFB343"/>
                </a:solidFill>
              </a:rPr>
              <a:t>WE NEED TO LEARN FROM THE COMING OF CHRIST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230923" y="1447801"/>
            <a:ext cx="10456985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THERE IS A LESSON HERE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GOD WAS SAYING:  “NOW THERE IS NOTHING THAT STANDS BETWEEN GOD AND MAN”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“THERE IS NO PLACE FOR ARROGANCE OR PRIDE”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WE CAN’T COME HERE IF WE ARE LOOKING DOWN OUR NOSE AT SOMEONE ELSE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6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981200" y="304800"/>
            <a:ext cx="81534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B343"/>
                </a:solidFill>
              </a:rPr>
              <a:t>LESSONS </a:t>
            </a:r>
            <a:r>
              <a:rPr lang="en-US" altLang="en-US" sz="2800" b="1" dirty="0">
                <a:solidFill>
                  <a:srgbClr val="FFB343"/>
                </a:solidFill>
              </a:rPr>
              <a:t>WE NEED TO LEARN FROM THE COMING OF CHRIST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633045" y="1447800"/>
            <a:ext cx="11066585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THERE IS A LESSON HERE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GOD WAS SAYING:  “NOW THERE IS NOTHING THAT STANDS BETWEEN GOD AND MAN”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“THERE IS NO PLACE FOR ARROGANCE OR PRIDE”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WE CAN’T COME HERE IF WE ARE LOOKING DOWN OUR NOSE AT SOMEONE ELSE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82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981200" y="304800"/>
            <a:ext cx="81534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B343"/>
                </a:solidFill>
              </a:rPr>
              <a:t>  </a:t>
            </a:r>
            <a:r>
              <a:rPr lang="en-US" altLang="en-US" sz="2800" b="1" dirty="0">
                <a:solidFill>
                  <a:srgbClr val="FFB343"/>
                </a:solidFill>
              </a:rPr>
              <a:t>LESSONS WE NEED TO LEARN FROM THE COMING OF CHRIST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066800" y="1447801"/>
            <a:ext cx="1043353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WE MUST DECLUTTER OUR LIVES AND MAKE ROOM FOR HIM IN THE INN OF OUR HEARTS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WE MUST WANT CHRIST TO BE FORMED (BORN) IN US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WE MUST HUMBLY BE WILLING TO GIVE EVERYTHING TO HIM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301262" y="4390293"/>
            <a:ext cx="10046676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00FFFF"/>
                </a:solidFill>
              </a:rPr>
              <a:t>HAS CHRIST BEEN BORN IN YOU?</a:t>
            </a:r>
            <a:endParaRPr lang="en-US" altLang="en-US" sz="2800" b="1" dirty="0">
              <a:solidFill>
                <a:srgbClr val="00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00FFFF"/>
                </a:solidFill>
              </a:rPr>
              <a:t>IF NOT WE </a:t>
            </a:r>
            <a:r>
              <a:rPr lang="en-US" altLang="en-US" sz="2800" b="1" dirty="0">
                <a:solidFill>
                  <a:srgbClr val="00FFFF"/>
                </a:solidFill>
              </a:rPr>
              <a:t>FAIL IN THESE AREAS</a:t>
            </a:r>
          </a:p>
        </p:txBody>
      </p:sp>
    </p:spTree>
    <p:extLst>
      <p:ext uri="{BB962C8B-B14F-4D97-AF65-F5344CB8AC3E}">
        <p14:creationId xmlns:p14="http://schemas.microsoft.com/office/powerpoint/2010/main" val="120320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/>
      <p:bldP spid="5427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286000" y="457200"/>
            <a:ext cx="7848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FF"/>
                </a:solidFill>
              </a:rPr>
              <a:t>BUT WE DON’T NEED A CALENDAR TO REMIND US OF THIS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981200" y="1524000"/>
            <a:ext cx="8153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THE COMMERCIAL PART OF CHRISTMAS HAS ARRIVED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905000" y="2590800"/>
            <a:ext cx="8229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THE SOCIAL PART OF CHRISTMAS HAS ALSO ARRIVED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981200" y="3657601"/>
            <a:ext cx="8305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</a:rPr>
              <a:t>THIS IS A FESTIVE TIME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</a:rPr>
              <a:t>A TIME FOR DRESSING UP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</a:rPr>
              <a:t>A TIME TO GO TO </a:t>
            </a:r>
            <a:r>
              <a:rPr lang="en-US" altLang="en-US" sz="2800" b="1" dirty="0" smtClean="0">
                <a:solidFill>
                  <a:srgbClr val="FFFFFF"/>
                </a:solidFill>
              </a:rPr>
              <a:t>PARTIES</a:t>
            </a:r>
            <a:endParaRPr lang="en-US" altLang="en-US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69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286000" y="457200"/>
            <a:ext cx="7848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FF"/>
                </a:solidFill>
              </a:rPr>
              <a:t>BUT WE DON’T NEED A CALENDAR TO REMIND US OF THIS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943100" y="2344616"/>
            <a:ext cx="8305800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</a:rPr>
              <a:t>MANY WILL TRAVEL “OVER THE RIVER &amp; THROUGH THE WOODS” TO VISIT FAMILY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</a:rPr>
              <a:t>FAMILIES &amp; FRIENDS WILL EAT TOGETHER AND SETTLE DOWN FOR AN AFTERNOON OF WATCHING A BALLGAME ON TV</a:t>
            </a:r>
          </a:p>
        </p:txBody>
      </p:sp>
    </p:spTree>
    <p:extLst>
      <p:ext uri="{BB962C8B-B14F-4D97-AF65-F5344CB8AC3E}">
        <p14:creationId xmlns:p14="http://schemas.microsoft.com/office/powerpoint/2010/main" val="415679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981200" y="304800"/>
            <a:ext cx="81534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ALL OF THESE ACTIVITIES ARE IN CELEBRATION OF THE BIRTH OF CHRIST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057400" y="1447801"/>
            <a:ext cx="8077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</a:rPr>
              <a:t>WE CAN BE CERTAIN THAT DECEMBER 25 IS NOT THE ACTUAL BIRTHDAY OF </a:t>
            </a:r>
            <a:r>
              <a:rPr lang="en-US" altLang="en-US" sz="2800" b="1" dirty="0" smtClean="0">
                <a:solidFill>
                  <a:srgbClr val="FFFFFF"/>
                </a:solidFill>
              </a:rPr>
              <a:t>JESUS</a:t>
            </a:r>
            <a:endParaRPr lang="en-US" altLang="en-US" sz="2800" b="1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41" y="2401908"/>
            <a:ext cx="10681118" cy="16521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9231" y="3727938"/>
            <a:ext cx="105192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FF"/>
                </a:solidFill>
              </a:rPr>
              <a:t>WE DON’T KNOW FOR SURE—WE CAN BE CERTAIN IT WAS NOT IN THE WINTER MONTHS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FF"/>
                </a:solidFill>
              </a:rPr>
              <a:t>BUT…IS IT EVER WRONG TO THINK ABOUT AND STUDY ABOUT HIS BIRTH?</a:t>
            </a:r>
          </a:p>
        </p:txBody>
      </p:sp>
    </p:spTree>
    <p:extLst>
      <p:ext uri="{BB962C8B-B14F-4D97-AF65-F5344CB8AC3E}">
        <p14:creationId xmlns:p14="http://schemas.microsoft.com/office/powerpoint/2010/main" val="152823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981200" y="304800"/>
            <a:ext cx="81534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FF00"/>
                </a:solidFill>
              </a:rPr>
              <a:t>ALL OF THESE ACTIVITIES ARE IN CELEBRATION OF THE BIRTH OF CHRIST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>
              <a:solidFill>
                <a:srgbClr val="00FF00"/>
              </a:solidFill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97523" y="1531399"/>
            <a:ext cx="1079695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00FFFF"/>
                </a:solidFill>
              </a:rPr>
              <a:t>BUT…IS </a:t>
            </a:r>
            <a:r>
              <a:rPr lang="en-US" altLang="en-US" sz="2800" b="1" dirty="0">
                <a:solidFill>
                  <a:srgbClr val="00FFFF"/>
                </a:solidFill>
              </a:rPr>
              <a:t>IT EVER WRONG TO THINK ABOUT AND STUDY ABOUT HIS BIRTH?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697523" y="2388751"/>
            <a:ext cx="11101754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</a:rPr>
              <a:t>Rom 14:5  One man considers one day more sacred than another; another man considers every day alike. Each one should be fully convinced in his own mind. </a:t>
            </a:r>
            <a:endParaRPr lang="en-US" altLang="en-US" sz="2800" b="1" dirty="0" smtClean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71" y="4071723"/>
            <a:ext cx="11839458" cy="749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2708" y="5173132"/>
            <a:ext cx="112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WE NEED TO THINK ABOUT THE BIRTH OF CHRIST IN A DIFFERENT WAY</a:t>
            </a:r>
            <a:endParaRPr lang="en-U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97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981200" y="304800"/>
            <a:ext cx="81534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B343"/>
                </a:solidFill>
              </a:rPr>
              <a:t>CHRIST BEING BORN RESULTED </a:t>
            </a:r>
            <a:r>
              <a:rPr lang="en-US" altLang="en-US" sz="2800" b="1" dirty="0">
                <a:solidFill>
                  <a:srgbClr val="FFB343"/>
                </a:solidFill>
              </a:rPr>
              <a:t>IN THINGS HAPPENING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981200" y="1447800"/>
            <a:ext cx="8153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FOR HIS </a:t>
            </a:r>
            <a:r>
              <a:rPr lang="en-US" altLang="en-US" sz="2800" b="1" dirty="0" smtClean="0">
                <a:solidFill>
                  <a:srgbClr val="00FF00"/>
                </a:solidFill>
              </a:rPr>
              <a:t>BIRTH </a:t>
            </a:r>
            <a:r>
              <a:rPr lang="en-US" altLang="en-US" sz="2800" b="1" dirty="0">
                <a:solidFill>
                  <a:srgbClr val="00FF00"/>
                </a:solidFill>
              </a:rPr>
              <a:t>TO BE SIGNIFICANT TO US SOME THINGS HAVE TO HAPPEN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441938" y="2514600"/>
            <a:ext cx="9659816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</a:rPr>
              <a:t>Gal 4:19 My dear children, for whom I am again in the pains of childbirth until Christ is formed in you,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FFFFFF"/>
              </a:solidFill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254369" y="3821723"/>
            <a:ext cx="974187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FF"/>
                </a:solidFill>
              </a:rPr>
              <a:t>PAUL USES THE “PAINS OF CHILDBIRTH” TO DEMONSTRATE HOW  CHRIST IS “FORMED” IN US</a:t>
            </a:r>
          </a:p>
        </p:txBody>
      </p:sp>
    </p:spTree>
    <p:extLst>
      <p:ext uri="{BB962C8B-B14F-4D97-AF65-F5344CB8AC3E}">
        <p14:creationId xmlns:p14="http://schemas.microsoft.com/office/powerpoint/2010/main" val="252118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/>
      <p:bldP spid="235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981200" y="304800"/>
            <a:ext cx="81534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B343"/>
                </a:solidFill>
              </a:rPr>
              <a:t>THE BIRTH </a:t>
            </a:r>
            <a:r>
              <a:rPr lang="en-US" altLang="en-US" sz="2800" b="1" dirty="0">
                <a:solidFill>
                  <a:srgbClr val="FFB343"/>
                </a:solidFill>
              </a:rPr>
              <a:t>OF CHRIST RESULTED IN THINGS HAPPENING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00"/>
              </a:solidFill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78523" y="1219200"/>
            <a:ext cx="9706708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</a:rPr>
              <a:t>Gal 4:19 My dear children, for whom I am again in the pains of childbirth until Christ is </a:t>
            </a:r>
            <a:r>
              <a:rPr lang="en-US" altLang="en-US" sz="2800" b="1" i="1" u="sng" dirty="0">
                <a:solidFill>
                  <a:srgbClr val="FFFF00"/>
                </a:solidFill>
              </a:rPr>
              <a:t>formed</a:t>
            </a:r>
            <a:r>
              <a:rPr lang="en-US" altLang="en-US" sz="2800" b="1" dirty="0">
                <a:solidFill>
                  <a:srgbClr val="FFFFFF"/>
                </a:solidFill>
              </a:rPr>
              <a:t> in you,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FFFFFF"/>
              </a:solidFill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732692" y="2376605"/>
            <a:ext cx="1072661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FF"/>
                </a:solidFill>
              </a:rPr>
              <a:t>FORMED  it is used in Gal 4:19, expressing the necessity of a change in character and conduct to correspond with inward spiritual condition, so that there may be moral conformity to Christ. (from Vine's Expository Dictionary of Biblical Words.)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FFFF"/>
              </a:solidFill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981200" y="4838818"/>
            <a:ext cx="838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00"/>
                </a:solidFill>
              </a:rPr>
              <a:t>THIS SAYS THAT CHRIST MUST BE “BORN” IN US</a:t>
            </a:r>
          </a:p>
        </p:txBody>
      </p:sp>
    </p:spTree>
    <p:extLst>
      <p:ext uri="{BB962C8B-B14F-4D97-AF65-F5344CB8AC3E}">
        <p14:creationId xmlns:p14="http://schemas.microsoft.com/office/powerpoint/2010/main" val="94263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0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1759</Words>
  <Application>Microsoft Office PowerPoint</Application>
  <PresentationFormat>Widescreen</PresentationFormat>
  <Paragraphs>148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acmford@yahoo.com</dc:creator>
  <cp:lastModifiedBy>acmford@yahoo.com</cp:lastModifiedBy>
  <cp:revision>21</cp:revision>
  <dcterms:created xsi:type="dcterms:W3CDTF">2023-12-03T20:11:23Z</dcterms:created>
  <dcterms:modified xsi:type="dcterms:W3CDTF">2023-12-12T12:57:58Z</dcterms:modified>
</cp:coreProperties>
</file>