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0186BD-DBAB-4189-A6A0-ACE936C0C5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422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8900D5-43A4-4626-BD2F-73E130F578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478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B8861C-7951-40B9-A036-19AAFE491A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225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796A14-1644-4E51-ABE0-CE765B9717A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746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9A3D65-D7AE-407F-8A3F-5790E38BD3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3570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632B19-C026-4A84-B93A-FA330A8E61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128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D4107DC-636F-4987-B012-C4366D0552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473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F354C7-1EA5-4A00-910B-CE3F2AD901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079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05F612-E2B1-42F1-B5BD-16411EBF5B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651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187431-C925-4F7B-BD23-9C098EE0EE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865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6F7C0-2F77-4DB1-81BF-4EFD2461BBD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384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smtClean="0">
                <a:solidFill>
                  <a:schemeClr val="tx1"/>
                </a:solidFill>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smtClean="0">
                <a:solidFill>
                  <a:schemeClr val="tx1"/>
                </a:solidFill>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solidFill>
                  <a:schemeClr val="tx1"/>
                </a:solidFill>
              </a:defRPr>
            </a:lvl1pPr>
          </a:lstStyle>
          <a:p>
            <a:pPr fontAlgn="base">
              <a:spcBef>
                <a:spcPct val="0"/>
              </a:spcBef>
              <a:spcAft>
                <a:spcPct val="0"/>
              </a:spcAft>
              <a:defRPr/>
            </a:pPr>
            <a:fld id="{A8A82DE9-855A-4B9C-9489-4E1DEBD05D9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7182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5" descr="image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824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16740"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  GOD EXPECTS OUR BEST</a:t>
            </a:r>
          </a:p>
        </p:txBody>
      </p:sp>
      <p:sp>
        <p:nvSpPr>
          <p:cNvPr id="116742" name="Text Box 6"/>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16743" name="Text Box 7"/>
          <p:cNvSpPr txBox="1">
            <a:spLocks noChangeArrowheads="1"/>
          </p:cNvSpPr>
          <p:nvPr/>
        </p:nvSpPr>
        <p:spPr bwMode="auto">
          <a:xfrm>
            <a:off x="830179" y="1490663"/>
            <a:ext cx="1043137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err="1">
                <a:solidFill>
                  <a:srgbClr val="FFFFFF"/>
                </a:solidFill>
              </a:rPr>
              <a:t>Eph</a:t>
            </a:r>
            <a:r>
              <a:rPr lang="en-US" altLang="en-US" dirty="0">
                <a:solidFill>
                  <a:srgbClr val="FFFFFF"/>
                </a:solidFill>
              </a:rPr>
              <a:t> 4:16  From him the whole body, joined and held together by every supporting ligament, grows and builds itself up in love, as each part does its work. </a:t>
            </a:r>
          </a:p>
          <a:p>
            <a:pPr fontAlgn="base">
              <a:spcBef>
                <a:spcPct val="0"/>
              </a:spcBef>
              <a:spcAft>
                <a:spcPct val="0"/>
              </a:spcAft>
            </a:pPr>
            <a:endParaRPr lang="en-US" altLang="en-US" dirty="0">
              <a:solidFill>
                <a:srgbClr val="FFFFFF"/>
              </a:solidFill>
            </a:endParaRPr>
          </a:p>
          <a:p>
            <a:pPr fontAlgn="base">
              <a:spcBef>
                <a:spcPct val="0"/>
              </a:spcBef>
              <a:spcAft>
                <a:spcPct val="0"/>
              </a:spcAft>
            </a:pPr>
            <a:r>
              <a:rPr lang="en-US" altLang="en-US" dirty="0">
                <a:solidFill>
                  <a:srgbClr val="FFFFFF"/>
                </a:solidFill>
              </a:rPr>
              <a:t>Col 3:23-24 Whatever you do, </a:t>
            </a:r>
            <a:r>
              <a:rPr lang="en-US" altLang="en-US" i="1" u="sng" dirty="0">
                <a:solidFill>
                  <a:srgbClr val="FFFF00"/>
                </a:solidFill>
              </a:rPr>
              <a:t>work at it with all your heart,</a:t>
            </a:r>
            <a:r>
              <a:rPr lang="en-US" altLang="en-US" dirty="0">
                <a:solidFill>
                  <a:srgbClr val="FFFFFF"/>
                </a:solidFill>
              </a:rPr>
              <a:t> as working for the Lord, not for men, </a:t>
            </a:r>
          </a:p>
        </p:txBody>
      </p:sp>
      <p:sp>
        <p:nvSpPr>
          <p:cNvPr id="116744" name="Text Box 8"/>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3957042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17764"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  GOD EXPECTS OUR BEST</a:t>
            </a:r>
          </a:p>
        </p:txBody>
      </p:sp>
      <p:sp>
        <p:nvSpPr>
          <p:cNvPr id="117765" name="Text Box 5"/>
          <p:cNvSpPr txBox="1">
            <a:spLocks noChangeArrowheads="1"/>
          </p:cNvSpPr>
          <p:nvPr/>
        </p:nvSpPr>
        <p:spPr bwMode="auto">
          <a:xfrm>
            <a:off x="1981200" y="10668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GOD COMMENDED THE WIDOW WHO GAVE HER BEST</a:t>
            </a:r>
          </a:p>
        </p:txBody>
      </p:sp>
      <p:sp>
        <p:nvSpPr>
          <p:cNvPr id="117766" name="Text Box 6"/>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17767" name="Text Box 8"/>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321" name="Text Box 9"/>
          <p:cNvSpPr txBox="1">
            <a:spLocks noChangeArrowheads="1"/>
          </p:cNvSpPr>
          <p:nvPr/>
        </p:nvSpPr>
        <p:spPr bwMode="auto">
          <a:xfrm>
            <a:off x="1106905" y="2057401"/>
            <a:ext cx="10262937"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Luke 21:1-4 As he looked up, Jesus saw the rich putting their gifts into the temple treasury. 2 He also saw a poor widow put in two very small copper coins.  3 "I tell you the truth," he said, "this poor widow has put in more than all the others. 4 All these people gave their gifts out of their wealth; but she out of her poverty put in all she had to live on." </a:t>
            </a:r>
          </a:p>
          <a:p>
            <a:pPr fontAlgn="base">
              <a:spcBef>
                <a:spcPct val="5000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253462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18788"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  GOD EXPECTS OUR BEST</a:t>
            </a:r>
          </a:p>
        </p:txBody>
      </p:sp>
      <p:sp>
        <p:nvSpPr>
          <p:cNvPr id="118789" name="Text Box 5"/>
          <p:cNvSpPr txBox="1">
            <a:spLocks noChangeArrowheads="1"/>
          </p:cNvSpPr>
          <p:nvPr/>
        </p:nvSpPr>
        <p:spPr bwMode="auto">
          <a:xfrm>
            <a:off x="1981200" y="10668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MACEDONIANS COMMENED FOR GIVING THEMSELVES</a:t>
            </a:r>
          </a:p>
        </p:txBody>
      </p:sp>
      <p:sp>
        <p:nvSpPr>
          <p:cNvPr id="118790" name="Text Box 6"/>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18791" name="Text Box 7"/>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344" name="Text Box 8"/>
          <p:cNvSpPr txBox="1">
            <a:spLocks noChangeArrowheads="1"/>
          </p:cNvSpPr>
          <p:nvPr/>
        </p:nvSpPr>
        <p:spPr bwMode="auto">
          <a:xfrm>
            <a:off x="1070811" y="2057401"/>
            <a:ext cx="10287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2 </a:t>
            </a:r>
            <a:r>
              <a:rPr lang="en-US" altLang="en-US" dirty="0" err="1">
                <a:solidFill>
                  <a:srgbClr val="FFFFFF"/>
                </a:solidFill>
              </a:rPr>
              <a:t>Cor</a:t>
            </a:r>
            <a:r>
              <a:rPr lang="en-US" altLang="en-US" dirty="0">
                <a:solidFill>
                  <a:srgbClr val="FFFFFF"/>
                </a:solidFill>
              </a:rPr>
              <a:t> 8:1-6  And now, brothers, we want you to know about the grace that God has given the Macedonian churches. 2 Out of the most severe trial, their overflowing joy and their extreme poverty welled up in rich generosity. 3 For I testify that they gave as much as they were able, and even beyond their ability. Entirely on their own, 4 they urgently pleaded with us for the privilege of sharing in this service to the saints.   </a:t>
            </a:r>
          </a:p>
        </p:txBody>
      </p:sp>
    </p:spTree>
    <p:extLst>
      <p:ext uri="{BB962C8B-B14F-4D97-AF65-F5344CB8AC3E}">
        <p14:creationId xmlns:p14="http://schemas.microsoft.com/office/powerpoint/2010/main" val="3472940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19812"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  GOD EXPECTS OUR BEST</a:t>
            </a:r>
          </a:p>
        </p:txBody>
      </p:sp>
      <p:sp>
        <p:nvSpPr>
          <p:cNvPr id="119814" name="Text Box 6"/>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19815" name="Text Box 7"/>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19816" name="Text Box 8"/>
          <p:cNvSpPr txBox="1">
            <a:spLocks noChangeArrowheads="1"/>
          </p:cNvSpPr>
          <p:nvPr/>
        </p:nvSpPr>
        <p:spPr bwMode="auto">
          <a:xfrm>
            <a:off x="818147" y="2057400"/>
            <a:ext cx="1061185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5 And they did not do as we expected, but they gave themselves first to the Lord and then to us in keeping with God's will. </a:t>
            </a:r>
          </a:p>
        </p:txBody>
      </p:sp>
    </p:spTree>
    <p:extLst>
      <p:ext uri="{BB962C8B-B14F-4D97-AF65-F5344CB8AC3E}">
        <p14:creationId xmlns:p14="http://schemas.microsoft.com/office/powerpoint/2010/main" val="3161674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20836"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  GOD EXPECTS OUR BEST</a:t>
            </a:r>
          </a:p>
        </p:txBody>
      </p:sp>
      <p:sp>
        <p:nvSpPr>
          <p:cNvPr id="120838" name="Text Box 6"/>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0839" name="Text Box 7"/>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0840" name="Text Box 8"/>
          <p:cNvSpPr txBox="1">
            <a:spLocks noChangeArrowheads="1"/>
          </p:cNvSpPr>
          <p:nvPr/>
        </p:nvSpPr>
        <p:spPr bwMode="auto">
          <a:xfrm>
            <a:off x="1058779" y="1567657"/>
            <a:ext cx="10130589"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5 And they did not do as we expected, but </a:t>
            </a:r>
            <a:r>
              <a:rPr lang="en-US" altLang="en-US" i="1" u="sng" dirty="0">
                <a:solidFill>
                  <a:srgbClr val="FFFF00"/>
                </a:solidFill>
              </a:rPr>
              <a:t>they gave themselves first to the Lord</a:t>
            </a:r>
            <a:r>
              <a:rPr lang="en-US" altLang="en-US" dirty="0">
                <a:solidFill>
                  <a:srgbClr val="FFFFFF"/>
                </a:solidFill>
              </a:rPr>
              <a:t> and then to us in keeping with God's will. </a:t>
            </a:r>
          </a:p>
        </p:txBody>
      </p:sp>
      <p:sp>
        <p:nvSpPr>
          <p:cNvPr id="16393" name="Text Box 9"/>
          <p:cNvSpPr txBox="1">
            <a:spLocks noChangeArrowheads="1"/>
          </p:cNvSpPr>
          <p:nvPr/>
        </p:nvSpPr>
        <p:spPr bwMode="auto">
          <a:xfrm>
            <a:off x="1905000" y="3657601"/>
            <a:ext cx="8382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HERE IS THE KEY TO GIVING GOD OUR BEST</a:t>
            </a:r>
          </a:p>
          <a:p>
            <a:pPr algn="ctr" fontAlgn="base">
              <a:spcBef>
                <a:spcPct val="50000"/>
              </a:spcBef>
              <a:spcAft>
                <a:spcPct val="0"/>
              </a:spcAft>
            </a:pPr>
            <a:r>
              <a:rPr lang="en-US" altLang="en-US">
                <a:solidFill>
                  <a:srgbClr val="00FFFF"/>
                </a:solidFill>
              </a:rPr>
              <a:t>WE FIRST GIVE OURSELVES TO THE LORD</a:t>
            </a:r>
          </a:p>
        </p:txBody>
      </p:sp>
    </p:spTree>
    <p:extLst>
      <p:ext uri="{BB962C8B-B14F-4D97-AF65-F5344CB8AC3E}">
        <p14:creationId xmlns:p14="http://schemas.microsoft.com/office/powerpoint/2010/main" val="2256447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393">
                                            <p:txEl>
                                              <p:pRg st="0" end="0"/>
                                            </p:txEl>
                                          </p:spTgt>
                                        </p:tgtEl>
                                        <p:attrNameLst>
                                          <p:attrName>style.visibility</p:attrName>
                                        </p:attrNameLst>
                                      </p:cBhvr>
                                      <p:to>
                                        <p:strVal val="visible"/>
                                      </p:to>
                                    </p:set>
                                    <p:anim calcmode="lin" valueType="num">
                                      <p:cBhvr>
                                        <p:cTn id="7" dur="500" fill="hold"/>
                                        <p:tgtEl>
                                          <p:spTgt spid="1639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9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6393">
                                            <p:txEl>
                                              <p:pRg st="1" end="1"/>
                                            </p:txEl>
                                          </p:spTgt>
                                        </p:tgtEl>
                                        <p:attrNameLst>
                                          <p:attrName>style.visibility</p:attrName>
                                        </p:attrNameLst>
                                      </p:cBhvr>
                                      <p:to>
                                        <p:strVal val="visible"/>
                                      </p:to>
                                    </p:set>
                                    <p:anim calcmode="lin" valueType="num">
                                      <p:cBhvr>
                                        <p:cTn id="13" dur="500" fill="hold"/>
                                        <p:tgtEl>
                                          <p:spTgt spid="1639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639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1" y="0"/>
            <a:ext cx="1238049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Text Box 4"/>
          <p:cNvSpPr txBox="1">
            <a:spLocks noChangeArrowheads="1"/>
          </p:cNvSpPr>
          <p:nvPr/>
        </p:nvSpPr>
        <p:spPr bwMode="auto">
          <a:xfrm>
            <a:off x="2133600" y="457201"/>
            <a:ext cx="80010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a:solidFill>
                  <a:schemeClr val="bg1"/>
                </a:solidFill>
                <a:latin typeface="Arial" panose="020B0604020202020204" pitchFamily="34" charset="0"/>
                <a:cs typeface="Arial" panose="020B0604020202020204" pitchFamily="34" charset="0"/>
              </a:defRPr>
            </a:lvl1pPr>
            <a:lvl2pPr marL="800100" indent="-342900">
              <a:defRPr sz="2800" b="1">
                <a:solidFill>
                  <a:schemeClr val="bg1"/>
                </a:solidFill>
                <a:latin typeface="Arial" panose="020B0604020202020204" pitchFamily="34" charset="0"/>
                <a:cs typeface="Arial" panose="020B0604020202020204" pitchFamily="34" charset="0"/>
              </a:defRPr>
            </a:lvl2pPr>
            <a:lvl3pPr marL="1257300" indent="-342900">
              <a:defRPr sz="2800" b="1">
                <a:solidFill>
                  <a:schemeClr val="bg1"/>
                </a:solidFill>
                <a:latin typeface="Arial" panose="020B0604020202020204" pitchFamily="34" charset="0"/>
                <a:cs typeface="Arial" panose="020B0604020202020204" pitchFamily="34" charset="0"/>
              </a:defRPr>
            </a:lvl3pPr>
            <a:lvl4pPr marL="1714500" indent="-342900">
              <a:defRPr sz="2800" b="1">
                <a:solidFill>
                  <a:schemeClr val="bg1"/>
                </a:solidFill>
                <a:latin typeface="Arial" panose="020B0604020202020204" pitchFamily="34" charset="0"/>
                <a:cs typeface="Arial" panose="020B0604020202020204" pitchFamily="34" charset="0"/>
              </a:defRPr>
            </a:lvl4pPr>
            <a:lvl5pPr marL="2171700" indent="-342900">
              <a:defRPr sz="2800" b="1">
                <a:solidFill>
                  <a:schemeClr val="bg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a:solidFill>
                  <a:srgbClr val="FFFFFF"/>
                </a:solidFill>
              </a:rPr>
              <a:t>TAKE MY LIFE</a:t>
            </a:r>
          </a:p>
          <a:p>
            <a:pPr algn="ctr" fontAlgn="base">
              <a:spcBef>
                <a:spcPct val="0"/>
              </a:spcBef>
              <a:spcAft>
                <a:spcPct val="0"/>
              </a:spcAft>
            </a:pPr>
            <a:endParaRPr lang="en-US" altLang="en-US" b="0">
              <a:solidFill>
                <a:srgbClr val="FFFFFF"/>
              </a:solidFill>
            </a:endParaRPr>
          </a:p>
          <a:p>
            <a:pPr algn="ctr" fontAlgn="base">
              <a:spcBef>
                <a:spcPct val="0"/>
              </a:spcBef>
              <a:spcAft>
                <a:spcPct val="0"/>
              </a:spcAft>
            </a:pPr>
            <a:r>
              <a:rPr lang="en-US" altLang="en-US">
                <a:solidFill>
                  <a:srgbClr val="FFFFFF"/>
                </a:solidFill>
              </a:rPr>
              <a:t>Take my life and let it be</a:t>
            </a:r>
            <a:br>
              <a:rPr lang="en-US" altLang="en-US">
                <a:solidFill>
                  <a:srgbClr val="FFFFFF"/>
                </a:solidFill>
              </a:rPr>
            </a:br>
            <a:r>
              <a:rPr lang="en-US" altLang="en-US">
                <a:solidFill>
                  <a:srgbClr val="FFFFFF"/>
                </a:solidFill>
              </a:rPr>
              <a:t>Consecrated, Lord, to Thee.</a:t>
            </a:r>
            <a:br>
              <a:rPr lang="en-US" altLang="en-US">
                <a:solidFill>
                  <a:srgbClr val="FFFFFF"/>
                </a:solidFill>
              </a:rPr>
            </a:br>
            <a:r>
              <a:rPr lang="en-US" altLang="en-US">
                <a:solidFill>
                  <a:srgbClr val="FFFFFF"/>
                </a:solidFill>
              </a:rPr>
              <a:t>Take my moments and my days,</a:t>
            </a:r>
            <a:br>
              <a:rPr lang="en-US" altLang="en-US">
                <a:solidFill>
                  <a:srgbClr val="FFFFFF"/>
                </a:solidFill>
              </a:rPr>
            </a:br>
            <a:r>
              <a:rPr lang="en-US" altLang="en-US">
                <a:solidFill>
                  <a:srgbClr val="FFFFFF"/>
                </a:solidFill>
              </a:rPr>
              <a:t>Let them flow in endless praise.</a:t>
            </a:r>
          </a:p>
          <a:p>
            <a:pPr algn="ctr" fontAlgn="base">
              <a:spcBef>
                <a:spcPct val="0"/>
              </a:spcBef>
              <a:spcAft>
                <a:spcPct val="0"/>
              </a:spcAft>
            </a:pPr>
            <a:r>
              <a:rPr lang="en-US" altLang="en-US">
                <a:solidFill>
                  <a:srgbClr val="FFFFFF"/>
                </a:solidFill>
              </a:rPr>
              <a:t>Take my hands and let them move</a:t>
            </a:r>
            <a:br>
              <a:rPr lang="en-US" altLang="en-US">
                <a:solidFill>
                  <a:srgbClr val="FFFFFF"/>
                </a:solidFill>
              </a:rPr>
            </a:br>
            <a:r>
              <a:rPr lang="en-US" altLang="en-US">
                <a:solidFill>
                  <a:srgbClr val="FFFFFF"/>
                </a:solidFill>
              </a:rPr>
              <a:t>At the impulse of Thy love.</a:t>
            </a:r>
            <a:br>
              <a:rPr lang="en-US" altLang="en-US">
                <a:solidFill>
                  <a:srgbClr val="FFFFFF"/>
                </a:solidFill>
              </a:rPr>
            </a:br>
            <a:endParaRPr lang="en-US" altLang="en-US">
              <a:solidFill>
                <a:srgbClr val="FFFFFF"/>
              </a:solidFill>
            </a:endParaRPr>
          </a:p>
        </p:txBody>
      </p:sp>
      <p:sp>
        <p:nvSpPr>
          <p:cNvPr id="121860" name="Text Box 6"/>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1861" name="Text Box 7"/>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8442" name="Text Box 10"/>
          <p:cNvSpPr txBox="1">
            <a:spLocks noChangeArrowheads="1"/>
          </p:cNvSpPr>
          <p:nvPr/>
        </p:nvSpPr>
        <p:spPr bwMode="auto">
          <a:xfrm>
            <a:off x="2286000" y="4114801"/>
            <a:ext cx="78486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MY LIFE</a:t>
            </a:r>
          </a:p>
          <a:p>
            <a:pPr algn="ctr" fontAlgn="base">
              <a:spcBef>
                <a:spcPct val="50000"/>
              </a:spcBef>
              <a:spcAft>
                <a:spcPct val="0"/>
              </a:spcAft>
            </a:pPr>
            <a:r>
              <a:rPr lang="en-US" altLang="en-US">
                <a:solidFill>
                  <a:srgbClr val="00FF00"/>
                </a:solidFill>
              </a:rPr>
              <a:t>MY MOMENTS</a:t>
            </a:r>
          </a:p>
          <a:p>
            <a:pPr algn="ctr" fontAlgn="base">
              <a:spcBef>
                <a:spcPct val="50000"/>
              </a:spcBef>
              <a:spcAft>
                <a:spcPct val="0"/>
              </a:spcAft>
            </a:pPr>
            <a:r>
              <a:rPr lang="en-US" altLang="en-US">
                <a:solidFill>
                  <a:srgbClr val="00FF00"/>
                </a:solidFill>
              </a:rPr>
              <a:t>MY DAYS</a:t>
            </a:r>
          </a:p>
          <a:p>
            <a:pPr algn="ctr" fontAlgn="base">
              <a:spcBef>
                <a:spcPct val="50000"/>
              </a:spcBef>
              <a:spcAft>
                <a:spcPct val="0"/>
              </a:spcAft>
            </a:pPr>
            <a:r>
              <a:rPr lang="en-US" altLang="en-US">
                <a:solidFill>
                  <a:srgbClr val="00FF00"/>
                </a:solidFill>
              </a:rPr>
              <a:t>MY HANDS</a:t>
            </a:r>
          </a:p>
        </p:txBody>
      </p:sp>
    </p:spTree>
    <p:extLst>
      <p:ext uri="{BB962C8B-B14F-4D97-AF65-F5344CB8AC3E}">
        <p14:creationId xmlns:p14="http://schemas.microsoft.com/office/powerpoint/2010/main" val="3856414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42">
                                            <p:txEl>
                                              <p:pRg st="0" end="0"/>
                                            </p:txEl>
                                          </p:spTgt>
                                        </p:tgtEl>
                                        <p:attrNameLst>
                                          <p:attrName>style.visibility</p:attrName>
                                        </p:attrNameLst>
                                      </p:cBhvr>
                                      <p:to>
                                        <p:strVal val="visible"/>
                                      </p:to>
                                    </p:set>
                                    <p:animEffect transition="in" filter="dissolve">
                                      <p:cBhvr>
                                        <p:cTn id="7" dur="500"/>
                                        <p:tgtEl>
                                          <p:spTgt spid="184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42">
                                            <p:txEl>
                                              <p:pRg st="1" end="1"/>
                                            </p:txEl>
                                          </p:spTgt>
                                        </p:tgtEl>
                                        <p:attrNameLst>
                                          <p:attrName>style.visibility</p:attrName>
                                        </p:attrNameLst>
                                      </p:cBhvr>
                                      <p:to>
                                        <p:strVal val="visible"/>
                                      </p:to>
                                    </p:set>
                                    <p:animEffect transition="in" filter="dissolve">
                                      <p:cBhvr>
                                        <p:cTn id="12" dur="500"/>
                                        <p:tgtEl>
                                          <p:spTgt spid="184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42">
                                            <p:txEl>
                                              <p:pRg st="2" end="2"/>
                                            </p:txEl>
                                          </p:spTgt>
                                        </p:tgtEl>
                                        <p:attrNameLst>
                                          <p:attrName>style.visibility</p:attrName>
                                        </p:attrNameLst>
                                      </p:cBhvr>
                                      <p:to>
                                        <p:strVal val="visible"/>
                                      </p:to>
                                    </p:set>
                                    <p:animEffect transition="in" filter="dissolve">
                                      <p:cBhvr>
                                        <p:cTn id="17" dur="500"/>
                                        <p:tgtEl>
                                          <p:spTgt spid="184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42">
                                            <p:txEl>
                                              <p:pRg st="3" end="3"/>
                                            </p:txEl>
                                          </p:spTgt>
                                        </p:tgtEl>
                                        <p:attrNameLst>
                                          <p:attrName>style.visibility</p:attrName>
                                        </p:attrNameLst>
                                      </p:cBhvr>
                                      <p:to>
                                        <p:strVal val="visible"/>
                                      </p:to>
                                    </p:set>
                                    <p:animEffect transition="in" filter="dissolve">
                                      <p:cBhvr>
                                        <p:cTn id="22" dur="500"/>
                                        <p:tgtEl>
                                          <p:spTgt spid="184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p:cNvSpPr txBox="1">
            <a:spLocks noChangeArrowheads="1"/>
          </p:cNvSpPr>
          <p:nvPr/>
        </p:nvSpPr>
        <p:spPr bwMode="auto">
          <a:xfrm>
            <a:off x="2133600" y="457201"/>
            <a:ext cx="8001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a:solidFill>
                  <a:schemeClr val="bg1"/>
                </a:solidFill>
                <a:latin typeface="Arial" panose="020B0604020202020204" pitchFamily="34" charset="0"/>
                <a:cs typeface="Arial" panose="020B0604020202020204" pitchFamily="34" charset="0"/>
              </a:defRPr>
            </a:lvl1pPr>
            <a:lvl2pPr marL="800100" indent="-342900">
              <a:defRPr sz="2800" b="1">
                <a:solidFill>
                  <a:schemeClr val="bg1"/>
                </a:solidFill>
                <a:latin typeface="Arial" panose="020B0604020202020204" pitchFamily="34" charset="0"/>
                <a:cs typeface="Arial" panose="020B0604020202020204" pitchFamily="34" charset="0"/>
              </a:defRPr>
            </a:lvl2pPr>
            <a:lvl3pPr marL="1257300" indent="-342900">
              <a:defRPr sz="2800" b="1">
                <a:solidFill>
                  <a:schemeClr val="bg1"/>
                </a:solidFill>
                <a:latin typeface="Arial" panose="020B0604020202020204" pitchFamily="34" charset="0"/>
                <a:cs typeface="Arial" panose="020B0604020202020204" pitchFamily="34" charset="0"/>
              </a:defRPr>
            </a:lvl3pPr>
            <a:lvl4pPr marL="1714500" indent="-342900">
              <a:defRPr sz="2800" b="1">
                <a:solidFill>
                  <a:schemeClr val="bg1"/>
                </a:solidFill>
                <a:latin typeface="Arial" panose="020B0604020202020204" pitchFamily="34" charset="0"/>
                <a:cs typeface="Arial" panose="020B0604020202020204" pitchFamily="34" charset="0"/>
              </a:defRPr>
            </a:lvl4pPr>
            <a:lvl5pPr marL="2171700" indent="-342900">
              <a:defRPr sz="2800" b="1">
                <a:solidFill>
                  <a:schemeClr val="bg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a:solidFill>
                  <a:srgbClr val="FFFFFF"/>
                </a:solidFill>
              </a:rPr>
              <a:t>TAKE MY LIFE</a:t>
            </a:r>
          </a:p>
          <a:p>
            <a:pPr fontAlgn="base">
              <a:spcBef>
                <a:spcPct val="0"/>
              </a:spcBef>
              <a:spcAft>
                <a:spcPct val="0"/>
              </a:spcAft>
            </a:pPr>
            <a:endParaRPr lang="en-US" altLang="en-US" b="0">
              <a:solidFill>
                <a:srgbClr val="FFFFFF"/>
              </a:solidFill>
            </a:endParaRPr>
          </a:p>
          <a:p>
            <a:pPr algn="ctr" fontAlgn="base">
              <a:spcBef>
                <a:spcPct val="0"/>
              </a:spcBef>
              <a:spcAft>
                <a:spcPct val="0"/>
              </a:spcAft>
            </a:pPr>
            <a:r>
              <a:rPr lang="en-US" altLang="en-US">
                <a:solidFill>
                  <a:srgbClr val="FFFFFF"/>
                </a:solidFill>
              </a:rPr>
              <a:t>Take my feet and let them be</a:t>
            </a:r>
            <a:br>
              <a:rPr lang="en-US" altLang="en-US">
                <a:solidFill>
                  <a:srgbClr val="FFFFFF"/>
                </a:solidFill>
              </a:rPr>
            </a:br>
            <a:r>
              <a:rPr lang="en-US" altLang="en-US">
                <a:solidFill>
                  <a:srgbClr val="FFFFFF"/>
                </a:solidFill>
              </a:rPr>
              <a:t>Swift and beautiful for Thee.</a:t>
            </a:r>
          </a:p>
          <a:p>
            <a:pPr algn="ctr" fontAlgn="base">
              <a:spcBef>
                <a:spcPct val="0"/>
              </a:spcBef>
              <a:spcAft>
                <a:spcPct val="0"/>
              </a:spcAft>
            </a:pPr>
            <a:r>
              <a:rPr lang="en-US" altLang="en-US">
                <a:solidFill>
                  <a:srgbClr val="FFFFFF"/>
                </a:solidFill>
              </a:rPr>
              <a:t>Take my voice and let me sing,</a:t>
            </a:r>
            <a:br>
              <a:rPr lang="en-US" altLang="en-US">
                <a:solidFill>
                  <a:srgbClr val="FFFFFF"/>
                </a:solidFill>
              </a:rPr>
            </a:br>
            <a:r>
              <a:rPr lang="en-US" altLang="en-US">
                <a:solidFill>
                  <a:srgbClr val="FFFFFF"/>
                </a:solidFill>
              </a:rPr>
              <a:t>Always, only for my King.</a:t>
            </a:r>
            <a:br>
              <a:rPr lang="en-US" altLang="en-US">
                <a:solidFill>
                  <a:srgbClr val="FFFFFF"/>
                </a:solidFill>
              </a:rPr>
            </a:br>
            <a:r>
              <a:rPr lang="en-US" altLang="en-US">
                <a:solidFill>
                  <a:srgbClr val="FFFFFF"/>
                </a:solidFill>
              </a:rPr>
              <a:t>Take my lips and let them be</a:t>
            </a:r>
            <a:br>
              <a:rPr lang="en-US" altLang="en-US">
                <a:solidFill>
                  <a:srgbClr val="FFFFFF"/>
                </a:solidFill>
              </a:rPr>
            </a:br>
            <a:r>
              <a:rPr lang="en-US" altLang="en-US">
                <a:solidFill>
                  <a:srgbClr val="FFFFFF"/>
                </a:solidFill>
              </a:rPr>
              <a:t>Filled with messages from Thee.</a:t>
            </a:r>
          </a:p>
        </p:txBody>
      </p:sp>
      <p:sp>
        <p:nvSpPr>
          <p:cNvPr id="122884" name="Text Box 4"/>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2885"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9462" name="Text Box 6"/>
          <p:cNvSpPr txBox="1">
            <a:spLocks noChangeArrowheads="1"/>
          </p:cNvSpPr>
          <p:nvPr/>
        </p:nvSpPr>
        <p:spPr bwMode="auto">
          <a:xfrm>
            <a:off x="2438400" y="4038601"/>
            <a:ext cx="7620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MY FEET</a:t>
            </a:r>
          </a:p>
          <a:p>
            <a:pPr algn="ctr" fontAlgn="base">
              <a:spcBef>
                <a:spcPct val="50000"/>
              </a:spcBef>
              <a:spcAft>
                <a:spcPct val="0"/>
              </a:spcAft>
            </a:pPr>
            <a:r>
              <a:rPr lang="en-US" altLang="en-US">
                <a:solidFill>
                  <a:srgbClr val="00FF00"/>
                </a:solidFill>
              </a:rPr>
              <a:t>VOICE</a:t>
            </a:r>
          </a:p>
          <a:p>
            <a:pPr algn="ctr" fontAlgn="base">
              <a:spcBef>
                <a:spcPct val="50000"/>
              </a:spcBef>
              <a:spcAft>
                <a:spcPct val="0"/>
              </a:spcAft>
            </a:pPr>
            <a:r>
              <a:rPr lang="en-US" altLang="en-US">
                <a:solidFill>
                  <a:srgbClr val="00FF00"/>
                </a:solidFill>
              </a:rPr>
              <a:t>LIPS</a:t>
            </a:r>
          </a:p>
        </p:txBody>
      </p:sp>
    </p:spTree>
    <p:extLst>
      <p:ext uri="{BB962C8B-B14F-4D97-AF65-F5344CB8AC3E}">
        <p14:creationId xmlns:p14="http://schemas.microsoft.com/office/powerpoint/2010/main" val="30423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dissolve">
                                      <p:cBhvr>
                                        <p:cTn id="7" dur="500"/>
                                        <p:tgtEl>
                                          <p:spTgt spid="194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2">
                                            <p:txEl>
                                              <p:pRg st="1" end="1"/>
                                            </p:txEl>
                                          </p:spTgt>
                                        </p:tgtEl>
                                        <p:attrNameLst>
                                          <p:attrName>style.visibility</p:attrName>
                                        </p:attrNameLst>
                                      </p:cBhvr>
                                      <p:to>
                                        <p:strVal val="visible"/>
                                      </p:to>
                                    </p:set>
                                    <p:animEffect transition="in" filter="dissolve">
                                      <p:cBhvr>
                                        <p:cTn id="12" dur="500"/>
                                        <p:tgtEl>
                                          <p:spTgt spid="194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2">
                                            <p:txEl>
                                              <p:pRg st="2" end="2"/>
                                            </p:txEl>
                                          </p:spTgt>
                                        </p:tgtEl>
                                        <p:attrNameLst>
                                          <p:attrName>style.visibility</p:attrName>
                                        </p:attrNameLst>
                                      </p:cBhvr>
                                      <p:to>
                                        <p:strVal val="visible"/>
                                      </p:to>
                                    </p:set>
                                    <p:animEffect transition="in" filter="dissolve">
                                      <p:cBhvr>
                                        <p:cTn id="17" dur="500"/>
                                        <p:tgtEl>
                                          <p:spTgt spid="194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ext Box 3"/>
          <p:cNvSpPr txBox="1">
            <a:spLocks noChangeArrowheads="1"/>
          </p:cNvSpPr>
          <p:nvPr/>
        </p:nvSpPr>
        <p:spPr bwMode="auto">
          <a:xfrm>
            <a:off x="2133600" y="457200"/>
            <a:ext cx="8001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a:solidFill>
                  <a:schemeClr val="bg1"/>
                </a:solidFill>
                <a:latin typeface="Arial" panose="020B0604020202020204" pitchFamily="34" charset="0"/>
                <a:cs typeface="Arial" panose="020B0604020202020204" pitchFamily="34" charset="0"/>
              </a:defRPr>
            </a:lvl1pPr>
            <a:lvl2pPr marL="800100" indent="-342900">
              <a:defRPr sz="2800" b="1">
                <a:solidFill>
                  <a:schemeClr val="bg1"/>
                </a:solidFill>
                <a:latin typeface="Arial" panose="020B0604020202020204" pitchFamily="34" charset="0"/>
                <a:cs typeface="Arial" panose="020B0604020202020204" pitchFamily="34" charset="0"/>
              </a:defRPr>
            </a:lvl2pPr>
            <a:lvl3pPr marL="1257300" indent="-342900">
              <a:defRPr sz="2800" b="1">
                <a:solidFill>
                  <a:schemeClr val="bg1"/>
                </a:solidFill>
                <a:latin typeface="Arial" panose="020B0604020202020204" pitchFamily="34" charset="0"/>
                <a:cs typeface="Arial" panose="020B0604020202020204" pitchFamily="34" charset="0"/>
              </a:defRPr>
            </a:lvl3pPr>
            <a:lvl4pPr marL="1714500" indent="-342900">
              <a:defRPr sz="2800" b="1">
                <a:solidFill>
                  <a:schemeClr val="bg1"/>
                </a:solidFill>
                <a:latin typeface="Arial" panose="020B0604020202020204" pitchFamily="34" charset="0"/>
                <a:cs typeface="Arial" panose="020B0604020202020204" pitchFamily="34" charset="0"/>
              </a:defRPr>
            </a:lvl4pPr>
            <a:lvl5pPr marL="2171700" indent="-342900">
              <a:defRPr sz="2800" b="1">
                <a:solidFill>
                  <a:schemeClr val="bg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a:solidFill>
                  <a:srgbClr val="FFFFFF"/>
                </a:solidFill>
              </a:rPr>
              <a:t>TAKE MY LIFE</a:t>
            </a:r>
          </a:p>
          <a:p>
            <a:pPr fontAlgn="base">
              <a:spcBef>
                <a:spcPct val="0"/>
              </a:spcBef>
              <a:spcAft>
                <a:spcPct val="0"/>
              </a:spcAft>
            </a:pPr>
            <a:endParaRPr lang="en-US" altLang="en-US" b="0">
              <a:solidFill>
                <a:srgbClr val="FFFFFF"/>
              </a:solidFill>
            </a:endParaRPr>
          </a:p>
          <a:p>
            <a:pPr algn="ctr" fontAlgn="base">
              <a:spcBef>
                <a:spcPct val="0"/>
              </a:spcBef>
              <a:spcAft>
                <a:spcPct val="0"/>
              </a:spcAft>
            </a:pPr>
            <a:r>
              <a:rPr lang="en-US" altLang="en-US">
                <a:solidFill>
                  <a:srgbClr val="FFFFFF"/>
                </a:solidFill>
              </a:rPr>
              <a:t>Take my silver and my gold,</a:t>
            </a:r>
            <a:br>
              <a:rPr lang="en-US" altLang="en-US">
                <a:solidFill>
                  <a:srgbClr val="FFFFFF"/>
                </a:solidFill>
              </a:rPr>
            </a:br>
            <a:r>
              <a:rPr lang="en-US" altLang="en-US">
                <a:solidFill>
                  <a:srgbClr val="FFFFFF"/>
                </a:solidFill>
              </a:rPr>
              <a:t>Not a mite would I withhold.</a:t>
            </a:r>
            <a:br>
              <a:rPr lang="en-US" altLang="en-US">
                <a:solidFill>
                  <a:srgbClr val="FFFFFF"/>
                </a:solidFill>
              </a:rPr>
            </a:br>
            <a:r>
              <a:rPr lang="en-US" altLang="en-US">
                <a:solidFill>
                  <a:srgbClr val="FFFFFF"/>
                </a:solidFill>
              </a:rPr>
              <a:t>Take my intellect and use</a:t>
            </a:r>
            <a:br>
              <a:rPr lang="en-US" altLang="en-US">
                <a:solidFill>
                  <a:srgbClr val="FFFFFF"/>
                </a:solidFill>
              </a:rPr>
            </a:br>
            <a:r>
              <a:rPr lang="en-US" altLang="en-US">
                <a:solidFill>
                  <a:srgbClr val="FFFFFF"/>
                </a:solidFill>
              </a:rPr>
              <a:t>Every pow’r as Thou shalt choose.</a:t>
            </a:r>
          </a:p>
          <a:p>
            <a:pPr algn="ctr" fontAlgn="base">
              <a:spcBef>
                <a:spcPct val="0"/>
              </a:spcBef>
              <a:spcAft>
                <a:spcPct val="0"/>
              </a:spcAft>
            </a:pPr>
            <a:endParaRPr lang="en-US" altLang="en-US">
              <a:solidFill>
                <a:srgbClr val="FFFFFF"/>
              </a:solidFill>
            </a:endParaRPr>
          </a:p>
        </p:txBody>
      </p:sp>
      <p:sp>
        <p:nvSpPr>
          <p:cNvPr id="123908" name="Text Box 4"/>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3909"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20486" name="Text Box 6"/>
          <p:cNvSpPr txBox="1">
            <a:spLocks noChangeArrowheads="1"/>
          </p:cNvSpPr>
          <p:nvPr/>
        </p:nvSpPr>
        <p:spPr bwMode="auto">
          <a:xfrm>
            <a:off x="2057400" y="3429000"/>
            <a:ext cx="8153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THIS VERSE IS OMITTED IN OUR BOOK</a:t>
            </a:r>
          </a:p>
          <a:p>
            <a:pPr algn="ctr" fontAlgn="base">
              <a:spcBef>
                <a:spcPct val="50000"/>
              </a:spcBef>
              <a:spcAft>
                <a:spcPct val="0"/>
              </a:spcAft>
            </a:pPr>
            <a:r>
              <a:rPr lang="en-US" altLang="en-US">
                <a:solidFill>
                  <a:srgbClr val="00FF00"/>
                </a:solidFill>
              </a:rPr>
              <a:t>WONDER WHY?</a:t>
            </a:r>
          </a:p>
          <a:p>
            <a:pPr algn="ctr" fontAlgn="base">
              <a:spcBef>
                <a:spcPct val="50000"/>
              </a:spcBef>
              <a:spcAft>
                <a:spcPct val="0"/>
              </a:spcAft>
            </a:pPr>
            <a:r>
              <a:rPr lang="en-US" altLang="en-US">
                <a:solidFill>
                  <a:srgbClr val="00FF00"/>
                </a:solidFill>
              </a:rPr>
              <a:t>“TAKE EVERYTHING—BUT LEAVE MY MONEY ALONE”</a:t>
            </a:r>
          </a:p>
        </p:txBody>
      </p:sp>
    </p:spTree>
    <p:extLst>
      <p:ext uri="{BB962C8B-B14F-4D97-AF65-F5344CB8AC3E}">
        <p14:creationId xmlns:p14="http://schemas.microsoft.com/office/powerpoint/2010/main" val="1018210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Effect transition="in" filter="dissolve">
                                      <p:cBhvr>
                                        <p:cTn id="7" dur="500"/>
                                        <p:tgtEl>
                                          <p:spTgt spid="204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6">
                                            <p:txEl>
                                              <p:pRg st="1" end="1"/>
                                            </p:txEl>
                                          </p:spTgt>
                                        </p:tgtEl>
                                        <p:attrNameLst>
                                          <p:attrName>style.visibility</p:attrName>
                                        </p:attrNameLst>
                                      </p:cBhvr>
                                      <p:to>
                                        <p:strVal val="visible"/>
                                      </p:to>
                                    </p:set>
                                    <p:animEffect transition="in" filter="dissolve">
                                      <p:cBhvr>
                                        <p:cTn id="12" dur="500"/>
                                        <p:tgtEl>
                                          <p:spTgt spid="204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6">
                                            <p:txEl>
                                              <p:pRg st="2" end="2"/>
                                            </p:txEl>
                                          </p:spTgt>
                                        </p:tgtEl>
                                        <p:attrNameLst>
                                          <p:attrName>style.visibility</p:attrName>
                                        </p:attrNameLst>
                                      </p:cBhvr>
                                      <p:to>
                                        <p:strVal val="visible"/>
                                      </p:to>
                                    </p:set>
                                    <p:animEffect transition="in" filter="dissolve">
                                      <p:cBhvr>
                                        <p:cTn id="17" dur="500"/>
                                        <p:tgtEl>
                                          <p:spTgt spid="204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2133600" y="457200"/>
            <a:ext cx="80010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a:solidFill>
                  <a:schemeClr val="bg1"/>
                </a:solidFill>
                <a:latin typeface="Arial" panose="020B0604020202020204" pitchFamily="34" charset="0"/>
                <a:cs typeface="Arial" panose="020B0604020202020204" pitchFamily="34" charset="0"/>
              </a:defRPr>
            </a:lvl1pPr>
            <a:lvl2pPr marL="800100" indent="-342900">
              <a:defRPr sz="2800" b="1">
                <a:solidFill>
                  <a:schemeClr val="bg1"/>
                </a:solidFill>
                <a:latin typeface="Arial" panose="020B0604020202020204" pitchFamily="34" charset="0"/>
                <a:cs typeface="Arial" panose="020B0604020202020204" pitchFamily="34" charset="0"/>
              </a:defRPr>
            </a:lvl2pPr>
            <a:lvl3pPr marL="1257300" indent="-342900">
              <a:defRPr sz="2800" b="1">
                <a:solidFill>
                  <a:schemeClr val="bg1"/>
                </a:solidFill>
                <a:latin typeface="Arial" panose="020B0604020202020204" pitchFamily="34" charset="0"/>
                <a:cs typeface="Arial" panose="020B0604020202020204" pitchFamily="34" charset="0"/>
              </a:defRPr>
            </a:lvl3pPr>
            <a:lvl4pPr marL="1714500" indent="-342900">
              <a:defRPr sz="2800" b="1">
                <a:solidFill>
                  <a:schemeClr val="bg1"/>
                </a:solidFill>
                <a:latin typeface="Arial" panose="020B0604020202020204" pitchFamily="34" charset="0"/>
                <a:cs typeface="Arial" panose="020B0604020202020204" pitchFamily="34" charset="0"/>
              </a:defRPr>
            </a:lvl4pPr>
            <a:lvl5pPr marL="2171700" indent="-342900">
              <a:defRPr sz="2800" b="1">
                <a:solidFill>
                  <a:schemeClr val="bg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a:solidFill>
                  <a:srgbClr val="FFFFFF"/>
                </a:solidFill>
              </a:rPr>
              <a:t>TAKE MY LIFE</a:t>
            </a:r>
          </a:p>
          <a:p>
            <a:pPr fontAlgn="base">
              <a:spcBef>
                <a:spcPct val="0"/>
              </a:spcBef>
              <a:spcAft>
                <a:spcPct val="0"/>
              </a:spcAft>
            </a:pPr>
            <a:endParaRPr lang="en-US" altLang="en-US" b="0">
              <a:solidFill>
                <a:srgbClr val="FFFFFF"/>
              </a:solidFill>
            </a:endParaRPr>
          </a:p>
          <a:p>
            <a:pPr algn="ctr" fontAlgn="base">
              <a:spcBef>
                <a:spcPct val="0"/>
              </a:spcBef>
              <a:spcAft>
                <a:spcPct val="0"/>
              </a:spcAft>
            </a:pPr>
            <a:r>
              <a:rPr lang="en-US" altLang="en-US">
                <a:solidFill>
                  <a:srgbClr val="FFFFFF"/>
                </a:solidFill>
              </a:rPr>
              <a:t>Take my will and make it Thine,</a:t>
            </a:r>
            <a:br>
              <a:rPr lang="en-US" altLang="en-US">
                <a:solidFill>
                  <a:srgbClr val="FFFFFF"/>
                </a:solidFill>
              </a:rPr>
            </a:br>
            <a:r>
              <a:rPr lang="en-US" altLang="en-US">
                <a:solidFill>
                  <a:srgbClr val="FFFFFF"/>
                </a:solidFill>
              </a:rPr>
              <a:t>It shall be no longer mine.</a:t>
            </a:r>
            <a:br>
              <a:rPr lang="en-US" altLang="en-US">
                <a:solidFill>
                  <a:srgbClr val="FFFFFF"/>
                </a:solidFill>
              </a:rPr>
            </a:br>
            <a:r>
              <a:rPr lang="en-US" altLang="en-US">
                <a:solidFill>
                  <a:srgbClr val="FFFFFF"/>
                </a:solidFill>
              </a:rPr>
              <a:t>Take my heart, it is Thine own,</a:t>
            </a:r>
            <a:br>
              <a:rPr lang="en-US" altLang="en-US">
                <a:solidFill>
                  <a:srgbClr val="FFFFFF"/>
                </a:solidFill>
              </a:rPr>
            </a:br>
            <a:r>
              <a:rPr lang="en-US" altLang="en-US">
                <a:solidFill>
                  <a:srgbClr val="FFFFFF"/>
                </a:solidFill>
              </a:rPr>
              <a:t>It shall be Thy royal throne.</a:t>
            </a:r>
          </a:p>
          <a:p>
            <a:pPr algn="ctr" fontAlgn="base">
              <a:spcBef>
                <a:spcPct val="0"/>
              </a:spcBef>
              <a:spcAft>
                <a:spcPct val="0"/>
              </a:spcAft>
            </a:pPr>
            <a:r>
              <a:rPr lang="en-US" altLang="en-US">
                <a:solidFill>
                  <a:srgbClr val="FFFFFF"/>
                </a:solidFill>
              </a:rPr>
              <a:t>Take my love, my Lord, I pour</a:t>
            </a:r>
            <a:br>
              <a:rPr lang="en-US" altLang="en-US">
                <a:solidFill>
                  <a:srgbClr val="FFFFFF"/>
                </a:solidFill>
              </a:rPr>
            </a:br>
            <a:r>
              <a:rPr lang="en-US" altLang="en-US">
                <a:solidFill>
                  <a:srgbClr val="FFFFFF"/>
                </a:solidFill>
              </a:rPr>
              <a:t>At Thy feet its treasure store.</a:t>
            </a:r>
            <a:br>
              <a:rPr lang="en-US" altLang="en-US">
                <a:solidFill>
                  <a:srgbClr val="FFFFFF"/>
                </a:solidFill>
              </a:rPr>
            </a:br>
            <a:r>
              <a:rPr lang="en-US" altLang="en-US">
                <a:solidFill>
                  <a:srgbClr val="FFFFFF"/>
                </a:solidFill>
              </a:rPr>
              <a:t>Take myself and I will be</a:t>
            </a:r>
            <a:br>
              <a:rPr lang="en-US" altLang="en-US">
                <a:solidFill>
                  <a:srgbClr val="FFFFFF"/>
                </a:solidFill>
              </a:rPr>
            </a:br>
            <a:r>
              <a:rPr lang="en-US" altLang="en-US">
                <a:solidFill>
                  <a:srgbClr val="FFFFFF"/>
                </a:solidFill>
              </a:rPr>
              <a:t>Ever, only, all for Thee.</a:t>
            </a:r>
          </a:p>
        </p:txBody>
      </p:sp>
      <p:sp>
        <p:nvSpPr>
          <p:cNvPr id="124932" name="Text Box 4"/>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4933"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21510" name="Text Box 6"/>
          <p:cNvSpPr txBox="1">
            <a:spLocks noChangeArrowheads="1"/>
          </p:cNvSpPr>
          <p:nvPr/>
        </p:nvSpPr>
        <p:spPr bwMode="auto">
          <a:xfrm>
            <a:off x="2286000" y="4876801"/>
            <a:ext cx="77724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MY WILL</a:t>
            </a:r>
          </a:p>
          <a:p>
            <a:pPr algn="ctr" fontAlgn="base">
              <a:spcBef>
                <a:spcPct val="50000"/>
              </a:spcBef>
              <a:spcAft>
                <a:spcPct val="0"/>
              </a:spcAft>
            </a:pPr>
            <a:r>
              <a:rPr lang="en-US" altLang="en-US">
                <a:solidFill>
                  <a:srgbClr val="00FF00"/>
                </a:solidFill>
              </a:rPr>
              <a:t>MY HEART</a:t>
            </a:r>
          </a:p>
          <a:p>
            <a:pPr algn="ctr" fontAlgn="base">
              <a:spcBef>
                <a:spcPct val="50000"/>
              </a:spcBef>
              <a:spcAft>
                <a:spcPct val="0"/>
              </a:spcAft>
            </a:pPr>
            <a:r>
              <a:rPr lang="en-US" altLang="en-US">
                <a:solidFill>
                  <a:srgbClr val="00FF00"/>
                </a:solidFill>
              </a:rPr>
              <a:t>MY LOVE</a:t>
            </a:r>
          </a:p>
        </p:txBody>
      </p:sp>
    </p:spTree>
    <p:extLst>
      <p:ext uri="{BB962C8B-B14F-4D97-AF65-F5344CB8AC3E}">
        <p14:creationId xmlns:p14="http://schemas.microsoft.com/office/powerpoint/2010/main" val="4101143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Effect transition="in" filter="dissolve">
                                      <p:cBhvr>
                                        <p:cTn id="7" dur="500"/>
                                        <p:tgtEl>
                                          <p:spTgt spid="215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10">
                                            <p:txEl>
                                              <p:pRg st="1" end="1"/>
                                            </p:txEl>
                                          </p:spTgt>
                                        </p:tgtEl>
                                        <p:attrNameLst>
                                          <p:attrName>style.visibility</p:attrName>
                                        </p:attrNameLst>
                                      </p:cBhvr>
                                      <p:to>
                                        <p:strVal val="visible"/>
                                      </p:to>
                                    </p:set>
                                    <p:animEffect transition="in" filter="dissolve">
                                      <p:cBhvr>
                                        <p:cTn id="12" dur="500"/>
                                        <p:tgtEl>
                                          <p:spTgt spid="215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10">
                                            <p:txEl>
                                              <p:pRg st="2" end="2"/>
                                            </p:txEl>
                                          </p:spTgt>
                                        </p:tgtEl>
                                        <p:attrNameLst>
                                          <p:attrName>style.visibility</p:attrName>
                                        </p:attrNameLst>
                                      </p:cBhvr>
                                      <p:to>
                                        <p:strVal val="visible"/>
                                      </p:to>
                                    </p:set>
                                    <p:animEffect transition="in" filter="dissolve">
                                      <p:cBhvr>
                                        <p:cTn id="17" dur="500"/>
                                        <p:tgtEl>
                                          <p:spTgt spid="215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Text Box 3"/>
          <p:cNvSpPr txBox="1">
            <a:spLocks noChangeArrowheads="1"/>
          </p:cNvSpPr>
          <p:nvPr/>
        </p:nvSpPr>
        <p:spPr bwMode="auto">
          <a:xfrm>
            <a:off x="2133600" y="457200"/>
            <a:ext cx="80010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a:solidFill>
                  <a:schemeClr val="bg1"/>
                </a:solidFill>
                <a:latin typeface="Arial" panose="020B0604020202020204" pitchFamily="34" charset="0"/>
                <a:cs typeface="Arial" panose="020B0604020202020204" pitchFamily="34" charset="0"/>
              </a:defRPr>
            </a:lvl1pPr>
            <a:lvl2pPr marL="800100" indent="-342900">
              <a:defRPr sz="2800" b="1">
                <a:solidFill>
                  <a:schemeClr val="bg1"/>
                </a:solidFill>
                <a:latin typeface="Arial" panose="020B0604020202020204" pitchFamily="34" charset="0"/>
                <a:cs typeface="Arial" panose="020B0604020202020204" pitchFamily="34" charset="0"/>
              </a:defRPr>
            </a:lvl2pPr>
            <a:lvl3pPr marL="1257300" indent="-342900">
              <a:defRPr sz="2800" b="1">
                <a:solidFill>
                  <a:schemeClr val="bg1"/>
                </a:solidFill>
                <a:latin typeface="Arial" panose="020B0604020202020204" pitchFamily="34" charset="0"/>
                <a:cs typeface="Arial" panose="020B0604020202020204" pitchFamily="34" charset="0"/>
              </a:defRPr>
            </a:lvl3pPr>
            <a:lvl4pPr marL="1714500" indent="-342900">
              <a:defRPr sz="2800" b="1">
                <a:solidFill>
                  <a:schemeClr val="bg1"/>
                </a:solidFill>
                <a:latin typeface="Arial" panose="020B0604020202020204" pitchFamily="34" charset="0"/>
                <a:cs typeface="Arial" panose="020B0604020202020204" pitchFamily="34" charset="0"/>
              </a:defRPr>
            </a:lvl4pPr>
            <a:lvl5pPr marL="2171700" indent="-342900">
              <a:defRPr sz="2800" b="1">
                <a:solidFill>
                  <a:schemeClr val="bg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a:solidFill>
                  <a:srgbClr val="FFFFFF"/>
                </a:solidFill>
              </a:rPr>
              <a:t>TAKE MY LIFE</a:t>
            </a:r>
          </a:p>
          <a:p>
            <a:pPr fontAlgn="base">
              <a:spcBef>
                <a:spcPct val="0"/>
              </a:spcBef>
              <a:spcAft>
                <a:spcPct val="0"/>
              </a:spcAft>
            </a:pPr>
            <a:endParaRPr lang="en-US" altLang="en-US" b="0">
              <a:solidFill>
                <a:srgbClr val="FFFFFF"/>
              </a:solidFill>
            </a:endParaRPr>
          </a:p>
          <a:p>
            <a:pPr algn="ctr" fontAlgn="base">
              <a:spcBef>
                <a:spcPct val="0"/>
              </a:spcBef>
              <a:spcAft>
                <a:spcPct val="0"/>
              </a:spcAft>
            </a:pPr>
            <a:r>
              <a:rPr lang="en-US" altLang="en-US">
                <a:solidFill>
                  <a:srgbClr val="FFFFFF"/>
                </a:solidFill>
              </a:rPr>
              <a:t>Take my will and make it Thine,</a:t>
            </a:r>
            <a:br>
              <a:rPr lang="en-US" altLang="en-US">
                <a:solidFill>
                  <a:srgbClr val="FFFFFF"/>
                </a:solidFill>
              </a:rPr>
            </a:br>
            <a:r>
              <a:rPr lang="en-US" altLang="en-US">
                <a:solidFill>
                  <a:srgbClr val="FFFFFF"/>
                </a:solidFill>
              </a:rPr>
              <a:t>It shall be no longer mine.</a:t>
            </a:r>
            <a:br>
              <a:rPr lang="en-US" altLang="en-US">
                <a:solidFill>
                  <a:srgbClr val="FFFFFF"/>
                </a:solidFill>
              </a:rPr>
            </a:br>
            <a:r>
              <a:rPr lang="en-US" altLang="en-US">
                <a:solidFill>
                  <a:srgbClr val="FFFFFF"/>
                </a:solidFill>
              </a:rPr>
              <a:t>Take my heart, it is Thine own,</a:t>
            </a:r>
            <a:br>
              <a:rPr lang="en-US" altLang="en-US">
                <a:solidFill>
                  <a:srgbClr val="FFFFFF"/>
                </a:solidFill>
              </a:rPr>
            </a:br>
            <a:r>
              <a:rPr lang="en-US" altLang="en-US">
                <a:solidFill>
                  <a:srgbClr val="FFFFFF"/>
                </a:solidFill>
              </a:rPr>
              <a:t>It shall be Thy royal throne.</a:t>
            </a:r>
          </a:p>
          <a:p>
            <a:pPr algn="ctr" fontAlgn="base">
              <a:spcBef>
                <a:spcPct val="0"/>
              </a:spcBef>
              <a:spcAft>
                <a:spcPct val="0"/>
              </a:spcAft>
            </a:pPr>
            <a:r>
              <a:rPr lang="en-US" altLang="en-US">
                <a:solidFill>
                  <a:srgbClr val="FFFFFF"/>
                </a:solidFill>
              </a:rPr>
              <a:t>Take my love, my Lord, I pour</a:t>
            </a:r>
            <a:br>
              <a:rPr lang="en-US" altLang="en-US">
                <a:solidFill>
                  <a:srgbClr val="FFFFFF"/>
                </a:solidFill>
              </a:rPr>
            </a:br>
            <a:r>
              <a:rPr lang="en-US" altLang="en-US">
                <a:solidFill>
                  <a:srgbClr val="FFFFFF"/>
                </a:solidFill>
              </a:rPr>
              <a:t>At Thy feet its treasure store.</a:t>
            </a:r>
            <a:br>
              <a:rPr lang="en-US" altLang="en-US">
                <a:solidFill>
                  <a:srgbClr val="FFFFFF"/>
                </a:solidFill>
              </a:rPr>
            </a:br>
            <a:r>
              <a:rPr lang="en-US" altLang="en-US" i="1" u="sng">
                <a:solidFill>
                  <a:srgbClr val="FFFF00"/>
                </a:solidFill>
              </a:rPr>
              <a:t>Take myself and I will be</a:t>
            </a:r>
            <a:br>
              <a:rPr lang="en-US" altLang="en-US" i="1" u="sng">
                <a:solidFill>
                  <a:srgbClr val="FFFF00"/>
                </a:solidFill>
              </a:rPr>
            </a:br>
            <a:r>
              <a:rPr lang="en-US" altLang="en-US" i="1" u="sng">
                <a:solidFill>
                  <a:srgbClr val="FFFF00"/>
                </a:solidFill>
              </a:rPr>
              <a:t>Ever, only, all for Thee.</a:t>
            </a:r>
          </a:p>
        </p:txBody>
      </p:sp>
      <p:sp>
        <p:nvSpPr>
          <p:cNvPr id="125956" name="Text Box 4"/>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5957"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22534" name="Text Box 6"/>
          <p:cNvSpPr txBox="1">
            <a:spLocks noChangeArrowheads="1"/>
          </p:cNvSpPr>
          <p:nvPr/>
        </p:nvSpPr>
        <p:spPr bwMode="auto">
          <a:xfrm>
            <a:off x="2286000" y="4876801"/>
            <a:ext cx="7772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MY SELF</a:t>
            </a:r>
          </a:p>
          <a:p>
            <a:pPr algn="ctr" fontAlgn="base">
              <a:spcBef>
                <a:spcPct val="50000"/>
              </a:spcBef>
              <a:spcAft>
                <a:spcPct val="0"/>
              </a:spcAft>
            </a:pPr>
            <a:endParaRPr lang="en-US" altLang="en-US">
              <a:solidFill>
                <a:srgbClr val="00FF00"/>
              </a:solidFill>
            </a:endParaRPr>
          </a:p>
        </p:txBody>
      </p:sp>
      <p:sp>
        <p:nvSpPr>
          <p:cNvPr id="22535" name="Text Box 7"/>
          <p:cNvSpPr txBox="1">
            <a:spLocks noChangeArrowheads="1"/>
          </p:cNvSpPr>
          <p:nvPr/>
        </p:nvSpPr>
        <p:spPr bwMode="auto">
          <a:xfrm>
            <a:off x="2514600" y="54102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GOD WANTS US TO BE THE BEST WE CAN BE</a:t>
            </a:r>
          </a:p>
        </p:txBody>
      </p:sp>
    </p:spTree>
    <p:extLst>
      <p:ext uri="{BB962C8B-B14F-4D97-AF65-F5344CB8AC3E}">
        <p14:creationId xmlns:p14="http://schemas.microsoft.com/office/powerpoint/2010/main" val="1981893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dissolve">
                                      <p:cBhvr>
                                        <p:cTn id="7" dur="500"/>
                                        <p:tgtEl>
                                          <p:spTgt spid="225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dissolve">
                                      <p:cBhvr>
                                        <p:cTn id="12"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p:bldP spid="225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5"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6"/>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08548" name="Text Box 7"/>
          <p:cNvSpPr txBox="1">
            <a:spLocks noChangeArrowheads="1"/>
          </p:cNvSpPr>
          <p:nvPr/>
        </p:nvSpPr>
        <p:spPr bwMode="auto">
          <a:xfrm>
            <a:off x="2133600" y="457201"/>
            <a:ext cx="8001000"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Eccl 9:10 Whatever your hand finds to do, do it with all your might, for in the grave, where you are going, there is neither working nor planning nor knowledge nor wisdom. </a:t>
            </a:r>
          </a:p>
          <a:p>
            <a:pPr fontAlgn="base">
              <a:spcBef>
                <a:spcPct val="0"/>
              </a:spcBef>
              <a:spcAft>
                <a:spcPct val="0"/>
              </a:spcAft>
            </a:pPr>
            <a:r>
              <a:rPr lang="en-US" altLang="en-US" sz="1800" b="0" dirty="0">
                <a:solidFill>
                  <a:srgbClr val="000000"/>
                </a:solidFill>
              </a:rPr>
              <a:t>NIV</a:t>
            </a:r>
          </a:p>
          <a:p>
            <a:pPr fontAlgn="base">
              <a:spcBef>
                <a:spcPct val="50000"/>
              </a:spcBef>
              <a:spcAft>
                <a:spcPct val="0"/>
              </a:spcAft>
            </a:pPr>
            <a:endParaRPr lang="en-US" altLang="en-US" sz="1800" b="0" dirty="0">
              <a:solidFill>
                <a:srgbClr val="000000"/>
              </a:solidFill>
            </a:endParaRPr>
          </a:p>
        </p:txBody>
      </p:sp>
    </p:spTree>
    <p:extLst>
      <p:ext uri="{BB962C8B-B14F-4D97-AF65-F5344CB8AC3E}">
        <p14:creationId xmlns:p14="http://schemas.microsoft.com/office/powerpoint/2010/main" val="382397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26980"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26981" name="Text Box 6"/>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6982" name="Text Box 7"/>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23562" name="Text Box 10"/>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23563" name="Text Box 11"/>
          <p:cNvSpPr txBox="1">
            <a:spLocks noChangeArrowheads="1"/>
          </p:cNvSpPr>
          <p:nvPr/>
        </p:nvSpPr>
        <p:spPr bwMode="auto">
          <a:xfrm>
            <a:off x="1981200" y="17526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IT IS EASIER TO SIT AT HOME &amp; DO NOTHING</a:t>
            </a:r>
          </a:p>
        </p:txBody>
      </p:sp>
      <p:sp>
        <p:nvSpPr>
          <p:cNvPr id="23564" name="Text Box 12"/>
          <p:cNvSpPr txBox="1">
            <a:spLocks noChangeArrowheads="1"/>
          </p:cNvSpPr>
          <p:nvPr/>
        </p:nvSpPr>
        <p:spPr bwMode="auto">
          <a:xfrm>
            <a:off x="757989" y="2514601"/>
            <a:ext cx="1079232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Matt 25:14-27  "Again, it will be like a man going on a journey, who called his servants and entrusted his property to them. 15 To one he gave five talents of money, to another two talents, and to another one talent, each according to his ability. Then he went on his journey. 16 The man who had received the five talents went at once and put his money to work and gained five more. </a:t>
            </a:r>
          </a:p>
        </p:txBody>
      </p:sp>
    </p:spTree>
    <p:extLst>
      <p:ext uri="{BB962C8B-B14F-4D97-AF65-F5344CB8AC3E}">
        <p14:creationId xmlns:p14="http://schemas.microsoft.com/office/powerpoint/2010/main" val="23195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wipe(down)">
                                      <p:cBhvr>
                                        <p:cTn id="7" dur="580">
                                          <p:stCondLst>
                                            <p:cond delay="0"/>
                                          </p:stCondLst>
                                        </p:cTn>
                                        <p:tgtEl>
                                          <p:spTgt spid="23562"/>
                                        </p:tgtEl>
                                      </p:cBhvr>
                                    </p:animEffect>
                                    <p:anim calcmode="lin" valueType="num">
                                      <p:cBhvr>
                                        <p:cTn id="8" dur="1822" tmFilter="0,0; 0.14,0.36; 0.43,0.73; 0.71,0.91; 1.0,1.0">
                                          <p:stCondLst>
                                            <p:cond delay="0"/>
                                          </p:stCondLst>
                                        </p:cTn>
                                        <p:tgtEl>
                                          <p:spTgt spid="235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62"/>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62"/>
                                        </p:tgtEl>
                                      </p:cBhvr>
                                      <p:to x="100000" y="60000"/>
                                    </p:animScale>
                                    <p:animScale>
                                      <p:cBhvr>
                                        <p:cTn id="14" dur="166" decel="50000">
                                          <p:stCondLst>
                                            <p:cond delay="676"/>
                                          </p:stCondLst>
                                        </p:cTn>
                                        <p:tgtEl>
                                          <p:spTgt spid="23562"/>
                                        </p:tgtEl>
                                      </p:cBhvr>
                                      <p:to x="100000" y="100000"/>
                                    </p:animScale>
                                    <p:animScale>
                                      <p:cBhvr>
                                        <p:cTn id="15" dur="26">
                                          <p:stCondLst>
                                            <p:cond delay="1312"/>
                                          </p:stCondLst>
                                        </p:cTn>
                                        <p:tgtEl>
                                          <p:spTgt spid="23562"/>
                                        </p:tgtEl>
                                      </p:cBhvr>
                                      <p:to x="100000" y="80000"/>
                                    </p:animScale>
                                    <p:animScale>
                                      <p:cBhvr>
                                        <p:cTn id="16" dur="166" decel="50000">
                                          <p:stCondLst>
                                            <p:cond delay="1338"/>
                                          </p:stCondLst>
                                        </p:cTn>
                                        <p:tgtEl>
                                          <p:spTgt spid="23562"/>
                                        </p:tgtEl>
                                      </p:cBhvr>
                                      <p:to x="100000" y="100000"/>
                                    </p:animScale>
                                    <p:animScale>
                                      <p:cBhvr>
                                        <p:cTn id="17" dur="26">
                                          <p:stCondLst>
                                            <p:cond delay="1642"/>
                                          </p:stCondLst>
                                        </p:cTn>
                                        <p:tgtEl>
                                          <p:spTgt spid="23562"/>
                                        </p:tgtEl>
                                      </p:cBhvr>
                                      <p:to x="100000" y="90000"/>
                                    </p:animScale>
                                    <p:animScale>
                                      <p:cBhvr>
                                        <p:cTn id="18" dur="166" decel="50000">
                                          <p:stCondLst>
                                            <p:cond delay="1668"/>
                                          </p:stCondLst>
                                        </p:cTn>
                                        <p:tgtEl>
                                          <p:spTgt spid="23562"/>
                                        </p:tgtEl>
                                      </p:cBhvr>
                                      <p:to x="100000" y="100000"/>
                                    </p:animScale>
                                    <p:animScale>
                                      <p:cBhvr>
                                        <p:cTn id="19" dur="26">
                                          <p:stCondLst>
                                            <p:cond delay="1808"/>
                                          </p:stCondLst>
                                        </p:cTn>
                                        <p:tgtEl>
                                          <p:spTgt spid="23562"/>
                                        </p:tgtEl>
                                      </p:cBhvr>
                                      <p:to x="100000" y="95000"/>
                                    </p:animScale>
                                    <p:animScale>
                                      <p:cBhvr>
                                        <p:cTn id="20" dur="166" decel="50000">
                                          <p:stCondLst>
                                            <p:cond delay="1834"/>
                                          </p:stCondLst>
                                        </p:cTn>
                                        <p:tgtEl>
                                          <p:spTgt spid="2356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3563"/>
                                        </p:tgtEl>
                                        <p:attrNameLst>
                                          <p:attrName>style.visibility</p:attrName>
                                        </p:attrNameLst>
                                      </p:cBhvr>
                                      <p:to>
                                        <p:strVal val="visible"/>
                                      </p:to>
                                    </p:set>
                                    <p:anim calcmode="lin" valueType="num">
                                      <p:cBhvr>
                                        <p:cTn id="25" dur="500" fill="hold"/>
                                        <p:tgtEl>
                                          <p:spTgt spid="23563"/>
                                        </p:tgtEl>
                                        <p:attrNameLst>
                                          <p:attrName>ppt_w</p:attrName>
                                        </p:attrNameLst>
                                      </p:cBhvr>
                                      <p:tavLst>
                                        <p:tav tm="0">
                                          <p:val>
                                            <p:fltVal val="0"/>
                                          </p:val>
                                        </p:tav>
                                        <p:tav tm="100000">
                                          <p:val>
                                            <p:strVal val="#ppt_w"/>
                                          </p:val>
                                        </p:tav>
                                      </p:tavLst>
                                    </p:anim>
                                    <p:anim calcmode="lin" valueType="num">
                                      <p:cBhvr>
                                        <p:cTn id="26" dur="500" fill="hold"/>
                                        <p:tgtEl>
                                          <p:spTgt spid="2356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3" grpId="0"/>
      <p:bldP spid="235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28004"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28005" name="Text Box 5"/>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8006" name="Text Box 6"/>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8007" name="Text Box 7"/>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28008" name="Text Box 8"/>
          <p:cNvSpPr txBox="1">
            <a:spLocks noChangeArrowheads="1"/>
          </p:cNvSpPr>
          <p:nvPr/>
        </p:nvSpPr>
        <p:spPr bwMode="auto">
          <a:xfrm>
            <a:off x="1981200" y="17526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IT IS EASIER TO SIT AT HOME &amp; DO NOTHING</a:t>
            </a:r>
          </a:p>
        </p:txBody>
      </p:sp>
      <p:sp>
        <p:nvSpPr>
          <p:cNvPr id="128009" name="Text Box 9"/>
          <p:cNvSpPr txBox="1">
            <a:spLocks noChangeArrowheads="1"/>
          </p:cNvSpPr>
          <p:nvPr/>
        </p:nvSpPr>
        <p:spPr bwMode="auto">
          <a:xfrm>
            <a:off x="998621" y="2514600"/>
            <a:ext cx="1033512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17 So also, the one with the two talents gained two more. 18 But the man who had received the one talent went off, dug a hole in the ground and hid his master's money.  19 "After a long time the master of those servants returned and settled accounts with them. 20 The man who had received the five talents brought the other five. 'Master,' he said, 'you entrusted me with five talents. See, I have gained five more.' </a:t>
            </a:r>
          </a:p>
          <a:p>
            <a:pPr fontAlgn="base">
              <a:spcBef>
                <a:spcPct val="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312920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108284" y="0"/>
            <a:ext cx="123002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29028"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29029" name="Text Box 5"/>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9030" name="Text Box 6"/>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29031" name="Text Box 7"/>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29032" name="Text Box 8"/>
          <p:cNvSpPr txBox="1">
            <a:spLocks noChangeArrowheads="1"/>
          </p:cNvSpPr>
          <p:nvPr/>
        </p:nvSpPr>
        <p:spPr bwMode="auto">
          <a:xfrm>
            <a:off x="1981200" y="17526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IT IS EASIER TO SIT AT HOME &amp; DO NOTHING</a:t>
            </a:r>
          </a:p>
        </p:txBody>
      </p:sp>
      <p:sp>
        <p:nvSpPr>
          <p:cNvPr id="129033" name="Text Box 9"/>
          <p:cNvSpPr txBox="1">
            <a:spLocks noChangeArrowheads="1"/>
          </p:cNvSpPr>
          <p:nvPr/>
        </p:nvSpPr>
        <p:spPr bwMode="auto">
          <a:xfrm>
            <a:off x="914400" y="2514601"/>
            <a:ext cx="1050356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21 "His master replied, 'Well done, good and faithful servant! You have been faithful with a few things; I will put you in charge of many things. Come and share your master's happiness!'  22 "The man with the two talents also came. 'Master,' he said, 'you entrusted me with two talents; see, I have gained two more.' </a:t>
            </a:r>
          </a:p>
          <a:p>
            <a:pPr fontAlgn="base">
              <a:spcBef>
                <a:spcPct val="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3227667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30052"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30053" name="Text Box 5"/>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0054" name="Text Box 6"/>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0055" name="Text Box 7"/>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30056" name="Text Box 8"/>
          <p:cNvSpPr txBox="1">
            <a:spLocks noChangeArrowheads="1"/>
          </p:cNvSpPr>
          <p:nvPr/>
        </p:nvSpPr>
        <p:spPr bwMode="auto">
          <a:xfrm>
            <a:off x="1981200" y="17526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IT IS EASIER TO SIT AT HOME &amp; DO NOTHING</a:t>
            </a:r>
          </a:p>
        </p:txBody>
      </p:sp>
      <p:sp>
        <p:nvSpPr>
          <p:cNvPr id="130057" name="Text Box 9"/>
          <p:cNvSpPr txBox="1">
            <a:spLocks noChangeArrowheads="1"/>
          </p:cNvSpPr>
          <p:nvPr/>
        </p:nvSpPr>
        <p:spPr bwMode="auto">
          <a:xfrm>
            <a:off x="1191125" y="2514601"/>
            <a:ext cx="1027496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23 "His master replied, 'Well done, good and faithful servant! You have been faithful with a few things; I will put you in charge of many things. Come and share your master's happiness!'  24 "Then the man who had received the one talent came. 'Master,' he said, 'I knew that you are a hard man, harvesting where you have not sown and gathering where you have not scattered seed. </a:t>
            </a:r>
          </a:p>
        </p:txBody>
      </p:sp>
    </p:spTree>
    <p:extLst>
      <p:ext uri="{BB962C8B-B14F-4D97-AF65-F5344CB8AC3E}">
        <p14:creationId xmlns:p14="http://schemas.microsoft.com/office/powerpoint/2010/main" val="2779202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84221" y="0"/>
            <a:ext cx="12276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31076"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31077" name="Text Box 5"/>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1078" name="Text Box 6"/>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1079" name="Text Box 7"/>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31080" name="Text Box 8"/>
          <p:cNvSpPr txBox="1">
            <a:spLocks noChangeArrowheads="1"/>
          </p:cNvSpPr>
          <p:nvPr/>
        </p:nvSpPr>
        <p:spPr bwMode="auto">
          <a:xfrm>
            <a:off x="1981200" y="17526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IT IS EASIER TO SIT AT HOME &amp; DO NOTHING</a:t>
            </a:r>
          </a:p>
        </p:txBody>
      </p:sp>
      <p:sp>
        <p:nvSpPr>
          <p:cNvPr id="131081" name="Text Box 9"/>
          <p:cNvSpPr txBox="1">
            <a:spLocks noChangeArrowheads="1"/>
          </p:cNvSpPr>
          <p:nvPr/>
        </p:nvSpPr>
        <p:spPr bwMode="auto">
          <a:xfrm>
            <a:off x="1022684" y="2514600"/>
            <a:ext cx="1039528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25 So I was afraid and went out and hid your talent in the ground. See, here is what belongs to you.'  26 "His master replied, 'You wicked, lazy servant! So you knew that I harvest where I have not sown and gather where I have not scattered seed? 27 Well then, you should have put my money on deposit with the bankers, so that when I returned I would have received it back with interest. </a:t>
            </a:r>
          </a:p>
          <a:p>
            <a:pPr fontAlgn="base">
              <a:spcBef>
                <a:spcPct val="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289089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32100"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32101" name="Text Box 5"/>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2102" name="Text Box 6"/>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2103" name="Text Box 7"/>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32104" name="Text Box 8"/>
          <p:cNvSpPr txBox="1">
            <a:spLocks noChangeArrowheads="1"/>
          </p:cNvSpPr>
          <p:nvPr/>
        </p:nvSpPr>
        <p:spPr bwMode="auto">
          <a:xfrm>
            <a:off x="1981200" y="17526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IT IS EASIER TO SIT AT HOME &amp; DO NOTHING</a:t>
            </a:r>
          </a:p>
        </p:txBody>
      </p:sp>
      <p:sp>
        <p:nvSpPr>
          <p:cNvPr id="28681" name="Text Box 9"/>
          <p:cNvSpPr txBox="1">
            <a:spLocks noChangeArrowheads="1"/>
          </p:cNvSpPr>
          <p:nvPr/>
        </p:nvSpPr>
        <p:spPr bwMode="auto">
          <a:xfrm>
            <a:off x="1752600" y="23622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a:solidFill>
                  <a:srgbClr val="00FF00"/>
                </a:solidFill>
              </a:rPr>
              <a:t>NOTICE THE EXCUSE OFFERED BY 1 TALENT MAN</a:t>
            </a:r>
          </a:p>
        </p:txBody>
      </p:sp>
      <p:sp>
        <p:nvSpPr>
          <p:cNvPr id="132106" name="Text Box 10"/>
          <p:cNvSpPr txBox="1">
            <a:spLocks noChangeArrowheads="1"/>
          </p:cNvSpPr>
          <p:nvPr/>
        </p:nvSpPr>
        <p:spPr bwMode="auto">
          <a:xfrm>
            <a:off x="1905000" y="34290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28683" name="Text Box 11"/>
          <p:cNvSpPr txBox="1">
            <a:spLocks noChangeArrowheads="1"/>
          </p:cNvSpPr>
          <p:nvPr/>
        </p:nvSpPr>
        <p:spPr bwMode="auto">
          <a:xfrm>
            <a:off x="1981200" y="33528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a:solidFill>
                  <a:srgbClr val="FFFFFF"/>
                </a:solidFill>
              </a:rPr>
              <a:t>25 So I was afraid and went out and hid your talent in the ground.</a:t>
            </a:r>
          </a:p>
        </p:txBody>
      </p:sp>
      <p:sp>
        <p:nvSpPr>
          <p:cNvPr id="28684" name="Text Box 12"/>
          <p:cNvSpPr txBox="1">
            <a:spLocks noChangeArrowheads="1"/>
          </p:cNvSpPr>
          <p:nvPr/>
        </p:nvSpPr>
        <p:spPr bwMode="auto">
          <a:xfrm>
            <a:off x="1828800" y="449580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NOTICE THE “REAL REASON”</a:t>
            </a:r>
          </a:p>
        </p:txBody>
      </p:sp>
      <p:sp>
        <p:nvSpPr>
          <p:cNvPr id="28685" name="Text Box 13"/>
          <p:cNvSpPr txBox="1">
            <a:spLocks noChangeArrowheads="1"/>
          </p:cNvSpPr>
          <p:nvPr/>
        </p:nvSpPr>
        <p:spPr bwMode="auto">
          <a:xfrm>
            <a:off x="1828800" y="510540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FFFF"/>
                </a:solidFill>
              </a:rPr>
              <a:t>You wicked, lazy servant!</a:t>
            </a:r>
          </a:p>
        </p:txBody>
      </p:sp>
    </p:spTree>
    <p:extLst>
      <p:ext uri="{BB962C8B-B14F-4D97-AF65-F5344CB8AC3E}">
        <p14:creationId xmlns:p14="http://schemas.microsoft.com/office/powerpoint/2010/main" val="4062918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8684"/>
                                        </p:tgtEl>
                                        <p:attrNameLst>
                                          <p:attrName>style.visibility</p:attrName>
                                        </p:attrNameLst>
                                      </p:cBhvr>
                                      <p:to>
                                        <p:strVal val="visible"/>
                                      </p:to>
                                    </p:set>
                                    <p:anim calcmode="lin" valueType="num">
                                      <p:cBhvr>
                                        <p:cTn id="15" dur="500" fill="hold"/>
                                        <p:tgtEl>
                                          <p:spTgt spid="28684"/>
                                        </p:tgtEl>
                                        <p:attrNameLst>
                                          <p:attrName>ppt_w</p:attrName>
                                        </p:attrNameLst>
                                      </p:cBhvr>
                                      <p:tavLst>
                                        <p:tav tm="0">
                                          <p:val>
                                            <p:fltVal val="0"/>
                                          </p:val>
                                        </p:tav>
                                        <p:tav tm="100000">
                                          <p:val>
                                            <p:strVal val="#ppt_w"/>
                                          </p:val>
                                        </p:tav>
                                      </p:tavLst>
                                    </p:anim>
                                    <p:anim calcmode="lin" valueType="num">
                                      <p:cBhvr>
                                        <p:cTn id="16" dur="500" fill="hold"/>
                                        <p:tgtEl>
                                          <p:spTgt spid="28684"/>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3" grpId="0"/>
      <p:bldP spid="28684" grpId="0"/>
      <p:bldP spid="2868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2962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33124"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33125" name="Text Box 5"/>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3126" name="Text Box 6"/>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3127" name="Text Box 7"/>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33128" name="Text Box 8"/>
          <p:cNvSpPr txBox="1">
            <a:spLocks noChangeArrowheads="1"/>
          </p:cNvSpPr>
          <p:nvPr/>
        </p:nvSpPr>
        <p:spPr bwMode="auto">
          <a:xfrm>
            <a:off x="1981200" y="17526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IT IS EASIER TO SIT AT HOME &amp; DO NOTHING</a:t>
            </a:r>
          </a:p>
        </p:txBody>
      </p:sp>
      <p:sp>
        <p:nvSpPr>
          <p:cNvPr id="133129" name="Text Box 9"/>
          <p:cNvSpPr txBox="1">
            <a:spLocks noChangeArrowheads="1"/>
          </p:cNvSpPr>
          <p:nvPr/>
        </p:nvSpPr>
        <p:spPr bwMode="auto">
          <a:xfrm>
            <a:off x="1752600" y="23622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a:solidFill>
                  <a:srgbClr val="00FF00"/>
                </a:solidFill>
              </a:rPr>
              <a:t>NOTICE THE EXCUSE OFFERED BY 1 TALENT MAN</a:t>
            </a:r>
          </a:p>
        </p:txBody>
      </p:sp>
      <p:sp>
        <p:nvSpPr>
          <p:cNvPr id="133130" name="Text Box 10"/>
          <p:cNvSpPr txBox="1">
            <a:spLocks noChangeArrowheads="1"/>
          </p:cNvSpPr>
          <p:nvPr/>
        </p:nvSpPr>
        <p:spPr bwMode="auto">
          <a:xfrm>
            <a:off x="1905000" y="34290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3131" name="Text Box 11"/>
          <p:cNvSpPr txBox="1">
            <a:spLocks noChangeArrowheads="1"/>
          </p:cNvSpPr>
          <p:nvPr/>
        </p:nvSpPr>
        <p:spPr bwMode="auto">
          <a:xfrm>
            <a:off x="1981200" y="33528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a:solidFill>
                  <a:srgbClr val="FFFFFF"/>
                </a:solidFill>
              </a:rPr>
              <a:t>25 So I was afraid and went out and hid your talent in the ground.</a:t>
            </a:r>
          </a:p>
        </p:txBody>
      </p:sp>
      <p:sp>
        <p:nvSpPr>
          <p:cNvPr id="133132" name="Text Box 12"/>
          <p:cNvSpPr txBox="1">
            <a:spLocks noChangeArrowheads="1"/>
          </p:cNvSpPr>
          <p:nvPr/>
        </p:nvSpPr>
        <p:spPr bwMode="auto">
          <a:xfrm>
            <a:off x="1828800" y="449580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NOTICE THE “REAL REASON”</a:t>
            </a:r>
          </a:p>
        </p:txBody>
      </p:sp>
      <p:sp>
        <p:nvSpPr>
          <p:cNvPr id="133133" name="Text Box 13"/>
          <p:cNvSpPr txBox="1">
            <a:spLocks noChangeArrowheads="1"/>
          </p:cNvSpPr>
          <p:nvPr/>
        </p:nvSpPr>
        <p:spPr bwMode="auto">
          <a:xfrm>
            <a:off x="1828800" y="510540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FFFF"/>
                </a:solidFill>
              </a:rPr>
              <a:t>You wicked, </a:t>
            </a:r>
            <a:r>
              <a:rPr lang="en-US" altLang="en-US" i="1" u="sng">
                <a:solidFill>
                  <a:srgbClr val="FFFF00"/>
                </a:solidFill>
              </a:rPr>
              <a:t>lazy</a:t>
            </a:r>
            <a:r>
              <a:rPr lang="en-US" altLang="en-US">
                <a:solidFill>
                  <a:srgbClr val="FFFFFF"/>
                </a:solidFill>
              </a:rPr>
              <a:t> servant!</a:t>
            </a:r>
          </a:p>
        </p:txBody>
      </p:sp>
    </p:spTree>
    <p:extLst>
      <p:ext uri="{BB962C8B-B14F-4D97-AF65-F5344CB8AC3E}">
        <p14:creationId xmlns:p14="http://schemas.microsoft.com/office/powerpoint/2010/main" val="2736053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34148"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34149" name="Text Box 5"/>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4150" name="Text Box 6"/>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4151" name="Text Box 7"/>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34152" name="Text Box 8"/>
          <p:cNvSpPr txBox="1">
            <a:spLocks noChangeArrowheads="1"/>
          </p:cNvSpPr>
          <p:nvPr/>
        </p:nvSpPr>
        <p:spPr bwMode="auto">
          <a:xfrm>
            <a:off x="1981200" y="17526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IT IS EASIER TO SIT AT HOME &amp; DO NOTHING</a:t>
            </a:r>
          </a:p>
        </p:txBody>
      </p:sp>
      <p:sp>
        <p:nvSpPr>
          <p:cNvPr id="34825" name="Text Box 9"/>
          <p:cNvSpPr txBox="1">
            <a:spLocks noChangeArrowheads="1"/>
          </p:cNvSpPr>
          <p:nvPr/>
        </p:nvSpPr>
        <p:spPr bwMode="auto">
          <a:xfrm>
            <a:off x="1752600" y="236220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a:solidFill>
                  <a:srgbClr val="00FF00"/>
                </a:solidFill>
              </a:rPr>
              <a:t>THE ONE TALENT MAN DID </a:t>
            </a:r>
            <a:r>
              <a:rPr lang="en-US" altLang="en-US" i="1">
                <a:solidFill>
                  <a:srgbClr val="00FF00"/>
                </a:solidFill>
              </a:rPr>
              <a:t>SOMETHING</a:t>
            </a:r>
            <a:endParaRPr lang="en-US" altLang="en-US">
              <a:solidFill>
                <a:srgbClr val="00FF00"/>
              </a:solidFill>
            </a:endParaRPr>
          </a:p>
        </p:txBody>
      </p:sp>
      <p:sp>
        <p:nvSpPr>
          <p:cNvPr id="134154" name="Text Box 10"/>
          <p:cNvSpPr txBox="1">
            <a:spLocks noChangeArrowheads="1"/>
          </p:cNvSpPr>
          <p:nvPr/>
        </p:nvSpPr>
        <p:spPr bwMode="auto">
          <a:xfrm>
            <a:off x="1905000" y="34290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34827" name="Text Box 11"/>
          <p:cNvSpPr txBox="1">
            <a:spLocks noChangeArrowheads="1"/>
          </p:cNvSpPr>
          <p:nvPr/>
        </p:nvSpPr>
        <p:spPr bwMode="auto">
          <a:xfrm>
            <a:off x="2057400" y="31242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a:solidFill>
                  <a:srgbClr val="FFFFFF"/>
                </a:solidFill>
              </a:rPr>
              <a:t>25 So I was afraid and </a:t>
            </a:r>
            <a:r>
              <a:rPr lang="en-US" altLang="en-US" i="1" u="sng">
                <a:solidFill>
                  <a:srgbClr val="FFFF00"/>
                </a:solidFill>
              </a:rPr>
              <a:t>went out</a:t>
            </a:r>
            <a:r>
              <a:rPr lang="en-US" altLang="en-US">
                <a:solidFill>
                  <a:srgbClr val="FFFFFF"/>
                </a:solidFill>
              </a:rPr>
              <a:t> and hid your talent in the ground.</a:t>
            </a:r>
          </a:p>
        </p:txBody>
      </p:sp>
      <p:sp>
        <p:nvSpPr>
          <p:cNvPr id="34828" name="Text Box 12"/>
          <p:cNvSpPr txBox="1">
            <a:spLocks noChangeArrowheads="1"/>
          </p:cNvSpPr>
          <p:nvPr/>
        </p:nvSpPr>
        <p:spPr bwMode="auto">
          <a:xfrm>
            <a:off x="1752600" y="426720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HE AT LEAST GOT OUT OF HIS HOUSE</a:t>
            </a:r>
          </a:p>
        </p:txBody>
      </p:sp>
    </p:spTree>
    <p:extLst>
      <p:ext uri="{BB962C8B-B14F-4D97-AF65-F5344CB8AC3E}">
        <p14:creationId xmlns:p14="http://schemas.microsoft.com/office/powerpoint/2010/main" val="2470360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animEffect transition="in" filter="dissolve">
                                      <p:cBhvr>
                                        <p:cTn id="7" dur="500"/>
                                        <p:tgtEl>
                                          <p:spTgt spid="348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4827">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34828"/>
                                        </p:tgtEl>
                                        <p:attrNameLst>
                                          <p:attrName>style.visibility</p:attrName>
                                        </p:attrNameLst>
                                      </p:cBhvr>
                                      <p:to>
                                        <p:strVal val="visible"/>
                                      </p:to>
                                    </p:set>
                                    <p:anim calcmode="lin" valueType="num">
                                      <p:cBhvr>
                                        <p:cTn id="16" dur="500" fill="hold"/>
                                        <p:tgtEl>
                                          <p:spTgt spid="34828"/>
                                        </p:tgtEl>
                                        <p:attrNameLst>
                                          <p:attrName>ppt_w</p:attrName>
                                        </p:attrNameLst>
                                      </p:cBhvr>
                                      <p:tavLst>
                                        <p:tav tm="0">
                                          <p:val>
                                            <p:fltVal val="0"/>
                                          </p:val>
                                        </p:tav>
                                        <p:tav tm="100000">
                                          <p:val>
                                            <p:strVal val="#ppt_w"/>
                                          </p:val>
                                        </p:tav>
                                      </p:tavLst>
                                    </p:anim>
                                    <p:anim calcmode="lin" valueType="num">
                                      <p:cBhvr>
                                        <p:cTn id="17" dur="500" fill="hold"/>
                                        <p:tgtEl>
                                          <p:spTgt spid="348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35172"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35173" name="Text Box 5"/>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5174" name="Text Box 6"/>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5175" name="Text Box 7"/>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35176" name="Text Box 8"/>
          <p:cNvSpPr txBox="1">
            <a:spLocks noChangeArrowheads="1"/>
          </p:cNvSpPr>
          <p:nvPr/>
        </p:nvSpPr>
        <p:spPr bwMode="auto">
          <a:xfrm>
            <a:off x="1981200" y="17526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IT IS EASIER TO SIT AT HOME &amp; DO NOTHING</a:t>
            </a:r>
          </a:p>
        </p:txBody>
      </p:sp>
      <p:sp>
        <p:nvSpPr>
          <p:cNvPr id="135177" name="Text Box 9"/>
          <p:cNvSpPr txBox="1">
            <a:spLocks noChangeArrowheads="1"/>
          </p:cNvSpPr>
          <p:nvPr/>
        </p:nvSpPr>
        <p:spPr bwMode="auto">
          <a:xfrm>
            <a:off x="1752600" y="236220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a:solidFill>
                  <a:srgbClr val="00FF00"/>
                </a:solidFill>
              </a:rPr>
              <a:t>THE ONE TALENT MAN DID </a:t>
            </a:r>
            <a:r>
              <a:rPr lang="en-US" altLang="en-US" i="1">
                <a:solidFill>
                  <a:srgbClr val="00FF00"/>
                </a:solidFill>
              </a:rPr>
              <a:t>SOMETHING</a:t>
            </a:r>
            <a:endParaRPr lang="en-US" altLang="en-US">
              <a:solidFill>
                <a:srgbClr val="00FF00"/>
              </a:solidFill>
            </a:endParaRPr>
          </a:p>
        </p:txBody>
      </p:sp>
      <p:sp>
        <p:nvSpPr>
          <p:cNvPr id="135178" name="Text Box 10"/>
          <p:cNvSpPr txBox="1">
            <a:spLocks noChangeArrowheads="1"/>
          </p:cNvSpPr>
          <p:nvPr/>
        </p:nvSpPr>
        <p:spPr bwMode="auto">
          <a:xfrm>
            <a:off x="1905000" y="34290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5179" name="Text Box 11"/>
          <p:cNvSpPr txBox="1">
            <a:spLocks noChangeArrowheads="1"/>
          </p:cNvSpPr>
          <p:nvPr/>
        </p:nvSpPr>
        <p:spPr bwMode="auto">
          <a:xfrm>
            <a:off x="2057400" y="31242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a:solidFill>
                  <a:srgbClr val="FFFFFF"/>
                </a:solidFill>
              </a:rPr>
              <a:t>25 So I was afraid and </a:t>
            </a:r>
            <a:r>
              <a:rPr lang="en-US" altLang="en-US" i="1" u="sng">
                <a:solidFill>
                  <a:srgbClr val="FFFF00"/>
                </a:solidFill>
              </a:rPr>
              <a:t>went out</a:t>
            </a:r>
            <a:r>
              <a:rPr lang="en-US" altLang="en-US">
                <a:solidFill>
                  <a:srgbClr val="FFFFFF"/>
                </a:solidFill>
              </a:rPr>
              <a:t> and </a:t>
            </a:r>
            <a:r>
              <a:rPr lang="en-US" altLang="en-US" i="1" u="sng">
                <a:solidFill>
                  <a:srgbClr val="FFFF00"/>
                </a:solidFill>
              </a:rPr>
              <a:t>hid your talent in the ground.</a:t>
            </a:r>
          </a:p>
        </p:txBody>
      </p:sp>
      <p:sp>
        <p:nvSpPr>
          <p:cNvPr id="35852" name="Text Box 12"/>
          <p:cNvSpPr txBox="1">
            <a:spLocks noChangeArrowheads="1"/>
          </p:cNvSpPr>
          <p:nvPr/>
        </p:nvSpPr>
        <p:spPr bwMode="auto">
          <a:xfrm>
            <a:off x="1752600" y="4267201"/>
            <a:ext cx="85344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HE PUT FORTH SOME EFFORT</a:t>
            </a:r>
          </a:p>
          <a:p>
            <a:pPr algn="ctr" fontAlgn="base">
              <a:spcBef>
                <a:spcPct val="50000"/>
              </a:spcBef>
              <a:spcAft>
                <a:spcPct val="0"/>
              </a:spcAft>
            </a:pPr>
            <a:r>
              <a:rPr lang="en-US" altLang="en-US">
                <a:solidFill>
                  <a:srgbClr val="00FF00"/>
                </a:solidFill>
              </a:rPr>
              <a:t>YET JESUS SAID HE WAS LAZY</a:t>
            </a:r>
          </a:p>
          <a:p>
            <a:pPr algn="ctr" fontAlgn="base">
              <a:spcBef>
                <a:spcPct val="50000"/>
              </a:spcBef>
              <a:spcAft>
                <a:spcPct val="0"/>
              </a:spcAft>
            </a:pPr>
            <a:r>
              <a:rPr lang="en-US" altLang="en-US">
                <a:solidFill>
                  <a:srgbClr val="00FF00"/>
                </a:solidFill>
              </a:rPr>
              <a:t>HE TRIED TO GET BY WITH MINIMUM EFFORT</a:t>
            </a:r>
          </a:p>
        </p:txBody>
      </p:sp>
    </p:spTree>
    <p:extLst>
      <p:ext uri="{BB962C8B-B14F-4D97-AF65-F5344CB8AC3E}">
        <p14:creationId xmlns:p14="http://schemas.microsoft.com/office/powerpoint/2010/main" val="2783759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5852">
                                            <p:txEl>
                                              <p:pRg st="0" end="0"/>
                                            </p:txEl>
                                          </p:spTgt>
                                        </p:tgtEl>
                                        <p:attrNameLst>
                                          <p:attrName>style.visibility</p:attrName>
                                        </p:attrNameLst>
                                      </p:cBhvr>
                                      <p:to>
                                        <p:strVal val="visible"/>
                                      </p:to>
                                    </p:set>
                                    <p:anim calcmode="lin" valueType="num">
                                      <p:cBhvr>
                                        <p:cTn id="7" dur="500" fill="hold"/>
                                        <p:tgtEl>
                                          <p:spTgt spid="3585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5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5852">
                                            <p:txEl>
                                              <p:pRg st="1" end="1"/>
                                            </p:txEl>
                                          </p:spTgt>
                                        </p:tgtEl>
                                        <p:attrNameLst>
                                          <p:attrName>style.visibility</p:attrName>
                                        </p:attrNameLst>
                                      </p:cBhvr>
                                      <p:to>
                                        <p:strVal val="visible"/>
                                      </p:to>
                                    </p:set>
                                    <p:anim calcmode="lin" valueType="num">
                                      <p:cBhvr>
                                        <p:cTn id="13" dur="500" fill="hold"/>
                                        <p:tgtEl>
                                          <p:spTgt spid="3585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585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5852">
                                            <p:txEl>
                                              <p:pRg st="2" end="2"/>
                                            </p:txEl>
                                          </p:spTgt>
                                        </p:tgtEl>
                                        <p:attrNameLst>
                                          <p:attrName>style.visibility</p:attrName>
                                        </p:attrNameLst>
                                      </p:cBhvr>
                                      <p:to>
                                        <p:strVal val="visible"/>
                                      </p:to>
                                    </p:set>
                                    <p:anim calcmode="lin" valueType="num">
                                      <p:cBhvr>
                                        <p:cTn id="19" dur="500" fill="hold"/>
                                        <p:tgtEl>
                                          <p:spTgt spid="3585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585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36196"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36197" name="Text Box 5"/>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6198" name="Text Box 6"/>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6199" name="Text Box 7"/>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36200" name="Text Box 8"/>
          <p:cNvSpPr txBox="1">
            <a:spLocks noChangeArrowheads="1"/>
          </p:cNvSpPr>
          <p:nvPr/>
        </p:nvSpPr>
        <p:spPr bwMode="auto">
          <a:xfrm>
            <a:off x="1981200" y="17526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IT IS EASIER TO SIT AT HOME &amp; DO NOTHING</a:t>
            </a:r>
          </a:p>
        </p:txBody>
      </p:sp>
      <p:sp>
        <p:nvSpPr>
          <p:cNvPr id="36873" name="Text Box 9"/>
          <p:cNvSpPr txBox="1">
            <a:spLocks noChangeArrowheads="1"/>
          </p:cNvSpPr>
          <p:nvPr/>
        </p:nvSpPr>
        <p:spPr bwMode="auto">
          <a:xfrm>
            <a:off x="1752600" y="236220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a:solidFill>
                  <a:srgbClr val="00FF00"/>
                </a:solidFill>
              </a:rPr>
              <a:t>DO WE OFTEN DO THE SAME?</a:t>
            </a:r>
          </a:p>
        </p:txBody>
      </p:sp>
      <p:sp>
        <p:nvSpPr>
          <p:cNvPr id="136202" name="Text Box 10"/>
          <p:cNvSpPr txBox="1">
            <a:spLocks noChangeArrowheads="1"/>
          </p:cNvSpPr>
          <p:nvPr/>
        </p:nvSpPr>
        <p:spPr bwMode="auto">
          <a:xfrm>
            <a:off x="1905000" y="34290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36876" name="Text Box 12"/>
          <p:cNvSpPr txBox="1">
            <a:spLocks noChangeArrowheads="1"/>
          </p:cNvSpPr>
          <p:nvPr/>
        </p:nvSpPr>
        <p:spPr bwMode="auto">
          <a:xfrm>
            <a:off x="1905000" y="3124200"/>
            <a:ext cx="8534400"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I GET OUT AND ATTEND SERVICES EVER SO OFTEN</a:t>
            </a:r>
          </a:p>
          <a:p>
            <a:pPr algn="ctr" fontAlgn="base">
              <a:spcBef>
                <a:spcPct val="50000"/>
              </a:spcBef>
              <a:spcAft>
                <a:spcPct val="0"/>
              </a:spcAft>
            </a:pPr>
            <a:r>
              <a:rPr lang="en-US" altLang="en-US">
                <a:solidFill>
                  <a:srgbClr val="00FF00"/>
                </a:solidFill>
              </a:rPr>
              <a:t>I READ &amp; STUDY THE BIBLE ONCE IN A WHILE</a:t>
            </a:r>
          </a:p>
          <a:p>
            <a:pPr algn="ctr" fontAlgn="base">
              <a:spcBef>
                <a:spcPct val="50000"/>
              </a:spcBef>
              <a:spcAft>
                <a:spcPct val="0"/>
              </a:spcAft>
            </a:pPr>
            <a:r>
              <a:rPr lang="en-US" altLang="en-US">
                <a:solidFill>
                  <a:srgbClr val="00FF00"/>
                </a:solidFill>
              </a:rPr>
              <a:t>I PRAY WHENEVER I HAVE A NEED</a:t>
            </a:r>
          </a:p>
          <a:p>
            <a:pPr algn="ctr" fontAlgn="base">
              <a:spcBef>
                <a:spcPct val="50000"/>
              </a:spcBef>
              <a:spcAft>
                <a:spcPct val="0"/>
              </a:spcAft>
            </a:pPr>
            <a:r>
              <a:rPr lang="en-US" altLang="en-US">
                <a:solidFill>
                  <a:srgbClr val="00FF00"/>
                </a:solidFill>
              </a:rPr>
              <a:t>I REALLY WANT TO DO THINGS FOR THE LORD AND INTEND TO WHEN I HAVE THE TIME</a:t>
            </a:r>
          </a:p>
          <a:p>
            <a:pPr algn="ctr" fontAlgn="base">
              <a:spcBef>
                <a:spcPct val="50000"/>
              </a:spcBef>
              <a:spcAft>
                <a:spcPct val="0"/>
              </a:spcAft>
            </a:pPr>
            <a:endParaRPr lang="en-US" altLang="en-US">
              <a:solidFill>
                <a:srgbClr val="00FF00"/>
              </a:solidFill>
            </a:endParaRPr>
          </a:p>
        </p:txBody>
      </p:sp>
    </p:spTree>
    <p:extLst>
      <p:ext uri="{BB962C8B-B14F-4D97-AF65-F5344CB8AC3E}">
        <p14:creationId xmlns:p14="http://schemas.microsoft.com/office/powerpoint/2010/main" val="1663459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6876">
                                            <p:txEl>
                                              <p:pRg st="0" end="0"/>
                                            </p:txEl>
                                          </p:spTgt>
                                        </p:tgtEl>
                                        <p:attrNameLst>
                                          <p:attrName>style.visibility</p:attrName>
                                        </p:attrNameLst>
                                      </p:cBhvr>
                                      <p:to>
                                        <p:strVal val="visible"/>
                                      </p:to>
                                    </p:set>
                                    <p:anim calcmode="lin" valueType="num">
                                      <p:cBhvr>
                                        <p:cTn id="13" dur="500" fill="hold"/>
                                        <p:tgtEl>
                                          <p:spTgt spid="3687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87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6876">
                                            <p:txEl>
                                              <p:pRg st="1" end="1"/>
                                            </p:txEl>
                                          </p:spTgt>
                                        </p:tgtEl>
                                        <p:attrNameLst>
                                          <p:attrName>style.visibility</p:attrName>
                                        </p:attrNameLst>
                                      </p:cBhvr>
                                      <p:to>
                                        <p:strVal val="visible"/>
                                      </p:to>
                                    </p:set>
                                    <p:anim calcmode="lin" valueType="num">
                                      <p:cBhvr>
                                        <p:cTn id="19" dur="500" fill="hold"/>
                                        <p:tgtEl>
                                          <p:spTgt spid="3687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87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6876">
                                            <p:txEl>
                                              <p:pRg st="2" end="2"/>
                                            </p:txEl>
                                          </p:spTgt>
                                        </p:tgtEl>
                                        <p:attrNameLst>
                                          <p:attrName>style.visibility</p:attrName>
                                        </p:attrNameLst>
                                      </p:cBhvr>
                                      <p:to>
                                        <p:strVal val="visible"/>
                                      </p:to>
                                    </p:set>
                                    <p:anim calcmode="lin" valueType="num">
                                      <p:cBhvr>
                                        <p:cTn id="25" dur="500" fill="hold"/>
                                        <p:tgtEl>
                                          <p:spTgt spid="3687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87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6876">
                                            <p:txEl>
                                              <p:pRg st="3" end="3"/>
                                            </p:txEl>
                                          </p:spTgt>
                                        </p:tgtEl>
                                        <p:attrNameLst>
                                          <p:attrName>style.visibility</p:attrName>
                                        </p:attrNameLst>
                                      </p:cBhvr>
                                      <p:to>
                                        <p:strVal val="visible"/>
                                      </p:to>
                                    </p:set>
                                    <p:anim calcmode="lin" valueType="num">
                                      <p:cBhvr>
                                        <p:cTn id="31" dur="500" fill="hold"/>
                                        <p:tgtEl>
                                          <p:spTgt spid="3687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687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P spid="3687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5124" name="Text Box 4"/>
          <p:cNvSpPr txBox="1">
            <a:spLocks noChangeArrowheads="1"/>
          </p:cNvSpPr>
          <p:nvPr/>
        </p:nvSpPr>
        <p:spPr bwMode="auto">
          <a:xfrm>
            <a:off x="2133600" y="44958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solidFill>
                  <a:srgbClr val="FFFFFF"/>
                </a:solidFill>
              </a:rPr>
              <a:t>Eccl 9:10 Whatever your hand finds to do, do it with all your might, </a:t>
            </a:r>
            <a:endParaRPr lang="en-US" altLang="en-US" sz="1800" b="0">
              <a:solidFill>
                <a:srgbClr val="000000"/>
              </a:solidFill>
            </a:endParaRPr>
          </a:p>
        </p:txBody>
      </p:sp>
      <p:sp>
        <p:nvSpPr>
          <p:cNvPr id="5125" name="Text Box 5"/>
          <p:cNvSpPr txBox="1">
            <a:spLocks noChangeArrowheads="1"/>
          </p:cNvSpPr>
          <p:nvPr/>
        </p:nvSpPr>
        <p:spPr bwMode="auto">
          <a:xfrm>
            <a:off x="2133600" y="457200"/>
            <a:ext cx="80010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dirty="0">
                <a:solidFill>
                  <a:srgbClr val="00FFFF"/>
                </a:solidFill>
              </a:rPr>
              <a:t>THIS IS GOOD ADVICE FOR ANY FIELD OF ENDEAVOR</a:t>
            </a:r>
          </a:p>
          <a:p>
            <a:pPr algn="ctr" fontAlgn="base">
              <a:spcBef>
                <a:spcPct val="50000"/>
              </a:spcBef>
              <a:spcAft>
                <a:spcPct val="0"/>
              </a:spcAft>
            </a:pPr>
            <a:r>
              <a:rPr lang="en-US" altLang="en-US" dirty="0">
                <a:solidFill>
                  <a:srgbClr val="00FFFF"/>
                </a:solidFill>
              </a:rPr>
              <a:t>MILITARY</a:t>
            </a:r>
          </a:p>
          <a:p>
            <a:pPr algn="ctr" fontAlgn="base">
              <a:spcBef>
                <a:spcPct val="50000"/>
              </a:spcBef>
              <a:spcAft>
                <a:spcPct val="0"/>
              </a:spcAft>
            </a:pPr>
            <a:r>
              <a:rPr lang="en-US" altLang="en-US" dirty="0">
                <a:solidFill>
                  <a:srgbClr val="00FFFF"/>
                </a:solidFill>
              </a:rPr>
              <a:t>SECULAR WORLD</a:t>
            </a:r>
          </a:p>
          <a:p>
            <a:pPr algn="ctr" fontAlgn="base">
              <a:spcBef>
                <a:spcPct val="50000"/>
              </a:spcBef>
              <a:spcAft>
                <a:spcPct val="0"/>
              </a:spcAft>
            </a:pPr>
            <a:r>
              <a:rPr lang="en-US" altLang="en-US" dirty="0">
                <a:solidFill>
                  <a:srgbClr val="00FFFF"/>
                </a:solidFill>
              </a:rPr>
              <a:t>RELIGIOUS REALM</a:t>
            </a:r>
          </a:p>
        </p:txBody>
      </p:sp>
      <p:sp>
        <p:nvSpPr>
          <p:cNvPr id="5126" name="Text Box 6"/>
          <p:cNvSpPr txBox="1">
            <a:spLocks noChangeArrowheads="1"/>
          </p:cNvSpPr>
          <p:nvPr/>
        </p:nvSpPr>
        <p:spPr bwMode="auto">
          <a:xfrm>
            <a:off x="2133600" y="34290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a:solidFill>
                  <a:srgbClr val="FFB84F"/>
                </a:solidFill>
              </a:rPr>
              <a:t>IN RELIGIOUS REALM—IT IS MORE THAN A GOOD IDEA</a:t>
            </a:r>
          </a:p>
        </p:txBody>
      </p:sp>
      <p:sp>
        <p:nvSpPr>
          <p:cNvPr id="5127" name="Text Box 7"/>
          <p:cNvSpPr txBox="1">
            <a:spLocks noChangeArrowheads="1"/>
          </p:cNvSpPr>
          <p:nvPr/>
        </p:nvSpPr>
        <p:spPr bwMode="auto">
          <a:xfrm>
            <a:off x="4419600" y="3810001"/>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i="1">
                <a:solidFill>
                  <a:srgbClr val="00FF00"/>
                </a:solidFill>
              </a:rPr>
              <a:t>IT IS A NECESSITY</a:t>
            </a:r>
          </a:p>
        </p:txBody>
      </p:sp>
    </p:spTree>
    <p:extLst>
      <p:ext uri="{BB962C8B-B14F-4D97-AF65-F5344CB8AC3E}">
        <p14:creationId xmlns:p14="http://schemas.microsoft.com/office/powerpoint/2010/main" val="3245453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2" fill="hold" grpId="0" nodeType="clickEffect">
                                  <p:stCondLst>
                                    <p:cond delay="0"/>
                                  </p:stCondLst>
                                  <p:childTnLst>
                                    <p:set>
                                      <p:cBhvr>
                                        <p:cTn id="26" dur="1" fill="hold">
                                          <p:stCondLst>
                                            <p:cond delay="0"/>
                                          </p:stCondLst>
                                        </p:cTn>
                                        <p:tgtEl>
                                          <p:spTgt spid="5127"/>
                                        </p:tgtEl>
                                        <p:attrNameLst>
                                          <p:attrName>style.visibility</p:attrName>
                                        </p:attrNameLst>
                                      </p:cBhvr>
                                      <p:to>
                                        <p:strVal val="visible"/>
                                      </p:to>
                                    </p:set>
                                    <p:anim calcmode="lin" valueType="num">
                                      <p:cBhvr>
                                        <p:cTn id="27" dur="500" fill="hold"/>
                                        <p:tgtEl>
                                          <p:spTgt spid="5127"/>
                                        </p:tgtEl>
                                        <p:attrNameLst>
                                          <p:attrName>ppt_x</p:attrName>
                                        </p:attrNameLst>
                                      </p:cBhvr>
                                      <p:tavLst>
                                        <p:tav tm="0">
                                          <p:val>
                                            <p:strVal val="#ppt_x+#ppt_w/2"/>
                                          </p:val>
                                        </p:tav>
                                        <p:tav tm="100000">
                                          <p:val>
                                            <p:strVal val="#ppt_x"/>
                                          </p:val>
                                        </p:tav>
                                      </p:tavLst>
                                    </p:anim>
                                    <p:anim calcmode="lin" valueType="num">
                                      <p:cBhvr>
                                        <p:cTn id="28" dur="500" fill="hold"/>
                                        <p:tgtEl>
                                          <p:spTgt spid="5127"/>
                                        </p:tgtEl>
                                        <p:attrNameLst>
                                          <p:attrName>ppt_y</p:attrName>
                                        </p:attrNameLst>
                                      </p:cBhvr>
                                      <p:tavLst>
                                        <p:tav tm="0">
                                          <p:val>
                                            <p:strVal val="#ppt_y"/>
                                          </p:val>
                                        </p:tav>
                                        <p:tav tm="100000">
                                          <p:val>
                                            <p:strVal val="#ppt_y"/>
                                          </p:val>
                                        </p:tav>
                                      </p:tavLst>
                                    </p:anim>
                                    <p:anim calcmode="lin" valueType="num">
                                      <p:cBhvr>
                                        <p:cTn id="29" dur="500" fill="hold"/>
                                        <p:tgtEl>
                                          <p:spTgt spid="5127"/>
                                        </p:tgtEl>
                                        <p:attrNameLst>
                                          <p:attrName>ppt_w</p:attrName>
                                        </p:attrNameLst>
                                      </p:cBhvr>
                                      <p:tavLst>
                                        <p:tav tm="0">
                                          <p:val>
                                            <p:fltVal val="0"/>
                                          </p:val>
                                        </p:tav>
                                        <p:tav tm="100000">
                                          <p:val>
                                            <p:strVal val="#ppt_w"/>
                                          </p:val>
                                        </p:tav>
                                      </p:tavLst>
                                    </p:anim>
                                    <p:anim calcmode="lin" valueType="num">
                                      <p:cBhvr>
                                        <p:cTn id="30" dur="500" fill="hold"/>
                                        <p:tgtEl>
                                          <p:spTgt spid="5127"/>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build="p"/>
      <p:bldP spid="5126" grpId="0"/>
      <p:bldP spid="51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14286"/>
            <a:ext cx="12192000" cy="704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37220"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37221" name="Text Box 6"/>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7222" name="Text Box 7"/>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37223" name="Text Box 8"/>
          <p:cNvSpPr txBox="1">
            <a:spLocks noChangeArrowheads="1"/>
          </p:cNvSpPr>
          <p:nvPr/>
        </p:nvSpPr>
        <p:spPr bwMode="auto">
          <a:xfrm>
            <a:off x="1981200" y="1752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WHAT DOES THE BIBLE SAY ABOUT BEING LAZY?</a:t>
            </a:r>
          </a:p>
        </p:txBody>
      </p:sp>
      <p:sp>
        <p:nvSpPr>
          <p:cNvPr id="137224" name="Text Box 10"/>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7225" name="Text Box 14"/>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30735" name="Text Box 15"/>
          <p:cNvSpPr txBox="1">
            <a:spLocks noChangeArrowheads="1"/>
          </p:cNvSpPr>
          <p:nvPr/>
        </p:nvSpPr>
        <p:spPr bwMode="auto">
          <a:xfrm>
            <a:off x="1130967" y="2895600"/>
            <a:ext cx="10323095"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err="1">
                <a:solidFill>
                  <a:srgbClr val="FFFFFF"/>
                </a:solidFill>
              </a:rPr>
              <a:t>Prov</a:t>
            </a:r>
            <a:r>
              <a:rPr lang="en-US" altLang="en-US" dirty="0">
                <a:solidFill>
                  <a:srgbClr val="FFFFFF"/>
                </a:solidFill>
              </a:rPr>
              <a:t> 10:4  Lazy hands make a man poor, but diligent hands bring wealth. </a:t>
            </a:r>
          </a:p>
          <a:p>
            <a:pPr fontAlgn="base">
              <a:spcBef>
                <a:spcPct val="0"/>
              </a:spcBef>
              <a:spcAft>
                <a:spcPct val="0"/>
              </a:spcAft>
            </a:pPr>
            <a:endParaRPr lang="en-US" altLang="en-US" dirty="0">
              <a:solidFill>
                <a:srgbClr val="FFFFFF"/>
              </a:solidFill>
            </a:endParaRPr>
          </a:p>
          <a:p>
            <a:pPr fontAlgn="base">
              <a:spcBef>
                <a:spcPct val="0"/>
              </a:spcBef>
              <a:spcAft>
                <a:spcPct val="0"/>
              </a:spcAft>
            </a:pPr>
            <a:r>
              <a:rPr lang="en-US" altLang="en-US" dirty="0" err="1">
                <a:solidFill>
                  <a:srgbClr val="FFFFFF"/>
                </a:solidFill>
              </a:rPr>
              <a:t>Prov</a:t>
            </a:r>
            <a:r>
              <a:rPr lang="en-US" altLang="en-US" dirty="0">
                <a:solidFill>
                  <a:srgbClr val="FFFFFF"/>
                </a:solidFill>
              </a:rPr>
              <a:t> 26:15 The sluggard buries his hand in the dish; he is too lazy to bring it back to his mouth. </a:t>
            </a:r>
          </a:p>
          <a:p>
            <a:pPr fontAlgn="base">
              <a:spcBef>
                <a:spcPct val="0"/>
              </a:spcBef>
              <a:spcAft>
                <a:spcPct val="0"/>
              </a:spcAft>
            </a:pPr>
            <a:endParaRPr lang="en-US" altLang="en-US" dirty="0">
              <a:solidFill>
                <a:srgbClr val="FFFFFF"/>
              </a:solidFill>
            </a:endParaRPr>
          </a:p>
          <a:p>
            <a:pPr fontAlgn="base">
              <a:spcBef>
                <a:spcPct val="0"/>
              </a:spcBef>
              <a:spcAft>
                <a:spcPct val="0"/>
              </a:spcAft>
            </a:pPr>
            <a:endParaRPr lang="en-US" altLang="en-US" dirty="0">
              <a:solidFill>
                <a:srgbClr val="FFFFFF"/>
              </a:solidFill>
            </a:endParaRPr>
          </a:p>
          <a:p>
            <a:pPr fontAlgn="base">
              <a:spcBef>
                <a:spcPct val="50000"/>
              </a:spcBef>
              <a:spcAft>
                <a:spcPct val="0"/>
              </a:spcAft>
            </a:pPr>
            <a:endParaRPr lang="en-US" altLang="en-US" dirty="0">
              <a:solidFill>
                <a:srgbClr val="FFFFFF"/>
              </a:solidFill>
            </a:endParaRPr>
          </a:p>
        </p:txBody>
      </p:sp>
      <p:sp>
        <p:nvSpPr>
          <p:cNvPr id="30736" name="Text Box 16"/>
          <p:cNvSpPr txBox="1">
            <a:spLocks noChangeArrowheads="1"/>
          </p:cNvSpPr>
          <p:nvPr/>
        </p:nvSpPr>
        <p:spPr bwMode="auto">
          <a:xfrm>
            <a:off x="1130967" y="5257800"/>
            <a:ext cx="10226844"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Eccl 10:18 If a man is lazy, the rafters sag; if his hands are idle, the house leaks. </a:t>
            </a:r>
          </a:p>
          <a:p>
            <a:pPr fontAlgn="base">
              <a:spcBef>
                <a:spcPct val="5000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3575387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build="p"/>
      <p:bldP spid="307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38244"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38245"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8246" name="Text Box 6"/>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38247" name="Text Box 7"/>
          <p:cNvSpPr txBox="1">
            <a:spLocks noChangeArrowheads="1"/>
          </p:cNvSpPr>
          <p:nvPr/>
        </p:nvSpPr>
        <p:spPr bwMode="auto">
          <a:xfrm>
            <a:off x="1981200" y="1752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WHAT DOES THE BIBLE SAY ABOUT BEING LAZY?</a:t>
            </a:r>
          </a:p>
        </p:txBody>
      </p:sp>
      <p:sp>
        <p:nvSpPr>
          <p:cNvPr id="138248" name="Text Box 8"/>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8249" name="Text Box 9"/>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31756" name="Text Box 12"/>
          <p:cNvSpPr txBox="1">
            <a:spLocks noChangeArrowheads="1"/>
          </p:cNvSpPr>
          <p:nvPr/>
        </p:nvSpPr>
        <p:spPr bwMode="auto">
          <a:xfrm>
            <a:off x="1905000" y="2819400"/>
            <a:ext cx="83058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FF00"/>
                </a:solidFill>
              </a:rPr>
              <a:t>HERE ARE THE PHYSICAL CONSEQUENCES OF BEING LAZY</a:t>
            </a:r>
          </a:p>
          <a:p>
            <a:pPr algn="ctr" fontAlgn="base">
              <a:spcBef>
                <a:spcPct val="50000"/>
              </a:spcBef>
              <a:spcAft>
                <a:spcPct val="0"/>
              </a:spcAft>
            </a:pPr>
            <a:r>
              <a:rPr lang="en-US" altLang="en-US">
                <a:solidFill>
                  <a:srgbClr val="FFFF00"/>
                </a:solidFill>
              </a:rPr>
              <a:t>POVERTY</a:t>
            </a:r>
          </a:p>
          <a:p>
            <a:pPr algn="ctr" fontAlgn="base">
              <a:spcBef>
                <a:spcPct val="50000"/>
              </a:spcBef>
              <a:spcAft>
                <a:spcPct val="0"/>
              </a:spcAft>
            </a:pPr>
            <a:r>
              <a:rPr lang="en-US" altLang="en-US">
                <a:solidFill>
                  <a:srgbClr val="FFFF00"/>
                </a:solidFill>
              </a:rPr>
              <a:t>STARVING—TOO LAZY TO EAT</a:t>
            </a:r>
          </a:p>
          <a:p>
            <a:pPr algn="ctr" fontAlgn="base">
              <a:spcBef>
                <a:spcPct val="50000"/>
              </a:spcBef>
              <a:spcAft>
                <a:spcPct val="0"/>
              </a:spcAft>
            </a:pPr>
            <a:r>
              <a:rPr lang="en-US" altLang="en-US">
                <a:solidFill>
                  <a:srgbClr val="FFFF00"/>
                </a:solidFill>
              </a:rPr>
              <a:t>HOUSE IN DISREPAIR</a:t>
            </a:r>
          </a:p>
          <a:p>
            <a:pPr algn="ctr" fontAlgn="base">
              <a:spcBef>
                <a:spcPct val="50000"/>
              </a:spcBef>
              <a:spcAft>
                <a:spcPct val="0"/>
              </a:spcAft>
            </a:pPr>
            <a:endParaRPr lang="en-US" altLang="en-US">
              <a:solidFill>
                <a:srgbClr val="FFFF00"/>
              </a:solidFill>
            </a:endParaRPr>
          </a:p>
          <a:p>
            <a:pPr algn="ctr" fontAlgn="base">
              <a:spcBef>
                <a:spcPct val="50000"/>
              </a:spcBef>
              <a:spcAft>
                <a:spcPct val="0"/>
              </a:spcAft>
            </a:pPr>
            <a:endParaRPr lang="en-US" altLang="en-US">
              <a:solidFill>
                <a:srgbClr val="FFFF00"/>
              </a:solidFill>
            </a:endParaRPr>
          </a:p>
        </p:txBody>
      </p:sp>
    </p:spTree>
    <p:extLst>
      <p:ext uri="{BB962C8B-B14F-4D97-AF65-F5344CB8AC3E}">
        <p14:creationId xmlns:p14="http://schemas.microsoft.com/office/powerpoint/2010/main" val="1308392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56">
                                            <p:txEl>
                                              <p:pRg st="0" end="0"/>
                                            </p:txEl>
                                          </p:spTgt>
                                        </p:tgtEl>
                                        <p:attrNameLst>
                                          <p:attrName>style.visibility</p:attrName>
                                        </p:attrNameLst>
                                      </p:cBhvr>
                                      <p:to>
                                        <p:strVal val="visible"/>
                                      </p:to>
                                    </p:set>
                                    <p:animEffect transition="in" filter="dissolve">
                                      <p:cBhvr>
                                        <p:cTn id="7" dur="500"/>
                                        <p:tgtEl>
                                          <p:spTgt spid="317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56">
                                            <p:txEl>
                                              <p:pRg st="1" end="1"/>
                                            </p:txEl>
                                          </p:spTgt>
                                        </p:tgtEl>
                                        <p:attrNameLst>
                                          <p:attrName>style.visibility</p:attrName>
                                        </p:attrNameLst>
                                      </p:cBhvr>
                                      <p:to>
                                        <p:strVal val="visible"/>
                                      </p:to>
                                    </p:set>
                                    <p:animEffect transition="in" filter="dissolve">
                                      <p:cBhvr>
                                        <p:cTn id="12" dur="500"/>
                                        <p:tgtEl>
                                          <p:spTgt spid="317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56">
                                            <p:txEl>
                                              <p:pRg st="2" end="2"/>
                                            </p:txEl>
                                          </p:spTgt>
                                        </p:tgtEl>
                                        <p:attrNameLst>
                                          <p:attrName>style.visibility</p:attrName>
                                        </p:attrNameLst>
                                      </p:cBhvr>
                                      <p:to>
                                        <p:strVal val="visible"/>
                                      </p:to>
                                    </p:set>
                                    <p:animEffect transition="in" filter="dissolve">
                                      <p:cBhvr>
                                        <p:cTn id="17" dur="500"/>
                                        <p:tgtEl>
                                          <p:spTgt spid="317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56">
                                            <p:txEl>
                                              <p:pRg st="3" end="3"/>
                                            </p:txEl>
                                          </p:spTgt>
                                        </p:tgtEl>
                                        <p:attrNameLst>
                                          <p:attrName>style.visibility</p:attrName>
                                        </p:attrNameLst>
                                      </p:cBhvr>
                                      <p:to>
                                        <p:strVal val="visible"/>
                                      </p:to>
                                    </p:set>
                                    <p:animEffect transition="in" filter="dissolve">
                                      <p:cBhvr>
                                        <p:cTn id="22" dur="500"/>
                                        <p:tgtEl>
                                          <p:spTgt spid="317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39268"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39269"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9270" name="Text Box 6"/>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39271" name="Text Box 7"/>
          <p:cNvSpPr txBox="1">
            <a:spLocks noChangeArrowheads="1"/>
          </p:cNvSpPr>
          <p:nvPr/>
        </p:nvSpPr>
        <p:spPr bwMode="auto">
          <a:xfrm>
            <a:off x="1981200" y="1752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WHAT DOES THE BIBLE SAY ABOUT BEING LAZY?</a:t>
            </a:r>
          </a:p>
        </p:txBody>
      </p:sp>
      <p:sp>
        <p:nvSpPr>
          <p:cNvPr id="139272" name="Text Box 8"/>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39273" name="Text Box 9"/>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32778" name="Text Box 10"/>
          <p:cNvSpPr txBox="1">
            <a:spLocks noChangeArrowheads="1"/>
          </p:cNvSpPr>
          <p:nvPr/>
        </p:nvSpPr>
        <p:spPr bwMode="auto">
          <a:xfrm>
            <a:off x="1905000" y="2819401"/>
            <a:ext cx="83058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FF00"/>
                </a:solidFill>
              </a:rPr>
              <a:t>THIS IS TRUE SPIRITUALLY</a:t>
            </a:r>
          </a:p>
          <a:p>
            <a:pPr algn="ctr" fontAlgn="base">
              <a:spcBef>
                <a:spcPct val="50000"/>
              </a:spcBef>
              <a:spcAft>
                <a:spcPct val="0"/>
              </a:spcAft>
            </a:pPr>
            <a:r>
              <a:rPr lang="en-US" altLang="en-US">
                <a:solidFill>
                  <a:srgbClr val="FFFF00"/>
                </a:solidFill>
              </a:rPr>
              <a:t>DON’T STUDY</a:t>
            </a:r>
          </a:p>
          <a:p>
            <a:pPr algn="ctr" fontAlgn="base">
              <a:spcBef>
                <a:spcPct val="50000"/>
              </a:spcBef>
              <a:spcAft>
                <a:spcPct val="0"/>
              </a:spcAft>
            </a:pPr>
            <a:r>
              <a:rPr lang="en-US" altLang="en-US">
                <a:solidFill>
                  <a:srgbClr val="FFFF00"/>
                </a:solidFill>
              </a:rPr>
              <a:t>DON’T ATTEND WORSHIP</a:t>
            </a:r>
          </a:p>
          <a:p>
            <a:pPr algn="ctr" fontAlgn="base">
              <a:spcBef>
                <a:spcPct val="50000"/>
              </a:spcBef>
              <a:spcAft>
                <a:spcPct val="0"/>
              </a:spcAft>
            </a:pPr>
            <a:r>
              <a:rPr lang="en-US" altLang="en-US">
                <a:solidFill>
                  <a:srgbClr val="FFFF00"/>
                </a:solidFill>
              </a:rPr>
              <a:t>DON’T ACCEPT RESPONSIBILITY</a:t>
            </a:r>
          </a:p>
          <a:p>
            <a:pPr algn="ctr" fontAlgn="base">
              <a:spcBef>
                <a:spcPct val="50000"/>
              </a:spcBef>
              <a:spcAft>
                <a:spcPct val="0"/>
              </a:spcAft>
            </a:pPr>
            <a:endParaRPr lang="en-US" altLang="en-US">
              <a:solidFill>
                <a:srgbClr val="FFFF00"/>
              </a:solidFill>
            </a:endParaRPr>
          </a:p>
          <a:p>
            <a:pPr algn="ctr" fontAlgn="base">
              <a:spcBef>
                <a:spcPct val="50000"/>
              </a:spcBef>
              <a:spcAft>
                <a:spcPct val="0"/>
              </a:spcAft>
            </a:pPr>
            <a:endParaRPr lang="en-US" altLang="en-US">
              <a:solidFill>
                <a:srgbClr val="FFFF00"/>
              </a:solidFill>
            </a:endParaRPr>
          </a:p>
        </p:txBody>
      </p:sp>
    </p:spTree>
    <p:extLst>
      <p:ext uri="{BB962C8B-B14F-4D97-AF65-F5344CB8AC3E}">
        <p14:creationId xmlns:p14="http://schemas.microsoft.com/office/powerpoint/2010/main" val="496944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8">
                                            <p:txEl>
                                              <p:pRg st="0" end="0"/>
                                            </p:txEl>
                                          </p:spTgt>
                                        </p:tgtEl>
                                        <p:attrNameLst>
                                          <p:attrName>style.visibility</p:attrName>
                                        </p:attrNameLst>
                                      </p:cBhvr>
                                      <p:to>
                                        <p:strVal val="visible"/>
                                      </p:to>
                                    </p:set>
                                    <p:animEffect transition="in" filter="dissolve">
                                      <p:cBhvr>
                                        <p:cTn id="7" dur="500"/>
                                        <p:tgtEl>
                                          <p:spTgt spid="327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8">
                                            <p:txEl>
                                              <p:pRg st="1" end="1"/>
                                            </p:txEl>
                                          </p:spTgt>
                                        </p:tgtEl>
                                        <p:attrNameLst>
                                          <p:attrName>style.visibility</p:attrName>
                                        </p:attrNameLst>
                                      </p:cBhvr>
                                      <p:to>
                                        <p:strVal val="visible"/>
                                      </p:to>
                                    </p:set>
                                    <p:animEffect transition="in" filter="dissolve">
                                      <p:cBhvr>
                                        <p:cTn id="12" dur="500"/>
                                        <p:tgtEl>
                                          <p:spTgt spid="327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8">
                                            <p:txEl>
                                              <p:pRg st="2" end="2"/>
                                            </p:txEl>
                                          </p:spTgt>
                                        </p:tgtEl>
                                        <p:attrNameLst>
                                          <p:attrName>style.visibility</p:attrName>
                                        </p:attrNameLst>
                                      </p:cBhvr>
                                      <p:to>
                                        <p:strVal val="visible"/>
                                      </p:to>
                                    </p:set>
                                    <p:animEffect transition="in" filter="dissolve">
                                      <p:cBhvr>
                                        <p:cTn id="17" dur="500"/>
                                        <p:tgtEl>
                                          <p:spTgt spid="327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8">
                                            <p:txEl>
                                              <p:pRg st="3" end="3"/>
                                            </p:txEl>
                                          </p:spTgt>
                                        </p:tgtEl>
                                        <p:attrNameLst>
                                          <p:attrName>style.visibility</p:attrName>
                                        </p:attrNameLst>
                                      </p:cBhvr>
                                      <p:to>
                                        <p:strVal val="visible"/>
                                      </p:to>
                                    </p:set>
                                    <p:animEffect transition="in" filter="dissolve">
                                      <p:cBhvr>
                                        <p:cTn id="22" dur="500"/>
                                        <p:tgtEl>
                                          <p:spTgt spid="327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40292"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40293"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0294" name="Text Box 6"/>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ARE JUST LAZY</a:t>
            </a:r>
          </a:p>
        </p:txBody>
      </p:sp>
      <p:sp>
        <p:nvSpPr>
          <p:cNvPr id="140295" name="Text Box 7"/>
          <p:cNvSpPr txBox="1">
            <a:spLocks noChangeArrowheads="1"/>
          </p:cNvSpPr>
          <p:nvPr/>
        </p:nvSpPr>
        <p:spPr bwMode="auto">
          <a:xfrm>
            <a:off x="1981200" y="1752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WHAT DOES THE BIBLE SAY ABOUT BEING LAZY?</a:t>
            </a:r>
          </a:p>
        </p:txBody>
      </p:sp>
      <p:sp>
        <p:nvSpPr>
          <p:cNvPr id="140296" name="Text Box 8"/>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0297" name="Text Box 9"/>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33802" name="Text Box 10"/>
          <p:cNvSpPr txBox="1">
            <a:spLocks noChangeArrowheads="1"/>
          </p:cNvSpPr>
          <p:nvPr/>
        </p:nvSpPr>
        <p:spPr bwMode="auto">
          <a:xfrm>
            <a:off x="866273" y="2819400"/>
            <a:ext cx="1069607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err="1">
                <a:solidFill>
                  <a:srgbClr val="FFFFFF"/>
                </a:solidFill>
              </a:rPr>
              <a:t>Heb</a:t>
            </a:r>
            <a:r>
              <a:rPr lang="en-US" altLang="en-US" dirty="0">
                <a:solidFill>
                  <a:srgbClr val="FFFFFF"/>
                </a:solidFill>
              </a:rPr>
              <a:t> 6:12  We do not want you to become lazy, but to imitate those who through faith and patience inherit what has been promised. </a:t>
            </a:r>
          </a:p>
        </p:txBody>
      </p:sp>
      <p:sp>
        <p:nvSpPr>
          <p:cNvPr id="33803" name="Text Box 11"/>
          <p:cNvSpPr txBox="1">
            <a:spLocks noChangeArrowheads="1"/>
          </p:cNvSpPr>
          <p:nvPr/>
        </p:nvSpPr>
        <p:spPr bwMode="auto">
          <a:xfrm>
            <a:off x="1034715" y="4419600"/>
            <a:ext cx="1014262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Rom 12:11-12 Never be lacking in zeal, but keep your spiritual fervor, serving the Lord. </a:t>
            </a:r>
          </a:p>
        </p:txBody>
      </p:sp>
      <p:sp>
        <p:nvSpPr>
          <p:cNvPr id="33804" name="Text Box 12"/>
          <p:cNvSpPr txBox="1">
            <a:spLocks noChangeArrowheads="1"/>
          </p:cNvSpPr>
          <p:nvPr/>
        </p:nvSpPr>
        <p:spPr bwMode="auto">
          <a:xfrm>
            <a:off x="1034715" y="5486400"/>
            <a:ext cx="10238874"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Rom 12:11 Never be lazy, but work hard and serve the Lord enthusiastically. NLT</a:t>
            </a:r>
          </a:p>
          <a:p>
            <a:pPr fontAlgn="base">
              <a:spcBef>
                <a:spcPct val="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171215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02">
                                            <p:txEl>
                                              <p:pRg st="0" end="0"/>
                                            </p:txEl>
                                          </p:spTgt>
                                        </p:tgtEl>
                                        <p:attrNameLst>
                                          <p:attrName>style.visibility</p:attrName>
                                        </p:attrNameLst>
                                      </p:cBhvr>
                                      <p:to>
                                        <p:strVal val="visible"/>
                                      </p:to>
                                    </p:set>
                                    <p:animEffect transition="in" filter="dissolve">
                                      <p:cBhvr>
                                        <p:cTn id="7" dur="500"/>
                                        <p:tgtEl>
                                          <p:spTgt spid="338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80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build="p"/>
      <p:bldP spid="33803" grpId="0"/>
      <p:bldP spid="3380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41316"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41317"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1318" name="Text Box 6"/>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HAVE LEFT THEIR FIRST LOVE</a:t>
            </a:r>
          </a:p>
        </p:txBody>
      </p:sp>
      <p:sp>
        <p:nvSpPr>
          <p:cNvPr id="141319" name="Text Box 8"/>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1320" name="Text Box 9"/>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37898" name="Text Box 10"/>
          <p:cNvSpPr txBox="1">
            <a:spLocks noChangeArrowheads="1"/>
          </p:cNvSpPr>
          <p:nvPr/>
        </p:nvSpPr>
        <p:spPr bwMode="auto">
          <a:xfrm>
            <a:off x="1179095" y="1752600"/>
            <a:ext cx="1034715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Church at Ephesus Rev 2:4-5 Yet I hold this against you: You have forsaken your first love. </a:t>
            </a:r>
          </a:p>
          <a:p>
            <a:pPr fontAlgn="base">
              <a:spcBef>
                <a:spcPct val="0"/>
              </a:spcBef>
              <a:spcAft>
                <a:spcPct val="0"/>
              </a:spcAft>
            </a:pPr>
            <a:endParaRPr lang="en-US" altLang="en-US" dirty="0">
              <a:solidFill>
                <a:srgbClr val="FFFFFF"/>
              </a:solidFill>
            </a:endParaRPr>
          </a:p>
        </p:txBody>
      </p:sp>
      <p:sp>
        <p:nvSpPr>
          <p:cNvPr id="37901" name="Text Box 13"/>
          <p:cNvSpPr txBox="1">
            <a:spLocks noChangeArrowheads="1"/>
          </p:cNvSpPr>
          <p:nvPr/>
        </p:nvSpPr>
        <p:spPr bwMode="auto">
          <a:xfrm>
            <a:off x="1828800" y="28194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PAUL PRAYED THAT THEY MIGHT HAVE A STRONG LOVE</a:t>
            </a:r>
          </a:p>
        </p:txBody>
      </p:sp>
      <p:sp>
        <p:nvSpPr>
          <p:cNvPr id="37902" name="Text Box 14"/>
          <p:cNvSpPr txBox="1">
            <a:spLocks noChangeArrowheads="1"/>
          </p:cNvSpPr>
          <p:nvPr/>
        </p:nvSpPr>
        <p:spPr bwMode="auto">
          <a:xfrm>
            <a:off x="1179095" y="3886201"/>
            <a:ext cx="1034715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err="1">
                <a:solidFill>
                  <a:srgbClr val="FFFFFF"/>
                </a:solidFill>
              </a:rPr>
              <a:t>Eph</a:t>
            </a:r>
            <a:r>
              <a:rPr lang="en-US" altLang="en-US" dirty="0">
                <a:solidFill>
                  <a:srgbClr val="FFFFFF"/>
                </a:solidFill>
              </a:rPr>
              <a:t> 3:18  And I pray that you, being rooted and established in love, 18 may have power, together with all the saints, to grasp how wide and long and high and deep is the love of Christ, </a:t>
            </a:r>
          </a:p>
        </p:txBody>
      </p:sp>
    </p:spTree>
    <p:extLst>
      <p:ext uri="{BB962C8B-B14F-4D97-AF65-F5344CB8AC3E}">
        <p14:creationId xmlns:p14="http://schemas.microsoft.com/office/powerpoint/2010/main" val="1539543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8">
                                            <p:txEl>
                                              <p:pRg st="0" end="0"/>
                                            </p:txEl>
                                          </p:spTgt>
                                        </p:tgtEl>
                                        <p:attrNameLst>
                                          <p:attrName>style.visibility</p:attrName>
                                        </p:attrNameLst>
                                      </p:cBhvr>
                                      <p:to>
                                        <p:strVal val="visible"/>
                                      </p:to>
                                    </p:set>
                                    <p:animEffect transition="in" filter="dissolve">
                                      <p:cBhvr>
                                        <p:cTn id="7" dur="500"/>
                                        <p:tgtEl>
                                          <p:spTgt spid="378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7901"/>
                                        </p:tgtEl>
                                        <p:attrNameLst>
                                          <p:attrName>style.visibility</p:attrName>
                                        </p:attrNameLst>
                                      </p:cBhvr>
                                      <p:to>
                                        <p:strVal val="visible"/>
                                      </p:to>
                                    </p:set>
                                    <p:anim calcmode="lin" valueType="num">
                                      <p:cBhvr>
                                        <p:cTn id="12" dur="500" fill="hold"/>
                                        <p:tgtEl>
                                          <p:spTgt spid="37901"/>
                                        </p:tgtEl>
                                        <p:attrNameLst>
                                          <p:attrName>ppt_w</p:attrName>
                                        </p:attrNameLst>
                                      </p:cBhvr>
                                      <p:tavLst>
                                        <p:tav tm="0">
                                          <p:val>
                                            <p:fltVal val="0"/>
                                          </p:val>
                                        </p:tav>
                                        <p:tav tm="100000">
                                          <p:val>
                                            <p:strVal val="#ppt_w"/>
                                          </p:val>
                                        </p:tav>
                                      </p:tavLst>
                                    </p:anim>
                                    <p:anim calcmode="lin" valueType="num">
                                      <p:cBhvr>
                                        <p:cTn id="13" dur="500" fill="hold"/>
                                        <p:tgtEl>
                                          <p:spTgt spid="37901"/>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7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build="p"/>
      <p:bldP spid="37901" grpId="0"/>
      <p:bldP spid="379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42340"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42341"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2342" name="Text Box 6"/>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HAVE LEFT THEIR FIRST LOVE</a:t>
            </a:r>
          </a:p>
        </p:txBody>
      </p:sp>
      <p:sp>
        <p:nvSpPr>
          <p:cNvPr id="142343" name="Text Box 7"/>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2344" name="Text Box 8"/>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2347" name="Text Box 11"/>
          <p:cNvSpPr txBox="1">
            <a:spLocks noChangeArrowheads="1"/>
          </p:cNvSpPr>
          <p:nvPr/>
        </p:nvSpPr>
        <p:spPr bwMode="auto">
          <a:xfrm>
            <a:off x="1155032" y="2362201"/>
            <a:ext cx="1033512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19 and to know this love that surpasses knowledge — that you may be filled to the measure of all the fullness of God. </a:t>
            </a:r>
          </a:p>
          <a:p>
            <a:pPr fontAlgn="base">
              <a:spcBef>
                <a:spcPct val="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3690069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43364"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  WHY DO SOME NOT GIVE THEIR BEST?</a:t>
            </a:r>
          </a:p>
        </p:txBody>
      </p:sp>
      <p:sp>
        <p:nvSpPr>
          <p:cNvPr id="143365"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3366" name="Text Box 6"/>
          <p:cNvSpPr txBox="1">
            <a:spLocks noChangeArrowheads="1"/>
          </p:cNvSpPr>
          <p:nvPr/>
        </p:nvSpPr>
        <p:spPr bwMode="auto">
          <a:xfrm>
            <a:off x="1905000" y="1143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SOME HAVE LEFT THEIR FIRST LOVE</a:t>
            </a:r>
          </a:p>
        </p:txBody>
      </p:sp>
      <p:sp>
        <p:nvSpPr>
          <p:cNvPr id="143367" name="Text Box 7"/>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3368" name="Text Box 8"/>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3371" name="Text Box 11"/>
          <p:cNvSpPr txBox="1">
            <a:spLocks noChangeArrowheads="1"/>
          </p:cNvSpPr>
          <p:nvPr/>
        </p:nvSpPr>
        <p:spPr bwMode="auto">
          <a:xfrm>
            <a:off x="770021" y="1995487"/>
            <a:ext cx="107802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19 and to know this love that surpasses knowledge — </a:t>
            </a:r>
            <a:r>
              <a:rPr lang="en-US" altLang="en-US" i="1" u="sng" dirty="0">
                <a:solidFill>
                  <a:srgbClr val="FFFF00"/>
                </a:solidFill>
              </a:rPr>
              <a:t>that you may be filled to the measure of all the fullness of God. </a:t>
            </a:r>
          </a:p>
          <a:p>
            <a:pPr fontAlgn="base">
              <a:spcBef>
                <a:spcPct val="0"/>
              </a:spcBef>
              <a:spcAft>
                <a:spcPct val="0"/>
              </a:spcAft>
            </a:pPr>
            <a:endParaRPr lang="en-US" altLang="en-US" i="1" u="sng" dirty="0">
              <a:solidFill>
                <a:srgbClr val="FFFF00"/>
              </a:solidFill>
            </a:endParaRPr>
          </a:p>
        </p:txBody>
      </p:sp>
      <p:sp>
        <p:nvSpPr>
          <p:cNvPr id="39948" name="Text Box 12"/>
          <p:cNvSpPr txBox="1">
            <a:spLocks noChangeArrowheads="1"/>
          </p:cNvSpPr>
          <p:nvPr/>
        </p:nvSpPr>
        <p:spPr bwMode="auto">
          <a:xfrm>
            <a:off x="1600200" y="3625851"/>
            <a:ext cx="8686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dirty="0">
                <a:solidFill>
                  <a:srgbClr val="00FF00"/>
                </a:solidFill>
              </a:rPr>
              <a:t>HIS PRAYER WAS THAT THEY WOULD BE THE BEST THEY COULD </a:t>
            </a:r>
            <a:r>
              <a:rPr lang="en-US" altLang="en-US" dirty="0" smtClean="0">
                <a:solidFill>
                  <a:srgbClr val="00FF00"/>
                </a:solidFill>
              </a:rPr>
              <a:t>BE</a:t>
            </a:r>
          </a:p>
          <a:p>
            <a:pPr algn="ctr" fontAlgn="base">
              <a:spcBef>
                <a:spcPct val="50000"/>
              </a:spcBef>
              <a:spcAft>
                <a:spcPct val="0"/>
              </a:spcAft>
            </a:pPr>
            <a:r>
              <a:rPr lang="en-US" altLang="en-US" dirty="0">
                <a:solidFill>
                  <a:srgbClr val="00FF00"/>
                </a:solidFill>
              </a:rPr>
              <a:t>YET—IN JUST A FEW YEARS—THEY HAD LEFT THEIR FIRST LOVE</a:t>
            </a:r>
          </a:p>
          <a:p>
            <a:pPr algn="ctr" fontAlgn="base">
              <a:spcBef>
                <a:spcPct val="50000"/>
              </a:spcBef>
              <a:spcAft>
                <a:spcPct val="0"/>
              </a:spcAft>
            </a:pPr>
            <a:endParaRPr lang="en-US" altLang="en-US" dirty="0">
              <a:solidFill>
                <a:srgbClr val="00FF00"/>
              </a:solidFill>
            </a:endParaRPr>
          </a:p>
        </p:txBody>
      </p:sp>
    </p:spTree>
    <p:extLst>
      <p:ext uri="{BB962C8B-B14F-4D97-AF65-F5344CB8AC3E}">
        <p14:creationId xmlns:p14="http://schemas.microsoft.com/office/powerpoint/2010/main" val="4234729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8">
                                            <p:txEl>
                                              <p:pRg st="0" end="0"/>
                                            </p:txEl>
                                          </p:spTgt>
                                        </p:tgtEl>
                                        <p:attrNameLst>
                                          <p:attrName>style.visibility</p:attrName>
                                        </p:attrNameLst>
                                      </p:cBhvr>
                                      <p:to>
                                        <p:strVal val="visible"/>
                                      </p:to>
                                    </p:set>
                                    <p:animEffect transition="in" filter="dissolve">
                                      <p:cBhvr>
                                        <p:cTn id="7" dur="500"/>
                                        <p:tgtEl>
                                          <p:spTgt spid="399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48">
                                            <p:txEl>
                                              <p:pRg st="1" end="1"/>
                                            </p:txEl>
                                          </p:spTgt>
                                        </p:tgtEl>
                                        <p:attrNameLst>
                                          <p:attrName>style.visibility</p:attrName>
                                        </p:attrNameLst>
                                      </p:cBhvr>
                                      <p:to>
                                        <p:strVal val="visible"/>
                                      </p:to>
                                    </p:set>
                                    <p:animEffect transition="in" filter="dissolve">
                                      <p:cBhvr>
                                        <p:cTn id="12" dur="500"/>
                                        <p:tgtEl>
                                          <p:spTgt spid="399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45412"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III.  BE THE BEST YOU CAN BE</a:t>
            </a:r>
          </a:p>
        </p:txBody>
      </p:sp>
      <p:sp>
        <p:nvSpPr>
          <p:cNvPr id="145413"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41990" name="Text Box 6"/>
          <p:cNvSpPr txBox="1">
            <a:spLocks noChangeArrowheads="1"/>
          </p:cNvSpPr>
          <p:nvPr/>
        </p:nvSpPr>
        <p:spPr bwMode="auto">
          <a:xfrm>
            <a:off x="1828800" y="9144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MAKE A TRUE ASSESSMENT OF YOUR STRENGTHS AND WEAKNESSES</a:t>
            </a:r>
          </a:p>
        </p:txBody>
      </p:sp>
      <p:sp>
        <p:nvSpPr>
          <p:cNvPr id="145415" name="Text Box 7"/>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5416" name="Text Box 8"/>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41997" name="Text Box 13"/>
          <p:cNvSpPr txBox="1">
            <a:spLocks noChangeArrowheads="1"/>
          </p:cNvSpPr>
          <p:nvPr/>
        </p:nvSpPr>
        <p:spPr bwMode="auto">
          <a:xfrm>
            <a:off x="974558" y="1905001"/>
            <a:ext cx="1033512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Rom 12:6-8 We have different gifts, according to the grace given us. If a man's gift is prophesying, let him use it in proportion to his faith. 7 If it is serving, let him serve; if it is teaching, let him teach; 8 if it is encouraging, let him encourage; if it is contributing to the needs of others, let him give generously; if it is leadership, let him govern diligently; if it is showing mercy, let him do it cheerfully. </a:t>
            </a:r>
          </a:p>
          <a:p>
            <a:pPr fontAlgn="base">
              <a:spcBef>
                <a:spcPct val="50000"/>
              </a:spcBef>
              <a:spcAft>
                <a:spcPct val="0"/>
              </a:spcAft>
            </a:pPr>
            <a:endParaRPr lang="en-US" altLang="en-US" dirty="0">
              <a:solidFill>
                <a:srgbClr val="FFFFFF"/>
              </a:solidFill>
            </a:endParaRPr>
          </a:p>
        </p:txBody>
      </p:sp>
      <p:sp>
        <p:nvSpPr>
          <p:cNvPr id="41998" name="Text Box 14"/>
          <p:cNvSpPr txBox="1">
            <a:spLocks noChangeArrowheads="1"/>
          </p:cNvSpPr>
          <p:nvPr/>
        </p:nvSpPr>
        <p:spPr bwMode="auto">
          <a:xfrm>
            <a:off x="1981200" y="5425142"/>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dirty="0">
                <a:solidFill>
                  <a:srgbClr val="00FFFF"/>
                </a:solidFill>
              </a:rPr>
              <a:t>WE ALL HAVE SOMETHING WE CAN DO</a:t>
            </a:r>
          </a:p>
        </p:txBody>
      </p:sp>
    </p:spTree>
    <p:extLst>
      <p:ext uri="{BB962C8B-B14F-4D97-AF65-F5344CB8AC3E}">
        <p14:creationId xmlns:p14="http://schemas.microsoft.com/office/powerpoint/2010/main" val="2376072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998"/>
                                        </p:tgtEl>
                                        <p:attrNameLst>
                                          <p:attrName>style.visibility</p:attrName>
                                        </p:attrNameLst>
                                      </p:cBhvr>
                                      <p:to>
                                        <p:strVal val="visible"/>
                                      </p:to>
                                    </p:set>
                                    <p:animEffect transition="in" filter="dissolve">
                                      <p:cBhvr>
                                        <p:cTn id="15"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41997" grpId="0"/>
      <p:bldP spid="4199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46436"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III.  BE THE BEST YOU CAN BE</a:t>
            </a:r>
          </a:p>
        </p:txBody>
      </p:sp>
      <p:sp>
        <p:nvSpPr>
          <p:cNvPr id="146437"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43014" name="Text Box 6"/>
          <p:cNvSpPr txBox="1">
            <a:spLocks noChangeArrowheads="1"/>
          </p:cNvSpPr>
          <p:nvPr/>
        </p:nvSpPr>
        <p:spPr bwMode="auto">
          <a:xfrm>
            <a:off x="1828800" y="9144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RESOLVE—WITH GOD’S HELP YOU WILL DO YOUR BEST</a:t>
            </a:r>
          </a:p>
        </p:txBody>
      </p:sp>
      <p:sp>
        <p:nvSpPr>
          <p:cNvPr id="146439" name="Text Box 7"/>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6440" name="Text Box 8"/>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43017" name="Text Box 9"/>
          <p:cNvSpPr txBox="1">
            <a:spLocks noChangeArrowheads="1"/>
          </p:cNvSpPr>
          <p:nvPr/>
        </p:nvSpPr>
        <p:spPr bwMode="auto">
          <a:xfrm>
            <a:off x="1022683" y="1905000"/>
            <a:ext cx="1055169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Josh 24:15 But if serving the Lord seems undesirable to you, then choose for yourselves this day whom you will serve, whether the gods your forefathers served beyond the River, or the gods of the Amorites, in whose land you are living. But as for me and my household, we will serve the Lord." </a:t>
            </a:r>
          </a:p>
        </p:txBody>
      </p:sp>
      <p:sp>
        <p:nvSpPr>
          <p:cNvPr id="43018" name="Text Box 10"/>
          <p:cNvSpPr txBox="1">
            <a:spLocks noChangeArrowheads="1"/>
          </p:cNvSpPr>
          <p:nvPr/>
        </p:nvSpPr>
        <p:spPr bwMode="auto">
          <a:xfrm>
            <a:off x="1866900" y="4669295"/>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dirty="0">
                <a:solidFill>
                  <a:srgbClr val="00FFFF"/>
                </a:solidFill>
              </a:rPr>
              <a:t>WE NEED TO MAKE THE RESOLUTION JOSHUA MADE</a:t>
            </a:r>
          </a:p>
        </p:txBody>
      </p:sp>
    </p:spTree>
    <p:extLst>
      <p:ext uri="{BB962C8B-B14F-4D97-AF65-F5344CB8AC3E}">
        <p14:creationId xmlns:p14="http://schemas.microsoft.com/office/powerpoint/2010/main" val="1501629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3018"/>
                                        </p:tgtEl>
                                        <p:attrNameLst>
                                          <p:attrName>style.visibility</p:attrName>
                                        </p:attrNameLst>
                                      </p:cBhvr>
                                      <p:to>
                                        <p:strVal val="visible"/>
                                      </p:to>
                                    </p:set>
                                    <p:animEffect transition="in" filter="dissolve">
                                      <p:cBhvr>
                                        <p:cTn id="15"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P spid="43017" grpId="0"/>
      <p:bldP spid="430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47460"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III.  BE THE BEST YOU CAN BE</a:t>
            </a:r>
          </a:p>
        </p:txBody>
      </p:sp>
      <p:sp>
        <p:nvSpPr>
          <p:cNvPr id="147461"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44038" name="Text Box 6"/>
          <p:cNvSpPr txBox="1">
            <a:spLocks noChangeArrowheads="1"/>
          </p:cNvSpPr>
          <p:nvPr/>
        </p:nvSpPr>
        <p:spPr bwMode="auto">
          <a:xfrm>
            <a:off x="1828800" y="9144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STUDY GOD’S WORD FOR GUIDANCE &amp; STRENGTH</a:t>
            </a:r>
          </a:p>
        </p:txBody>
      </p:sp>
      <p:sp>
        <p:nvSpPr>
          <p:cNvPr id="147463" name="Text Box 7"/>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7464" name="Text Box 8"/>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44041" name="Text Box 9"/>
          <p:cNvSpPr txBox="1">
            <a:spLocks noChangeArrowheads="1"/>
          </p:cNvSpPr>
          <p:nvPr/>
        </p:nvSpPr>
        <p:spPr bwMode="auto">
          <a:xfrm>
            <a:off x="986589" y="1905001"/>
            <a:ext cx="10611853"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2 </a:t>
            </a:r>
            <a:r>
              <a:rPr lang="en-US" altLang="en-US" dirty="0" err="1">
                <a:solidFill>
                  <a:srgbClr val="FFFFFF"/>
                </a:solidFill>
              </a:rPr>
              <a:t>Thess</a:t>
            </a:r>
            <a:r>
              <a:rPr lang="en-US" altLang="en-US" dirty="0">
                <a:solidFill>
                  <a:srgbClr val="FFFFFF"/>
                </a:solidFill>
              </a:rPr>
              <a:t> 2:15 So then, brothers, stand firm and hold to the teachings we passed on to you, whether by word of mouth or by letter. </a:t>
            </a:r>
          </a:p>
          <a:p>
            <a:pPr fontAlgn="base">
              <a:spcBef>
                <a:spcPct val="0"/>
              </a:spcBef>
              <a:spcAft>
                <a:spcPct val="0"/>
              </a:spcAft>
            </a:pPr>
            <a:endParaRPr lang="en-US" altLang="en-US" dirty="0">
              <a:solidFill>
                <a:srgbClr val="FFFFFF"/>
              </a:solidFill>
            </a:endParaRPr>
          </a:p>
          <a:p>
            <a:pPr fontAlgn="base">
              <a:spcBef>
                <a:spcPct val="0"/>
              </a:spcBef>
              <a:spcAft>
                <a:spcPct val="0"/>
              </a:spcAft>
            </a:pPr>
            <a:r>
              <a:rPr lang="en-US" altLang="en-US" dirty="0">
                <a:solidFill>
                  <a:srgbClr val="FFFFFF"/>
                </a:solidFill>
              </a:rPr>
              <a:t>Ps 119:105 Your word is a lamp to my feet and a light for my path. </a:t>
            </a:r>
          </a:p>
          <a:p>
            <a:pPr fontAlgn="base">
              <a:spcBef>
                <a:spcPct val="0"/>
              </a:spcBef>
              <a:spcAft>
                <a:spcPct val="0"/>
              </a:spcAft>
            </a:pPr>
            <a:endParaRPr lang="en-US" altLang="en-US" dirty="0">
              <a:solidFill>
                <a:srgbClr val="FFFFFF"/>
              </a:solidFill>
            </a:endParaRPr>
          </a:p>
          <a:p>
            <a:pPr fontAlgn="base">
              <a:spcBef>
                <a:spcPct val="0"/>
              </a:spcBef>
              <a:spcAft>
                <a:spcPct val="0"/>
              </a:spcAft>
            </a:pPr>
            <a:endParaRPr lang="en-US" altLang="en-US" dirty="0">
              <a:solidFill>
                <a:srgbClr val="FFFFFF"/>
              </a:solidFill>
            </a:endParaRPr>
          </a:p>
        </p:txBody>
      </p:sp>
      <p:sp>
        <p:nvSpPr>
          <p:cNvPr id="44042" name="Text Box 10"/>
          <p:cNvSpPr txBox="1">
            <a:spLocks noChangeArrowheads="1"/>
          </p:cNvSpPr>
          <p:nvPr/>
        </p:nvSpPr>
        <p:spPr bwMode="auto">
          <a:xfrm>
            <a:off x="1752600" y="48006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FF"/>
                </a:solidFill>
              </a:rPr>
              <a:t>GOD’S WORD CAN HELP US BE THE BEST WE CAN BE</a:t>
            </a:r>
          </a:p>
        </p:txBody>
      </p:sp>
    </p:spTree>
    <p:extLst>
      <p:ext uri="{BB962C8B-B14F-4D97-AF65-F5344CB8AC3E}">
        <p14:creationId xmlns:p14="http://schemas.microsoft.com/office/powerpoint/2010/main" val="788593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4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4042">
                                            <p:txEl>
                                              <p:pRg st="0" end="0"/>
                                            </p:txEl>
                                          </p:spTgt>
                                        </p:tgtEl>
                                        <p:attrNameLst>
                                          <p:attrName>style.visibility</p:attrName>
                                        </p:attrNameLst>
                                      </p:cBhvr>
                                      <p:to>
                                        <p:strVal val="visible"/>
                                      </p:to>
                                    </p:set>
                                    <p:animEffect transition="in" filter="dissolve">
                                      <p:cBhvr>
                                        <p:cTn id="19" dur="500"/>
                                        <p:tgtEl>
                                          <p:spTgt spid="440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P spid="44041" grpId="0" build="p"/>
      <p:bldP spid="4404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6149" name="Text Box 5"/>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  GOD EXPECTS OUR BEST</a:t>
            </a:r>
          </a:p>
        </p:txBody>
      </p:sp>
      <p:sp>
        <p:nvSpPr>
          <p:cNvPr id="6152" name="Text Box 8"/>
          <p:cNvSpPr txBox="1">
            <a:spLocks noChangeArrowheads="1"/>
          </p:cNvSpPr>
          <p:nvPr/>
        </p:nvSpPr>
        <p:spPr bwMode="auto">
          <a:xfrm>
            <a:off x="962526" y="990601"/>
            <a:ext cx="1040731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Lev 22:18-23 If any of you — either an Israelite or an alien living in Israel — presents a gift for a burnt offering to the Lord, either to fulfill a vow or as a freewill offering, 19 you must present a male without defect from the cattle, sheep or goats in order that it may be accepted on your behalf. 20 Do not bring anything with a defect, because it will not be accepted on your behalf. 21 When anyone brings from the herd or flock a fellowship offering to the Lord to fulfill a special vow or as a freewill offering, it must be without defect or blemish to be acceptable. </a:t>
            </a:r>
          </a:p>
        </p:txBody>
      </p:sp>
    </p:spTree>
    <p:extLst>
      <p:ext uri="{BB962C8B-B14F-4D97-AF65-F5344CB8AC3E}">
        <p14:creationId xmlns:p14="http://schemas.microsoft.com/office/powerpoint/2010/main" val="191839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ppt_w</p:attrName>
                                        </p:attrNameLst>
                                      </p:cBhvr>
                                      <p:tavLst>
                                        <p:tav tm="0">
                                          <p:val>
                                            <p:fltVal val="0"/>
                                          </p:val>
                                        </p:tav>
                                        <p:tav tm="100000">
                                          <p:val>
                                            <p:strVal val="#ppt_w"/>
                                          </p:val>
                                        </p:tav>
                                      </p:tavLst>
                                    </p:anim>
                                    <p:anim calcmode="lin" valueType="num">
                                      <p:cBhvr>
                                        <p:cTn id="8" dur="500" fill="hold"/>
                                        <p:tgtEl>
                                          <p:spTgt spid="614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38100" y="0"/>
            <a:ext cx="12230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48484"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III.  BE THE BEST YOU CAN BE</a:t>
            </a:r>
          </a:p>
        </p:txBody>
      </p:sp>
      <p:sp>
        <p:nvSpPr>
          <p:cNvPr id="148485"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45062" name="Text Box 6"/>
          <p:cNvSpPr txBox="1">
            <a:spLocks noChangeArrowheads="1"/>
          </p:cNvSpPr>
          <p:nvPr/>
        </p:nvSpPr>
        <p:spPr bwMode="auto">
          <a:xfrm>
            <a:off x="1828800" y="914401"/>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i="1">
                <a:solidFill>
                  <a:srgbClr val="00FF00"/>
                </a:solidFill>
              </a:rPr>
              <a:t>DEVELOP A PLAN FOR IMPROVEMENT</a:t>
            </a:r>
          </a:p>
          <a:p>
            <a:pPr algn="ctr" fontAlgn="base">
              <a:spcBef>
                <a:spcPct val="50000"/>
              </a:spcBef>
              <a:spcAft>
                <a:spcPct val="0"/>
              </a:spcAft>
            </a:pPr>
            <a:r>
              <a:rPr lang="en-US" altLang="en-US" i="1">
                <a:solidFill>
                  <a:srgbClr val="00FF00"/>
                </a:solidFill>
              </a:rPr>
              <a:t>PUT FIRST THINGS FIRST</a:t>
            </a:r>
          </a:p>
        </p:txBody>
      </p:sp>
      <p:sp>
        <p:nvSpPr>
          <p:cNvPr id="148487" name="Text Box 7"/>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8488" name="Text Box 8"/>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45067" name="Text Box 11"/>
          <p:cNvSpPr txBox="1">
            <a:spLocks noChangeArrowheads="1"/>
          </p:cNvSpPr>
          <p:nvPr/>
        </p:nvSpPr>
        <p:spPr bwMode="auto">
          <a:xfrm>
            <a:off x="661737" y="2438400"/>
            <a:ext cx="1064794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Matt 6:33 But seek first his kingdom and his righteousness,</a:t>
            </a:r>
          </a:p>
          <a:p>
            <a:pPr fontAlgn="base">
              <a:spcBef>
                <a:spcPct val="50000"/>
              </a:spcBef>
              <a:spcAft>
                <a:spcPct val="0"/>
              </a:spcAft>
            </a:pPr>
            <a:endParaRPr lang="en-US" altLang="en-US" dirty="0">
              <a:solidFill>
                <a:srgbClr val="FFFFFF"/>
              </a:solidFill>
            </a:endParaRPr>
          </a:p>
        </p:txBody>
      </p:sp>
      <p:sp>
        <p:nvSpPr>
          <p:cNvPr id="45068" name="Text Box 12"/>
          <p:cNvSpPr txBox="1">
            <a:spLocks noChangeArrowheads="1"/>
          </p:cNvSpPr>
          <p:nvPr/>
        </p:nvSpPr>
        <p:spPr bwMode="auto">
          <a:xfrm>
            <a:off x="1676400" y="3082707"/>
            <a:ext cx="86868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dirty="0">
                <a:solidFill>
                  <a:srgbClr val="00FFFF"/>
                </a:solidFill>
              </a:rPr>
              <a:t>TO BE THE BEST WE CAN BE WE MUST HAVE THE RIGHT PRIORITIES</a:t>
            </a:r>
          </a:p>
          <a:p>
            <a:pPr algn="ctr" fontAlgn="base">
              <a:spcBef>
                <a:spcPct val="50000"/>
              </a:spcBef>
              <a:spcAft>
                <a:spcPct val="0"/>
              </a:spcAft>
            </a:pPr>
            <a:r>
              <a:rPr lang="en-US" altLang="en-US" dirty="0">
                <a:solidFill>
                  <a:srgbClr val="00FFFF"/>
                </a:solidFill>
              </a:rPr>
              <a:t>GOD IS MORE INTERESTED IN FAITHFULNESS THAN SUCCESS</a:t>
            </a:r>
          </a:p>
        </p:txBody>
      </p:sp>
      <p:sp>
        <p:nvSpPr>
          <p:cNvPr id="45069" name="Text Box 13"/>
          <p:cNvSpPr txBox="1">
            <a:spLocks noChangeArrowheads="1"/>
          </p:cNvSpPr>
          <p:nvPr/>
        </p:nvSpPr>
        <p:spPr bwMode="auto">
          <a:xfrm>
            <a:off x="890337" y="5183872"/>
            <a:ext cx="10419347"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1 </a:t>
            </a:r>
            <a:r>
              <a:rPr lang="en-US" altLang="en-US" dirty="0" err="1">
                <a:solidFill>
                  <a:srgbClr val="FFFFFF"/>
                </a:solidFill>
              </a:rPr>
              <a:t>Cor</a:t>
            </a:r>
            <a:r>
              <a:rPr lang="en-US" altLang="en-US" dirty="0">
                <a:solidFill>
                  <a:srgbClr val="FFFFFF"/>
                </a:solidFill>
              </a:rPr>
              <a:t> 4:2 Moreover it is required in stewards that one be found faithful. </a:t>
            </a:r>
          </a:p>
          <a:p>
            <a:pPr fontAlgn="base">
              <a:spcBef>
                <a:spcPct val="5000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3175668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anim calcmode="lin" valueType="num">
                                      <p:cBhvr>
                                        <p:cTn id="7" dur="500" fill="hold"/>
                                        <p:tgtEl>
                                          <p:spTgt spid="4506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6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5062">
                                            <p:txEl>
                                              <p:pRg st="1" end="1"/>
                                            </p:txEl>
                                          </p:spTgt>
                                        </p:tgtEl>
                                        <p:attrNameLst>
                                          <p:attrName>style.visibility</p:attrName>
                                        </p:attrNameLst>
                                      </p:cBhvr>
                                      <p:to>
                                        <p:strVal val="visible"/>
                                      </p:to>
                                    </p:set>
                                    <p:anim calcmode="lin" valueType="num">
                                      <p:cBhvr>
                                        <p:cTn id="13" dur="500" fill="hold"/>
                                        <p:tgtEl>
                                          <p:spTgt spid="4506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506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45068">
                                            <p:txEl>
                                              <p:pRg st="0" end="0"/>
                                            </p:txEl>
                                          </p:spTgt>
                                        </p:tgtEl>
                                        <p:attrNameLst>
                                          <p:attrName>style.visibility</p:attrName>
                                        </p:attrNameLst>
                                      </p:cBhvr>
                                      <p:to>
                                        <p:strVal val="visible"/>
                                      </p:to>
                                    </p:set>
                                    <p:anim calcmode="lin" valueType="num">
                                      <p:cBhvr>
                                        <p:cTn id="23" dur="500" fill="hold"/>
                                        <p:tgtEl>
                                          <p:spTgt spid="4506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50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45068">
                                            <p:txEl>
                                              <p:pRg st="1" end="1"/>
                                            </p:txEl>
                                          </p:spTgt>
                                        </p:tgtEl>
                                        <p:attrNameLst>
                                          <p:attrName>style.visibility</p:attrName>
                                        </p:attrNameLst>
                                      </p:cBhvr>
                                      <p:to>
                                        <p:strVal val="visible"/>
                                      </p:to>
                                    </p:set>
                                    <p:anim calcmode="lin" valueType="num">
                                      <p:cBhvr>
                                        <p:cTn id="29" dur="500" fill="hold"/>
                                        <p:tgtEl>
                                          <p:spTgt spid="45068">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4506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p"/>
      <p:bldP spid="45067" grpId="0"/>
      <p:bldP spid="45068" grpId="0" build="p"/>
      <p:bldP spid="4506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49508"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III.  BE THE BEST YOU CAN BE</a:t>
            </a:r>
          </a:p>
        </p:txBody>
      </p:sp>
      <p:sp>
        <p:nvSpPr>
          <p:cNvPr id="149509" name="Text Box 5"/>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9510" name="Text Box 7"/>
          <p:cNvSpPr txBox="1">
            <a:spLocks noChangeArrowheads="1"/>
          </p:cNvSpPr>
          <p:nvPr/>
        </p:nvSpPr>
        <p:spPr bwMode="auto">
          <a:xfrm>
            <a:off x="1905000" y="28956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49511" name="Text Box 8"/>
          <p:cNvSpPr txBox="1">
            <a:spLocks noChangeArrowheads="1"/>
          </p:cNvSpPr>
          <p:nvPr/>
        </p:nvSpPr>
        <p:spPr bwMode="auto">
          <a:xfrm>
            <a:off x="1981200" y="27432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46092" name="Text Box 12"/>
          <p:cNvSpPr txBox="1">
            <a:spLocks noChangeArrowheads="1"/>
          </p:cNvSpPr>
          <p:nvPr/>
        </p:nvSpPr>
        <p:spPr bwMode="auto">
          <a:xfrm>
            <a:off x="2438400" y="1447801"/>
            <a:ext cx="75438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a:solidFill>
                  <a:schemeClr val="bg1"/>
                </a:solidFill>
                <a:latin typeface="Arial" panose="020B0604020202020204" pitchFamily="34" charset="0"/>
                <a:cs typeface="Arial" panose="020B0604020202020204" pitchFamily="34" charset="0"/>
              </a:defRPr>
            </a:lvl1pPr>
            <a:lvl2pPr marL="800100" indent="-342900">
              <a:defRPr sz="2800" b="1">
                <a:solidFill>
                  <a:schemeClr val="bg1"/>
                </a:solidFill>
                <a:latin typeface="Arial" panose="020B0604020202020204" pitchFamily="34" charset="0"/>
                <a:cs typeface="Arial" panose="020B0604020202020204" pitchFamily="34" charset="0"/>
              </a:defRPr>
            </a:lvl2pPr>
            <a:lvl3pPr marL="1257300" indent="-342900">
              <a:defRPr sz="2800" b="1">
                <a:solidFill>
                  <a:schemeClr val="bg1"/>
                </a:solidFill>
                <a:latin typeface="Arial" panose="020B0604020202020204" pitchFamily="34" charset="0"/>
                <a:cs typeface="Arial" panose="020B0604020202020204" pitchFamily="34" charset="0"/>
              </a:defRPr>
            </a:lvl3pPr>
            <a:lvl4pPr marL="1714500" indent="-342900">
              <a:defRPr sz="2800" b="1">
                <a:solidFill>
                  <a:schemeClr val="bg1"/>
                </a:solidFill>
                <a:latin typeface="Arial" panose="020B0604020202020204" pitchFamily="34" charset="0"/>
                <a:cs typeface="Arial" panose="020B0604020202020204" pitchFamily="34" charset="0"/>
              </a:defRPr>
            </a:lvl4pPr>
            <a:lvl5pPr marL="2171700" indent="-342900">
              <a:defRPr sz="2800" b="1">
                <a:solidFill>
                  <a:schemeClr val="bg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dirty="0" smtClean="0">
                <a:solidFill>
                  <a:srgbClr val="00FF00"/>
                </a:solidFill>
              </a:rPr>
              <a:t>THREE </a:t>
            </a:r>
            <a:r>
              <a:rPr lang="en-US" altLang="en-US" dirty="0">
                <a:solidFill>
                  <a:srgbClr val="00FF00"/>
                </a:solidFill>
              </a:rPr>
              <a:t>QUESTIONS:</a:t>
            </a:r>
          </a:p>
          <a:p>
            <a:pPr algn="ctr" fontAlgn="base">
              <a:spcBef>
                <a:spcPct val="50000"/>
              </a:spcBef>
              <a:spcAft>
                <a:spcPct val="0"/>
              </a:spcAft>
              <a:buFontTx/>
              <a:buAutoNum type="arabicPeriod"/>
            </a:pPr>
            <a:r>
              <a:rPr lang="en-US" altLang="en-US" i="1" dirty="0">
                <a:solidFill>
                  <a:srgbClr val="00FF00"/>
                </a:solidFill>
              </a:rPr>
              <a:t>ARE YOU A CHRISTIAN?</a:t>
            </a:r>
          </a:p>
          <a:p>
            <a:pPr algn="ctr" fontAlgn="base">
              <a:spcBef>
                <a:spcPct val="50000"/>
              </a:spcBef>
              <a:spcAft>
                <a:spcPct val="0"/>
              </a:spcAft>
              <a:buFontTx/>
              <a:buAutoNum type="arabicPeriod"/>
            </a:pPr>
            <a:r>
              <a:rPr lang="en-US" altLang="en-US" i="1" dirty="0">
                <a:solidFill>
                  <a:srgbClr val="00FF00"/>
                </a:solidFill>
              </a:rPr>
              <a:t> ARE YOU FAITHFUL</a:t>
            </a:r>
            <a:r>
              <a:rPr lang="en-US" altLang="en-US" i="1" dirty="0" smtClean="0">
                <a:solidFill>
                  <a:srgbClr val="00FF00"/>
                </a:solidFill>
              </a:rPr>
              <a:t>?</a:t>
            </a:r>
          </a:p>
          <a:p>
            <a:pPr marL="0" indent="0" algn="ctr" fontAlgn="base">
              <a:spcBef>
                <a:spcPct val="50000"/>
              </a:spcBef>
              <a:spcAft>
                <a:spcPct val="0"/>
              </a:spcAft>
            </a:pPr>
            <a:r>
              <a:rPr lang="en-US" altLang="en-US" i="1" dirty="0" smtClean="0">
                <a:solidFill>
                  <a:srgbClr val="00FF00"/>
                </a:solidFill>
              </a:rPr>
              <a:t>3. ARE YOU THE BEST YOU CAN BE?</a:t>
            </a:r>
            <a:endParaRPr lang="en-US" altLang="en-US" i="1" dirty="0">
              <a:solidFill>
                <a:srgbClr val="00FF00"/>
              </a:solidFill>
            </a:endParaRPr>
          </a:p>
        </p:txBody>
      </p:sp>
    </p:spTree>
    <p:extLst>
      <p:ext uri="{BB962C8B-B14F-4D97-AF65-F5344CB8AC3E}">
        <p14:creationId xmlns:p14="http://schemas.microsoft.com/office/powerpoint/2010/main" val="1283743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11620"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  GOD EXPECTS OUR BEST</a:t>
            </a:r>
          </a:p>
        </p:txBody>
      </p:sp>
      <p:sp>
        <p:nvSpPr>
          <p:cNvPr id="111621" name="Text Box 5"/>
          <p:cNvSpPr txBox="1">
            <a:spLocks noChangeArrowheads="1"/>
          </p:cNvSpPr>
          <p:nvPr/>
        </p:nvSpPr>
        <p:spPr bwMode="auto">
          <a:xfrm>
            <a:off x="1359567" y="990601"/>
            <a:ext cx="96854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22 Do not offer to the Lord the blind, the injured or the maimed, or anything with warts or festering or running sores. Do not place any of these on the altar as an offering made to the Lord by fire. </a:t>
            </a:r>
          </a:p>
        </p:txBody>
      </p:sp>
    </p:spTree>
    <p:extLst>
      <p:ext uri="{BB962C8B-B14F-4D97-AF65-F5344CB8AC3E}">
        <p14:creationId xmlns:p14="http://schemas.microsoft.com/office/powerpoint/2010/main" val="279692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1" y="0"/>
            <a:ext cx="1248877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12644"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  GOD EXPECTS OUR BEST</a:t>
            </a:r>
          </a:p>
        </p:txBody>
      </p:sp>
      <p:sp>
        <p:nvSpPr>
          <p:cNvPr id="112645" name="Text Box 5"/>
          <p:cNvSpPr txBox="1">
            <a:spLocks noChangeArrowheads="1"/>
          </p:cNvSpPr>
          <p:nvPr/>
        </p:nvSpPr>
        <p:spPr bwMode="auto">
          <a:xfrm>
            <a:off x="806116" y="990601"/>
            <a:ext cx="109728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Mal 1:6-8 "It is you, O priests, who show contempt for my name. "But you ask, 'How have we shown contempt for your name?' </a:t>
            </a:r>
          </a:p>
          <a:p>
            <a:pPr fontAlgn="base">
              <a:spcBef>
                <a:spcPct val="0"/>
              </a:spcBef>
              <a:spcAft>
                <a:spcPct val="0"/>
              </a:spcAft>
            </a:pPr>
            <a:r>
              <a:rPr lang="en-US" altLang="en-US" dirty="0">
                <a:solidFill>
                  <a:srgbClr val="FFFFFF"/>
                </a:solidFill>
              </a:rPr>
              <a:t>7 "You place defiled food on my altar. "But you ask, 'How have we defiled you?‘ "By saying that the Lord's table is contemptible. 8 When you bring blind animals for sacrifice, is that not wrong? When you sacrifice crippled or diseased animals, is that not wrong? Try offering them to your governor! Would he be pleased with you? Would he accept you?" says the Lord Almighty. </a:t>
            </a:r>
          </a:p>
          <a:p>
            <a:pPr fontAlgn="base">
              <a:spcBef>
                <a:spcPct val="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3285990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3323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13668"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  GOD EXPECTS OUR BEST</a:t>
            </a:r>
          </a:p>
        </p:txBody>
      </p:sp>
      <p:sp>
        <p:nvSpPr>
          <p:cNvPr id="113669" name="Text Box 5"/>
          <p:cNvSpPr txBox="1">
            <a:spLocks noChangeArrowheads="1"/>
          </p:cNvSpPr>
          <p:nvPr/>
        </p:nvSpPr>
        <p:spPr bwMode="auto">
          <a:xfrm>
            <a:off x="1311441" y="1066801"/>
            <a:ext cx="992605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Mal 1:13-14 "When you bring injured, crippled or diseased animals and offer them as sacrifices, should I accept them from your hands?" says the Lord. 14 "Cursed is the cheat who has an acceptable male in his flock and vows to give it, but then sacrifices a blemished animal to the Lord. </a:t>
            </a:r>
          </a:p>
          <a:p>
            <a:pPr fontAlgn="base">
              <a:spcBef>
                <a:spcPct val="0"/>
              </a:spcBef>
              <a:spcAft>
                <a:spcPct val="0"/>
              </a:spcAft>
            </a:pPr>
            <a:endParaRPr lang="en-US" altLang="en-US" dirty="0">
              <a:solidFill>
                <a:srgbClr val="FFFFFF"/>
              </a:solidFill>
            </a:endParaRPr>
          </a:p>
        </p:txBody>
      </p:sp>
      <p:sp>
        <p:nvSpPr>
          <p:cNvPr id="9222" name="Text Box 6"/>
          <p:cNvSpPr txBox="1">
            <a:spLocks noChangeArrowheads="1"/>
          </p:cNvSpPr>
          <p:nvPr/>
        </p:nvSpPr>
        <p:spPr bwMode="auto">
          <a:xfrm>
            <a:off x="1981200" y="41910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dirty="0">
                <a:solidFill>
                  <a:srgbClr val="00FF00"/>
                </a:solidFill>
              </a:rPr>
              <a:t>DO WE OFFER TO GOD WHAT WE HAVE LEFT OVER?</a:t>
            </a:r>
          </a:p>
        </p:txBody>
      </p:sp>
      <p:sp>
        <p:nvSpPr>
          <p:cNvPr id="9223" name="Text Box 7"/>
          <p:cNvSpPr txBox="1">
            <a:spLocks noChangeArrowheads="1"/>
          </p:cNvSpPr>
          <p:nvPr/>
        </p:nvSpPr>
        <p:spPr bwMode="auto">
          <a:xfrm>
            <a:off x="2057400" y="52578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TIME—ENERGY--FINANCES</a:t>
            </a:r>
          </a:p>
        </p:txBody>
      </p:sp>
    </p:spTree>
    <p:extLst>
      <p:ext uri="{BB962C8B-B14F-4D97-AF65-F5344CB8AC3E}">
        <p14:creationId xmlns:p14="http://schemas.microsoft.com/office/powerpoint/2010/main" val="3339670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ssolve">
                                      <p:cBhvr>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 calcmode="lin" valueType="num">
                                      <p:cBhvr>
                                        <p:cTn id="12" dur="500" fill="hold"/>
                                        <p:tgtEl>
                                          <p:spTgt spid="9223"/>
                                        </p:tgtEl>
                                        <p:attrNameLst>
                                          <p:attrName>ppt_w</p:attrName>
                                        </p:attrNameLst>
                                      </p:cBhvr>
                                      <p:tavLst>
                                        <p:tav tm="0">
                                          <p:val>
                                            <p:fltVal val="0"/>
                                          </p:val>
                                        </p:tav>
                                        <p:tav tm="100000">
                                          <p:val>
                                            <p:strVal val="#ppt_w"/>
                                          </p:val>
                                        </p:tav>
                                      </p:tavLst>
                                    </p:anim>
                                    <p:anim calcmode="lin" valueType="num">
                                      <p:cBhvr>
                                        <p:cTn id="13" dur="500" fill="hold"/>
                                        <p:tgtEl>
                                          <p:spTgt spid="92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14692"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  GOD EXPECTS OUR BEST</a:t>
            </a:r>
          </a:p>
        </p:txBody>
      </p:sp>
      <p:sp>
        <p:nvSpPr>
          <p:cNvPr id="10246" name="Text Box 6"/>
          <p:cNvSpPr txBox="1">
            <a:spLocks noChangeArrowheads="1"/>
          </p:cNvSpPr>
          <p:nvPr/>
        </p:nvSpPr>
        <p:spPr bwMode="auto">
          <a:xfrm>
            <a:off x="1981200" y="1066800"/>
            <a:ext cx="84582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FF00"/>
                </a:solidFill>
              </a:rPr>
              <a:t>WE ALL HAVE DIFFERENT GIFTS</a:t>
            </a:r>
          </a:p>
          <a:p>
            <a:pPr algn="ctr" fontAlgn="base">
              <a:spcBef>
                <a:spcPct val="50000"/>
              </a:spcBef>
              <a:spcAft>
                <a:spcPct val="0"/>
              </a:spcAft>
            </a:pPr>
            <a:r>
              <a:rPr lang="en-US" altLang="en-US">
                <a:solidFill>
                  <a:srgbClr val="00FF00"/>
                </a:solidFill>
              </a:rPr>
              <a:t>WHAT EVER THAT GIFT IS—WE MUST USE IT IN THE BEST WAY</a:t>
            </a:r>
          </a:p>
        </p:txBody>
      </p:sp>
      <p:sp>
        <p:nvSpPr>
          <p:cNvPr id="114694" name="Text Box 8"/>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0249" name="Text Box 9"/>
          <p:cNvSpPr txBox="1">
            <a:spLocks noChangeArrowheads="1"/>
          </p:cNvSpPr>
          <p:nvPr/>
        </p:nvSpPr>
        <p:spPr bwMode="auto">
          <a:xfrm>
            <a:off x="1106905" y="2590801"/>
            <a:ext cx="1025090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solidFill>
                  <a:srgbClr val="FFFFFF"/>
                </a:solidFill>
              </a:rPr>
              <a:t>Rom 12:6-8 We have different gifts, according to the grace given us. If a man's gift is prophesying, let him use it in proportion to his faith. 7 If it is serving, let him serve; if it is teaching, let him teach; 8 if it is encouraging, let him encourage; if it is contributing to the needs of others, let him give generously; if it is leadership, let him govern diligently; if it is showing mercy, let him do it cheerfully. </a:t>
            </a:r>
          </a:p>
          <a:p>
            <a:pPr fontAlgn="base">
              <a:spcBef>
                <a:spcPct val="5000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3300916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dissolve">
                                      <p:cBhvr>
                                        <p:cTn id="7" dur="500"/>
                                        <p:tgtEl>
                                          <p:spTgt spid="102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6">
                                            <p:txEl>
                                              <p:pRg st="1" end="1"/>
                                            </p:txEl>
                                          </p:spTgt>
                                        </p:tgtEl>
                                        <p:attrNameLst>
                                          <p:attrName>style.visibility</p:attrName>
                                        </p:attrNameLst>
                                      </p:cBhvr>
                                      <p:to>
                                        <p:strVal val="visible"/>
                                      </p:to>
                                    </p:set>
                                    <p:animEffect transition="in" filter="dissolve">
                                      <p:cBhvr>
                                        <p:cTn id="12" dur="500"/>
                                        <p:tgtEl>
                                          <p:spTgt spid="102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P spid="102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ool-Wallpapers-Background-1080p-cool-best-funny-HD-wallpapers-backgrounds-image-wide-new-tablet-smart-phone-pc-laptop-2013-2014-2015-2016-065"/>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3"/>
          <p:cNvSpPr txBox="1">
            <a:spLocks noChangeArrowheads="1"/>
          </p:cNvSpPr>
          <p:nvPr/>
        </p:nvSpPr>
        <p:spPr bwMode="auto">
          <a:xfrm>
            <a:off x="2057400" y="5334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sz="1800" b="0">
              <a:solidFill>
                <a:srgbClr val="000000"/>
              </a:solidFill>
            </a:endParaRPr>
          </a:p>
        </p:txBody>
      </p:sp>
      <p:sp>
        <p:nvSpPr>
          <p:cNvPr id="115716" name="Text Box 4"/>
          <p:cNvSpPr txBox="1">
            <a:spLocks noChangeArrowheads="1"/>
          </p:cNvSpPr>
          <p:nvPr/>
        </p:nvSpPr>
        <p:spPr bwMode="auto">
          <a:xfrm>
            <a:off x="21336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FFB84F"/>
                </a:solidFill>
              </a:rPr>
              <a:t>I.  GOD EXPECTS OUR BEST</a:t>
            </a:r>
          </a:p>
        </p:txBody>
      </p:sp>
      <p:sp>
        <p:nvSpPr>
          <p:cNvPr id="115718" name="Text Box 6"/>
          <p:cNvSpPr txBox="1">
            <a:spLocks noChangeArrowheads="1"/>
          </p:cNvSpPr>
          <p:nvPr/>
        </p:nvSpPr>
        <p:spPr bwMode="auto">
          <a:xfrm>
            <a:off x="2057400" y="2971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11271" name="Text Box 7"/>
          <p:cNvSpPr txBox="1">
            <a:spLocks noChangeArrowheads="1"/>
          </p:cNvSpPr>
          <p:nvPr/>
        </p:nvSpPr>
        <p:spPr bwMode="auto">
          <a:xfrm>
            <a:off x="1058779" y="1540342"/>
            <a:ext cx="10287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err="1">
                <a:solidFill>
                  <a:srgbClr val="FFFFFF"/>
                </a:solidFill>
              </a:rPr>
              <a:t>Eph</a:t>
            </a:r>
            <a:r>
              <a:rPr lang="en-US" altLang="en-US" dirty="0">
                <a:solidFill>
                  <a:srgbClr val="FFFFFF"/>
                </a:solidFill>
              </a:rPr>
              <a:t> 4:16  From him the whole body, joined and held together by every supporting ligament, grows and builds itself up in love, as each part does its work. </a:t>
            </a:r>
          </a:p>
          <a:p>
            <a:pPr fontAlgn="base">
              <a:spcBef>
                <a:spcPct val="0"/>
              </a:spcBef>
              <a:spcAft>
                <a:spcPct val="0"/>
              </a:spcAft>
            </a:pPr>
            <a:endParaRPr lang="en-US" altLang="en-US" dirty="0">
              <a:solidFill>
                <a:srgbClr val="FFFFFF"/>
              </a:solidFill>
            </a:endParaRPr>
          </a:p>
          <a:p>
            <a:pPr fontAlgn="base">
              <a:spcBef>
                <a:spcPct val="0"/>
              </a:spcBef>
              <a:spcAft>
                <a:spcPct val="0"/>
              </a:spcAft>
            </a:pPr>
            <a:r>
              <a:rPr lang="en-US" altLang="en-US" dirty="0">
                <a:solidFill>
                  <a:srgbClr val="FFFFFF"/>
                </a:solidFill>
              </a:rPr>
              <a:t>Col 3:23-24 Whatever you do, work at it with all your heart, as working for the Lord, not for men, </a:t>
            </a:r>
          </a:p>
        </p:txBody>
      </p:sp>
      <p:sp>
        <p:nvSpPr>
          <p:cNvPr id="115720" name="Text Box 8"/>
          <p:cNvSpPr txBox="1">
            <a:spLocks noChangeArrowheads="1"/>
          </p:cNvSpPr>
          <p:nvPr/>
        </p:nvSpPr>
        <p:spPr bwMode="auto">
          <a:xfrm>
            <a:off x="1905000" y="45720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panose="020B0604020202020204" pitchFamily="34" charset="0"/>
                <a:cs typeface="Arial" panose="020B0604020202020204" pitchFamily="34" charset="0"/>
              </a:defRPr>
            </a:lvl1pPr>
            <a:lvl2pPr marL="742950" indent="-285750">
              <a:defRPr sz="2800" b="1">
                <a:solidFill>
                  <a:schemeClr val="bg1"/>
                </a:solidFill>
                <a:latin typeface="Arial" panose="020B0604020202020204" pitchFamily="34" charset="0"/>
                <a:cs typeface="Arial" panose="020B0604020202020204" pitchFamily="34" charset="0"/>
              </a:defRPr>
            </a:lvl2pPr>
            <a:lvl3pPr marL="1143000" indent="-228600">
              <a:defRPr sz="2800" b="1">
                <a:solidFill>
                  <a:schemeClr val="bg1"/>
                </a:solidFill>
                <a:latin typeface="Arial" panose="020B0604020202020204" pitchFamily="34" charset="0"/>
                <a:cs typeface="Arial" panose="020B0604020202020204" pitchFamily="34" charset="0"/>
              </a:defRPr>
            </a:lvl3pPr>
            <a:lvl4pPr marL="1600200" indent="-228600">
              <a:defRPr sz="2800" b="1">
                <a:solidFill>
                  <a:schemeClr val="bg1"/>
                </a:solidFill>
                <a:latin typeface="Arial" panose="020B0604020202020204" pitchFamily="34" charset="0"/>
                <a:cs typeface="Arial" panose="020B0604020202020204" pitchFamily="34" charset="0"/>
              </a:defRPr>
            </a:lvl4pPr>
            <a:lvl5pPr marL="2057400" indent="-228600">
              <a:defRPr sz="28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2051978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2736</Words>
  <Application>Microsoft Office PowerPoint</Application>
  <PresentationFormat>Widescreen</PresentationFormat>
  <Paragraphs>201</Paragraphs>
  <Slides>41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41</vt:i4>
      </vt:variant>
    </vt:vector>
  </HeadingPairs>
  <TitlesOfParts>
    <vt:vector size="43"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1</cp:revision>
  <dcterms:created xsi:type="dcterms:W3CDTF">2024-03-10T18:59:07Z</dcterms:created>
  <dcterms:modified xsi:type="dcterms:W3CDTF">2024-03-10T18:59:24Z</dcterms:modified>
</cp:coreProperties>
</file>