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82" d="100"/>
          <a:sy n="82" d="100"/>
        </p:scale>
        <p:origin x="1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13216E6-390D-4012-8084-60C82BADFFE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2166325"/>
      </p:ext>
    </p:extLst>
  </p:cSld>
  <p:clrMapOvr>
    <a:masterClrMapping/>
  </p:clrMapOvr>
  <p:transition advClick="0" advTm="6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6816390-0CF7-44AB-B8D6-3EB76C161B4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848497"/>
      </p:ext>
    </p:extLst>
  </p:cSld>
  <p:clrMapOvr>
    <a:masterClrMapping/>
  </p:clrMapOvr>
  <p:transition advClick="0" advTm="6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44A63F9-9331-490E-88FE-2458D04ADFA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16790347"/>
      </p:ext>
    </p:extLst>
  </p:cSld>
  <p:clrMapOvr>
    <a:masterClrMapping/>
  </p:clrMapOvr>
  <p:transition advClick="0" advTm="6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03F3655-F61D-4A5B-A203-476B5BDF72B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7589882"/>
      </p:ext>
    </p:extLst>
  </p:cSld>
  <p:clrMapOvr>
    <a:masterClrMapping/>
  </p:clrMapOvr>
  <p:transition advClick="0" advTm="6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A987E8-BCE1-47FC-A57E-2569D1365D0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9461376"/>
      </p:ext>
    </p:extLst>
  </p:cSld>
  <p:clrMapOvr>
    <a:masterClrMapping/>
  </p:clrMapOvr>
  <p:transition advClick="0" advTm="6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AF6032D-CA63-4F0F-9901-3432D1F6FE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1443171"/>
      </p:ext>
    </p:extLst>
  </p:cSld>
  <p:clrMapOvr>
    <a:masterClrMapping/>
  </p:clrMapOvr>
  <p:transition advClick="0" advTm="6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2D8092A-2E09-469A-99C3-E2ACA7E2CC3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4490770"/>
      </p:ext>
    </p:extLst>
  </p:cSld>
  <p:clrMapOvr>
    <a:masterClrMapping/>
  </p:clrMapOvr>
  <p:transition advClick="0" advTm="6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03109F1-7CEE-40B2-8996-787D5908D61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9788858"/>
      </p:ext>
    </p:extLst>
  </p:cSld>
  <p:clrMapOvr>
    <a:masterClrMapping/>
  </p:clrMapOvr>
  <p:transition advClick="0" advTm="6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772A66B-A3A8-4596-82F0-02768B1BECE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3908459"/>
      </p:ext>
    </p:extLst>
  </p:cSld>
  <p:clrMapOvr>
    <a:masterClrMapping/>
  </p:clrMapOvr>
  <p:transition advClick="0" advTm="6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B97D0E5-FED5-4079-B1DB-A11A30D1D6C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9962011"/>
      </p:ext>
    </p:extLst>
  </p:cSld>
  <p:clrMapOvr>
    <a:masterClrMapping/>
  </p:clrMapOvr>
  <p:transition advClick="0" advTm="6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6C4DF0F-4367-4C2B-90FE-20DBAC59718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1112466"/>
      </p:ext>
    </p:extLst>
  </p:cSld>
  <p:clrMapOvr>
    <a:masterClrMapping/>
  </p:clrMapOvr>
  <p:transition advClick="0" advTm="6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mn-lt"/>
              </a:defRPr>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pPr fontAlgn="base">
              <a:spcBef>
                <a:spcPct val="0"/>
              </a:spcBef>
              <a:spcAft>
                <a:spcPct val="0"/>
              </a:spcAft>
            </a:pPr>
            <a:fld id="{154B266E-A518-4012-9CE5-0D311D7F3EAA}"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225785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Click="0" advTm="6000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s://tse3.mm.bing.net/th?id=OIP.1brBIIxCstujNk5Y76kqaAAAAA&amp;pid=Api&amp;P=0&amp;h=2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47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036429"/>
      </p:ext>
    </p:extLst>
  </p:cSld>
  <p:clrMapOvr>
    <a:masterClrMapping/>
  </p:clrMapOvr>
  <p:transition advClick="0" advTm="6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ANd9GcQnMNGEhGRqqbTqV-vDITlXxCQTugJ4CP8DqaidJA_V2rMaE0o6WQ"/>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8534400"/>
          </a:xfrm>
          <a:prstGeom prst="rect">
            <a:avLst/>
          </a:prstGeom>
          <a:noFill/>
          <a:extLst>
            <a:ext uri="{909E8E84-426E-40DD-AFC4-6F175D3DCCD1}">
              <a14:hiddenFill xmlns:a14="http://schemas.microsoft.com/office/drawing/2010/main">
                <a:solidFill>
                  <a:srgbClr val="FFFFFF"/>
                </a:solidFill>
              </a14:hiddenFill>
            </a:ext>
          </a:extLst>
        </p:spPr>
      </p:pic>
      <p:sp>
        <p:nvSpPr>
          <p:cNvPr id="13315" name="Text Box 3"/>
          <p:cNvSpPr txBox="1">
            <a:spLocks noChangeArrowheads="1"/>
          </p:cNvSpPr>
          <p:nvPr/>
        </p:nvSpPr>
        <p:spPr bwMode="auto">
          <a:xfrm>
            <a:off x="-473075" y="2398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13316" name="Text Box 4"/>
          <p:cNvSpPr txBox="1">
            <a:spLocks noChangeArrowheads="1"/>
          </p:cNvSpPr>
          <p:nvPr/>
        </p:nvSpPr>
        <p:spPr bwMode="auto">
          <a:xfrm>
            <a:off x="1981200" y="685800"/>
            <a:ext cx="815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B343"/>
                </a:solidFill>
              </a:rPr>
              <a:t>A LESSON FROM HISTORY</a:t>
            </a:r>
          </a:p>
        </p:txBody>
      </p:sp>
      <p:sp>
        <p:nvSpPr>
          <p:cNvPr id="13317" name="Text Box 5"/>
          <p:cNvSpPr txBox="1">
            <a:spLocks noChangeArrowheads="1"/>
          </p:cNvSpPr>
          <p:nvPr/>
        </p:nvSpPr>
        <p:spPr bwMode="auto">
          <a:xfrm>
            <a:off x="2514600" y="1524001"/>
            <a:ext cx="74676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00FFFF"/>
                </a:solidFill>
                <a:latin typeface="Tahoma" panose="020B0604030504040204" pitchFamily="34" charset="0"/>
              </a:rPr>
              <a:t>DO THESE 5 REASONS FOR ROME’S FALL HAVE ANYTHING TO DO WITH OUR PRESENT SITUATION?</a:t>
            </a:r>
            <a:endParaRPr lang="en-US" altLang="en-US" sz="2800" b="1" dirty="0">
              <a:solidFill>
                <a:srgbClr val="FFFFFF"/>
              </a:solidFill>
              <a:latin typeface="Tahoma" panose="020B0604030504040204" pitchFamily="34" charset="0"/>
            </a:endParaRPr>
          </a:p>
        </p:txBody>
      </p:sp>
      <p:sp>
        <p:nvSpPr>
          <p:cNvPr id="13318" name="Text Box 6"/>
          <p:cNvSpPr txBox="1">
            <a:spLocks noChangeArrowheads="1"/>
          </p:cNvSpPr>
          <p:nvPr/>
        </p:nvSpPr>
        <p:spPr bwMode="auto">
          <a:xfrm>
            <a:off x="818147" y="2971800"/>
            <a:ext cx="10768264"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2800" b="1" dirty="0">
                <a:solidFill>
                  <a:srgbClr val="FFFFFF"/>
                </a:solidFill>
                <a:latin typeface="Tahoma" panose="020B0604030504040204" pitchFamily="34" charset="0"/>
              </a:rPr>
              <a:t>Growing acceptance of homosexuality</a:t>
            </a:r>
          </a:p>
          <a:p>
            <a:pPr algn="ctr" fontAlgn="base">
              <a:spcBef>
                <a:spcPct val="0"/>
              </a:spcBef>
              <a:spcAft>
                <a:spcPct val="0"/>
              </a:spcAft>
            </a:pPr>
            <a:endParaRPr lang="en-US" altLang="en-US" sz="2800" b="1" dirty="0">
              <a:solidFill>
                <a:srgbClr val="FFFFFF"/>
              </a:solidFill>
              <a:latin typeface="Tahoma" panose="020B0604030504040204" pitchFamily="34" charset="0"/>
            </a:endParaRPr>
          </a:p>
          <a:p>
            <a:pPr algn="ctr" fontAlgn="base">
              <a:spcBef>
                <a:spcPct val="0"/>
              </a:spcBef>
              <a:spcAft>
                <a:spcPct val="0"/>
              </a:spcAft>
            </a:pPr>
            <a:r>
              <a:rPr lang="en-US" altLang="en-US" sz="2800" b="1" dirty="0">
                <a:solidFill>
                  <a:srgbClr val="FFFFFF"/>
                </a:solidFill>
                <a:latin typeface="Tahoma" panose="020B0604030504040204" pitchFamily="34" charset="0"/>
              </a:rPr>
              <a:t>same-sex marriages are legal—now in </a:t>
            </a:r>
            <a:r>
              <a:rPr lang="en-US" altLang="en-US" sz="2800" b="1" dirty="0" smtClean="0">
                <a:solidFill>
                  <a:srgbClr val="FFFFFF"/>
                </a:solidFill>
                <a:latin typeface="Tahoma" panose="020B0604030504040204" pitchFamily="34" charset="0"/>
              </a:rPr>
              <a:t>37 states (World Population Review)</a:t>
            </a:r>
          </a:p>
          <a:p>
            <a:pPr algn="ctr" fontAlgn="base">
              <a:spcBef>
                <a:spcPct val="0"/>
              </a:spcBef>
              <a:spcAft>
                <a:spcPct val="0"/>
              </a:spcAft>
            </a:pPr>
            <a:endParaRPr lang="en-US" altLang="en-US" sz="2800" b="1" dirty="0">
              <a:solidFill>
                <a:srgbClr val="FFFFFF"/>
              </a:solidFill>
              <a:latin typeface="Tahoma" panose="020B0604030504040204" pitchFamily="34" charset="0"/>
            </a:endParaRPr>
          </a:p>
          <a:p>
            <a:pPr algn="ctr" fontAlgn="base">
              <a:spcBef>
                <a:spcPct val="0"/>
              </a:spcBef>
              <a:spcAft>
                <a:spcPct val="0"/>
              </a:spcAft>
            </a:pPr>
            <a:endParaRPr lang="en-US" altLang="en-US" sz="2800" b="1" dirty="0">
              <a:solidFill>
                <a:srgbClr val="FFFFFF"/>
              </a:solidFill>
              <a:latin typeface="Tahoma" panose="020B0604030504040204" pitchFamily="34" charset="0"/>
            </a:endParaRPr>
          </a:p>
          <a:p>
            <a:pPr algn="ctr" fontAlgn="base">
              <a:spcBef>
                <a:spcPct val="0"/>
              </a:spcBef>
              <a:spcAft>
                <a:spcPct val="0"/>
              </a:spcAft>
            </a:pPr>
            <a:endParaRPr lang="en-US" altLang="en-US" sz="2800" b="1" dirty="0">
              <a:solidFill>
                <a:srgbClr val="FFFFFF"/>
              </a:solidFill>
              <a:latin typeface="Tahoma" panose="020B0604030504040204" pitchFamily="34" charset="0"/>
            </a:endParaRPr>
          </a:p>
          <a:p>
            <a:pPr algn="ctr" fontAlgn="base">
              <a:spcBef>
                <a:spcPct val="0"/>
              </a:spcBef>
              <a:spcAft>
                <a:spcPct val="0"/>
              </a:spcAft>
            </a:pPr>
            <a:endParaRPr lang="en-US" altLang="en-US" sz="2800" b="1" dirty="0">
              <a:solidFill>
                <a:srgbClr val="FFFFFF"/>
              </a:solidFill>
              <a:latin typeface="Tahoma" panose="020B0604030504040204" pitchFamily="34" charset="0"/>
            </a:endParaRPr>
          </a:p>
          <a:p>
            <a:pPr fontAlgn="base">
              <a:spcBef>
                <a:spcPct val="0"/>
              </a:spcBef>
              <a:spcAft>
                <a:spcPct val="0"/>
              </a:spcAft>
            </a:pPr>
            <a:endParaRPr lang="en-US" altLang="en-US" sz="2400" b="1" dirty="0">
              <a:solidFill>
                <a:srgbClr val="FFFFFF"/>
              </a:solidFill>
              <a:latin typeface="Tahoma" panose="020B0604030504040204" pitchFamily="34" charset="0"/>
            </a:endParaRPr>
          </a:p>
          <a:p>
            <a:pPr fontAlgn="base">
              <a:spcBef>
                <a:spcPct val="0"/>
              </a:spcBef>
              <a:spcAft>
                <a:spcPct val="0"/>
              </a:spcAft>
            </a:pPr>
            <a:endParaRPr lang="en-US" altLang="en-US" sz="2400" b="1" dirty="0">
              <a:solidFill>
                <a:srgbClr val="FFFFFF"/>
              </a:solidFill>
              <a:latin typeface="Tahoma" panose="020B0604030504040204" pitchFamily="34" charset="0"/>
            </a:endParaRPr>
          </a:p>
        </p:txBody>
      </p:sp>
    </p:spTree>
    <p:extLst>
      <p:ext uri="{BB962C8B-B14F-4D97-AF65-F5344CB8AC3E}">
        <p14:creationId xmlns:p14="http://schemas.microsoft.com/office/powerpoint/2010/main" val="1313655028"/>
      </p:ext>
    </p:extLst>
  </p:cSld>
  <p:clrMapOvr>
    <a:masterClrMapping/>
  </p:clrMapOvr>
  <p:transition advClick="0" advTm="6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ANd9GcQnMNGEhGRqqbTqV-vDITlXxCQTugJ4CP8DqaidJA_V2rMaE0o6WQ"/>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8534400"/>
          </a:xfrm>
          <a:prstGeom prst="rect">
            <a:avLst/>
          </a:prstGeom>
          <a:noFill/>
          <a:extLst>
            <a:ext uri="{909E8E84-426E-40DD-AFC4-6F175D3DCCD1}">
              <a14:hiddenFill xmlns:a14="http://schemas.microsoft.com/office/drawing/2010/main">
                <a:solidFill>
                  <a:srgbClr val="FFFFFF"/>
                </a:solidFill>
              </a14:hiddenFill>
            </a:ext>
          </a:extLst>
        </p:spPr>
      </p:pic>
      <p:sp>
        <p:nvSpPr>
          <p:cNvPr id="47107" name="Text Box 3"/>
          <p:cNvSpPr txBox="1">
            <a:spLocks noChangeArrowheads="1"/>
          </p:cNvSpPr>
          <p:nvPr/>
        </p:nvSpPr>
        <p:spPr bwMode="auto">
          <a:xfrm>
            <a:off x="-473075" y="2398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47108" name="Text Box 4"/>
          <p:cNvSpPr txBox="1">
            <a:spLocks noChangeArrowheads="1"/>
          </p:cNvSpPr>
          <p:nvPr/>
        </p:nvSpPr>
        <p:spPr bwMode="auto">
          <a:xfrm>
            <a:off x="1191125" y="533400"/>
            <a:ext cx="1004636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2400" b="1" dirty="0">
                <a:solidFill>
                  <a:srgbClr val="FFFFFF"/>
                </a:solidFill>
                <a:latin typeface="Tahoma" panose="020B0604030504040204" pitchFamily="34" charset="0"/>
              </a:rPr>
              <a:t>Despite positive recent developments for LGBT people in the United States and other parts of the world, consensual same-sex relationships remain a crime in at least 64 countries. (</a:t>
            </a:r>
            <a:r>
              <a:rPr lang="en-US" altLang="en-US" sz="2400" b="1" dirty="0">
                <a:solidFill>
                  <a:srgbClr val="FFFFFF"/>
                </a:solidFill>
                <a:latin typeface="Tahoma" panose="020B0604030504040204" pitchFamily="34" charset="0"/>
              </a:rPr>
              <a:t>Nearly half are African) (</a:t>
            </a:r>
            <a:r>
              <a:rPr lang="en-US" altLang="en-US" sz="2400" b="1" dirty="0">
                <a:solidFill>
                  <a:srgbClr val="FFFFFF"/>
                </a:solidFill>
                <a:latin typeface="Tahoma" panose="020B0604030504040204" pitchFamily="34" charset="0"/>
              </a:rPr>
              <a:t>BBC)</a:t>
            </a:r>
          </a:p>
        </p:txBody>
      </p:sp>
      <p:sp>
        <p:nvSpPr>
          <p:cNvPr id="47110" name="Text Box 6"/>
          <p:cNvSpPr txBox="1">
            <a:spLocks noChangeArrowheads="1"/>
          </p:cNvSpPr>
          <p:nvPr/>
        </p:nvSpPr>
        <p:spPr bwMode="auto">
          <a:xfrm>
            <a:off x="2209800" y="2499330"/>
            <a:ext cx="792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FF00"/>
                </a:solidFill>
                <a:latin typeface="Tahoma" panose="020B0604030504040204" pitchFamily="34" charset="0"/>
              </a:rPr>
              <a:t>THIS SHOULD INFURIATE US</a:t>
            </a:r>
          </a:p>
        </p:txBody>
      </p:sp>
      <p:sp>
        <p:nvSpPr>
          <p:cNvPr id="47111" name="Text Box 7"/>
          <p:cNvSpPr txBox="1">
            <a:spLocks noChangeArrowheads="1"/>
          </p:cNvSpPr>
          <p:nvPr/>
        </p:nvSpPr>
        <p:spPr bwMode="auto">
          <a:xfrm>
            <a:off x="1058779" y="3297704"/>
            <a:ext cx="10359189"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2800" b="1" dirty="0">
                <a:solidFill>
                  <a:srgbClr val="00FF00"/>
                </a:solidFill>
                <a:latin typeface="Tahoma" panose="020B0604030504040204" pitchFamily="34" charset="0"/>
              </a:rPr>
              <a:t>64 </a:t>
            </a:r>
            <a:r>
              <a:rPr lang="en-US" altLang="en-US" sz="2800" b="1" dirty="0">
                <a:solidFill>
                  <a:srgbClr val="00FF00"/>
                </a:solidFill>
                <a:latin typeface="Tahoma" panose="020B0604030504040204" pitchFamily="34" charset="0"/>
              </a:rPr>
              <a:t>COUNTRIES THAT DO NOT WORSHIP JEOHOVAH GOD—THAT DO NOT PRACTICE CHRISTIANITY—THAT DO NOT CLAIM TO BE FOUNDED ON “CHRISTIAN PRINCIPLES” ARE UPHOLDING GOD’S PLAN FOR MARRIAGE</a:t>
            </a:r>
          </a:p>
        </p:txBody>
      </p:sp>
    </p:spTree>
    <p:extLst>
      <p:ext uri="{BB962C8B-B14F-4D97-AF65-F5344CB8AC3E}">
        <p14:creationId xmlns:p14="http://schemas.microsoft.com/office/powerpoint/2010/main" val="254500124"/>
      </p:ext>
    </p:extLst>
  </p:cSld>
  <p:clrMapOvr>
    <a:masterClrMapping/>
  </p:clrMapOvr>
  <p:transition advClick="0" advTm="6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7" presetClass="entr" presetSubtype="10" fill="hold" grpId="0" nodeType="clickEffect">
                                  <p:stCondLst>
                                    <p:cond delay="0"/>
                                  </p:stCondLst>
                                  <p:childTnLst>
                                    <p:set>
                                      <p:cBhvr>
                                        <p:cTn id="10" dur="1" fill="hold">
                                          <p:stCondLst>
                                            <p:cond delay="0"/>
                                          </p:stCondLst>
                                        </p:cTn>
                                        <p:tgtEl>
                                          <p:spTgt spid="47110"/>
                                        </p:tgtEl>
                                        <p:attrNameLst>
                                          <p:attrName>style.visibility</p:attrName>
                                        </p:attrNameLst>
                                      </p:cBhvr>
                                      <p:to>
                                        <p:strVal val="visible"/>
                                      </p:to>
                                    </p:set>
                                    <p:anim calcmode="lin" valueType="num">
                                      <p:cBhvr>
                                        <p:cTn id="11" dur="500" fill="hold"/>
                                        <p:tgtEl>
                                          <p:spTgt spid="47110"/>
                                        </p:tgtEl>
                                        <p:attrNameLst>
                                          <p:attrName>ppt_w</p:attrName>
                                        </p:attrNameLst>
                                      </p:cBhvr>
                                      <p:tavLst>
                                        <p:tav tm="0">
                                          <p:val>
                                            <p:fltVal val="0"/>
                                          </p:val>
                                        </p:tav>
                                        <p:tav tm="100000">
                                          <p:val>
                                            <p:strVal val="#ppt_w"/>
                                          </p:val>
                                        </p:tav>
                                      </p:tavLst>
                                    </p:anim>
                                    <p:anim calcmode="lin" valueType="num">
                                      <p:cBhvr>
                                        <p:cTn id="12" dur="500" fill="hold"/>
                                        <p:tgtEl>
                                          <p:spTgt spid="47110"/>
                                        </p:tgtEl>
                                        <p:attrNameLst>
                                          <p:attrName>ppt_h</p:attrName>
                                        </p:attrNameLst>
                                      </p:cBhvr>
                                      <p:tavLst>
                                        <p:tav tm="0">
                                          <p:val>
                                            <p:strVal val="#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7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build="p"/>
      <p:bldP spid="47110" grpId="0"/>
      <p:bldP spid="471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ANd9GcQnMNGEhGRqqbTqV-vDITlXxCQTugJ4CP8DqaidJA_V2rMaE0o6WQ"/>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3864389" cy="8650784"/>
          </a:xfrm>
          <a:prstGeom prst="rect">
            <a:avLst/>
          </a:prstGeom>
          <a:noFill/>
          <a:extLst>
            <a:ext uri="{909E8E84-426E-40DD-AFC4-6F175D3DCCD1}">
              <a14:hiddenFill xmlns:a14="http://schemas.microsoft.com/office/drawing/2010/main">
                <a:solidFill>
                  <a:srgbClr val="FFFFFF"/>
                </a:solidFill>
              </a14:hiddenFill>
            </a:ext>
          </a:extLst>
        </p:spPr>
      </p:pic>
      <p:sp>
        <p:nvSpPr>
          <p:cNvPr id="41987" name="Text Box 3"/>
          <p:cNvSpPr txBox="1">
            <a:spLocks noChangeArrowheads="1"/>
          </p:cNvSpPr>
          <p:nvPr/>
        </p:nvSpPr>
        <p:spPr bwMode="auto">
          <a:xfrm>
            <a:off x="-473075" y="2398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41989" name="Text Box 5"/>
          <p:cNvSpPr txBox="1">
            <a:spLocks noChangeArrowheads="1"/>
          </p:cNvSpPr>
          <p:nvPr/>
        </p:nvSpPr>
        <p:spPr bwMode="auto">
          <a:xfrm>
            <a:off x="1287379" y="778043"/>
            <a:ext cx="998621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2800" b="1" dirty="0">
                <a:solidFill>
                  <a:srgbClr val="00FFFF"/>
                </a:solidFill>
                <a:latin typeface="Tahoma" panose="020B0604030504040204" pitchFamily="34" charset="0"/>
              </a:rPr>
              <a:t>DO THESE 5 REASONS FOR ROME’S FALL HAVE ANYTHING TO DO WITH OUR PRESENT SITUATION?</a:t>
            </a:r>
            <a:endParaRPr lang="en-US" altLang="en-US" sz="2800" b="1" dirty="0">
              <a:solidFill>
                <a:srgbClr val="FFFFFF"/>
              </a:solidFill>
              <a:latin typeface="Tahoma" panose="020B0604030504040204" pitchFamily="34" charset="0"/>
            </a:endParaRPr>
          </a:p>
        </p:txBody>
      </p:sp>
      <p:sp>
        <p:nvSpPr>
          <p:cNvPr id="41990" name="Text Box 6"/>
          <p:cNvSpPr txBox="1">
            <a:spLocks noChangeArrowheads="1"/>
          </p:cNvSpPr>
          <p:nvPr/>
        </p:nvSpPr>
        <p:spPr bwMode="auto">
          <a:xfrm>
            <a:off x="2049379" y="2080988"/>
            <a:ext cx="79248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2800" b="1" dirty="0">
                <a:solidFill>
                  <a:srgbClr val="FFFFFF"/>
                </a:solidFill>
                <a:latin typeface="Tahoma" panose="020B0604030504040204" pitchFamily="34" charset="0"/>
              </a:rPr>
              <a:t>Growing acceptance of homosexuality</a:t>
            </a:r>
          </a:p>
          <a:p>
            <a:pPr algn="ctr" fontAlgn="base">
              <a:spcBef>
                <a:spcPct val="0"/>
              </a:spcBef>
              <a:spcAft>
                <a:spcPct val="0"/>
              </a:spcAft>
            </a:pPr>
            <a:endParaRPr lang="en-US" altLang="en-US" sz="2800" b="1" dirty="0">
              <a:solidFill>
                <a:srgbClr val="FFFFFF"/>
              </a:solidFill>
              <a:latin typeface="Tahoma" panose="020B0604030504040204" pitchFamily="34" charset="0"/>
            </a:endParaRPr>
          </a:p>
          <a:p>
            <a:pPr algn="ctr" fontAlgn="base">
              <a:spcBef>
                <a:spcPct val="0"/>
              </a:spcBef>
              <a:spcAft>
                <a:spcPct val="0"/>
              </a:spcAft>
            </a:pPr>
            <a:r>
              <a:rPr lang="en-US" altLang="en-US" sz="2800" b="1" dirty="0">
                <a:solidFill>
                  <a:srgbClr val="FFFFFF"/>
                </a:solidFill>
                <a:latin typeface="Tahoma" panose="020B0604030504040204" pitchFamily="34" charset="0"/>
              </a:rPr>
              <a:t>Legalizing same-sex marriages—now in 17 states</a:t>
            </a:r>
          </a:p>
          <a:p>
            <a:pPr algn="ctr" fontAlgn="base">
              <a:spcBef>
                <a:spcPct val="0"/>
              </a:spcBef>
              <a:spcAft>
                <a:spcPct val="0"/>
              </a:spcAft>
            </a:pPr>
            <a:endParaRPr lang="en-US" altLang="en-US" sz="2800" b="1" dirty="0">
              <a:solidFill>
                <a:srgbClr val="FFFFFF"/>
              </a:solidFill>
              <a:latin typeface="Tahoma" panose="020B0604030504040204" pitchFamily="34" charset="0"/>
            </a:endParaRPr>
          </a:p>
          <a:p>
            <a:pPr algn="ctr" fontAlgn="base">
              <a:spcBef>
                <a:spcPct val="0"/>
              </a:spcBef>
              <a:spcAft>
                <a:spcPct val="0"/>
              </a:spcAft>
            </a:pPr>
            <a:endParaRPr lang="en-US" altLang="en-US" sz="2800" b="1" dirty="0">
              <a:solidFill>
                <a:srgbClr val="FFFFFF"/>
              </a:solidFill>
              <a:latin typeface="Tahoma" panose="020B0604030504040204" pitchFamily="34" charset="0"/>
            </a:endParaRPr>
          </a:p>
          <a:p>
            <a:pPr fontAlgn="base">
              <a:spcBef>
                <a:spcPct val="0"/>
              </a:spcBef>
              <a:spcAft>
                <a:spcPct val="0"/>
              </a:spcAft>
            </a:pPr>
            <a:endParaRPr lang="en-US" altLang="en-US" sz="2400" b="1" dirty="0">
              <a:solidFill>
                <a:srgbClr val="FFFFFF"/>
              </a:solidFill>
              <a:latin typeface="Tahoma" panose="020B0604030504040204" pitchFamily="34" charset="0"/>
            </a:endParaRPr>
          </a:p>
          <a:p>
            <a:pPr fontAlgn="base">
              <a:spcBef>
                <a:spcPct val="0"/>
              </a:spcBef>
              <a:spcAft>
                <a:spcPct val="0"/>
              </a:spcAft>
            </a:pPr>
            <a:endParaRPr lang="en-US" altLang="en-US" sz="2400" b="1" dirty="0">
              <a:solidFill>
                <a:srgbClr val="FFFFFF"/>
              </a:solidFill>
              <a:latin typeface="Tahoma" panose="020B0604030504040204" pitchFamily="34" charset="0"/>
            </a:endParaRPr>
          </a:p>
        </p:txBody>
      </p:sp>
      <p:sp>
        <p:nvSpPr>
          <p:cNvPr id="41991" name="Text Box 7"/>
          <p:cNvSpPr txBox="1">
            <a:spLocks noChangeArrowheads="1"/>
          </p:cNvSpPr>
          <p:nvPr/>
        </p:nvSpPr>
        <p:spPr bwMode="auto">
          <a:xfrm>
            <a:off x="782052" y="3995046"/>
            <a:ext cx="10768263"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2400" b="1" dirty="0">
                <a:solidFill>
                  <a:srgbClr val="FFFFFF"/>
                </a:solidFill>
                <a:latin typeface="Tahoma" panose="020B0604030504040204" pitchFamily="34" charset="0"/>
              </a:rPr>
              <a:t>GUN VIOLENCE</a:t>
            </a:r>
          </a:p>
          <a:p>
            <a:pPr algn="ctr" fontAlgn="base">
              <a:spcBef>
                <a:spcPct val="50000"/>
              </a:spcBef>
              <a:spcAft>
                <a:spcPct val="0"/>
              </a:spcAft>
            </a:pPr>
            <a:r>
              <a:rPr lang="en-US" altLang="en-US" sz="2400" b="1" dirty="0">
                <a:solidFill>
                  <a:srgbClr val="FFFFFF"/>
                </a:solidFill>
                <a:latin typeface="Tahoma" panose="020B0604030504040204" pitchFamily="34" charset="0"/>
              </a:rPr>
              <a:t>THE NUMBER OF UNMARRIED PARTNERS LIVING TOGETHER IN THE UNITED STATES NEARLY TRIPLED IN TWO DECADES FROM 6 MILLION TO 17 MILLION, 8% OF THE TOTAL ADULT POPULATION</a:t>
            </a:r>
          </a:p>
          <a:p>
            <a:pPr algn="ctr" fontAlgn="base">
              <a:spcBef>
                <a:spcPct val="50000"/>
              </a:spcBef>
              <a:spcAft>
                <a:spcPct val="0"/>
              </a:spcAft>
            </a:pPr>
            <a:r>
              <a:rPr lang="en-US" altLang="en-US" sz="2400" b="1" dirty="0">
                <a:solidFill>
                  <a:srgbClr val="FFFFFF"/>
                </a:solidFill>
                <a:latin typeface="Tahoma" panose="020B0604030504040204" pitchFamily="34" charset="0"/>
              </a:rPr>
              <a:t>(Pew Research Center)</a:t>
            </a:r>
          </a:p>
          <a:p>
            <a:pPr algn="ctr" fontAlgn="base">
              <a:spcBef>
                <a:spcPct val="50000"/>
              </a:spcBef>
              <a:spcAft>
                <a:spcPct val="0"/>
              </a:spcAft>
            </a:pPr>
            <a:endParaRPr lang="en-US" altLang="en-US" sz="2400" b="1" dirty="0">
              <a:solidFill>
                <a:srgbClr val="FFFFFF"/>
              </a:solidFill>
              <a:latin typeface="Tahoma" panose="020B0604030504040204" pitchFamily="34" charset="0"/>
            </a:endParaRPr>
          </a:p>
          <a:p>
            <a:pPr algn="ctr" fontAlgn="base">
              <a:spcBef>
                <a:spcPct val="50000"/>
              </a:spcBef>
              <a:spcAft>
                <a:spcPct val="0"/>
              </a:spcAft>
            </a:pPr>
            <a:endParaRPr lang="en-US" altLang="en-US" sz="2400" b="1" dirty="0">
              <a:solidFill>
                <a:srgbClr val="FFFFFF"/>
              </a:solidFill>
              <a:latin typeface="Tahoma" panose="020B0604030504040204" pitchFamily="34" charset="0"/>
            </a:endParaRPr>
          </a:p>
          <a:p>
            <a:pPr fontAlgn="base">
              <a:spcBef>
                <a:spcPct val="50000"/>
              </a:spcBef>
              <a:spcAft>
                <a:spcPct val="0"/>
              </a:spcAft>
            </a:pPr>
            <a:endParaRPr lang="en-US" altLang="en-US" sz="2400" b="1" dirty="0">
              <a:solidFill>
                <a:srgbClr val="FFFFFF"/>
              </a:solidFill>
              <a:latin typeface="Tahoma" panose="020B0604030504040204" pitchFamily="34" charset="0"/>
            </a:endParaRPr>
          </a:p>
          <a:p>
            <a:pPr fontAlgn="base">
              <a:spcBef>
                <a:spcPct val="50000"/>
              </a:spcBef>
              <a:spcAft>
                <a:spcPct val="0"/>
              </a:spcAft>
            </a:pPr>
            <a:endParaRPr lang="en-US" altLang="en-US" sz="2400" b="1" dirty="0">
              <a:solidFill>
                <a:srgbClr val="FFFFFF"/>
              </a:solidFill>
              <a:latin typeface="Tahoma" panose="020B0604030504040204" pitchFamily="34" charset="0"/>
            </a:endParaRPr>
          </a:p>
          <a:p>
            <a:pPr fontAlgn="base">
              <a:spcBef>
                <a:spcPct val="50000"/>
              </a:spcBef>
              <a:spcAft>
                <a:spcPct val="0"/>
              </a:spcAft>
            </a:pPr>
            <a:endParaRPr lang="en-US" altLang="en-US" sz="2400" b="1" dirty="0">
              <a:solidFill>
                <a:srgbClr val="FFFFFF"/>
              </a:solidFill>
              <a:latin typeface="Tahoma" panose="020B0604030504040204" pitchFamily="34" charset="0"/>
            </a:endParaRPr>
          </a:p>
          <a:p>
            <a:pPr fontAlgn="base">
              <a:spcBef>
                <a:spcPct val="50000"/>
              </a:spcBef>
              <a:spcAft>
                <a:spcPct val="0"/>
              </a:spcAft>
            </a:pPr>
            <a:endParaRPr lang="en-US" altLang="en-US" sz="2400" b="1" dirty="0">
              <a:solidFill>
                <a:srgbClr val="FFFFFF"/>
              </a:solidFill>
              <a:latin typeface="Tahoma" panose="020B0604030504040204" pitchFamily="34" charset="0"/>
            </a:endParaRPr>
          </a:p>
        </p:txBody>
      </p:sp>
    </p:spTree>
    <p:extLst>
      <p:ext uri="{BB962C8B-B14F-4D97-AF65-F5344CB8AC3E}">
        <p14:creationId xmlns:p14="http://schemas.microsoft.com/office/powerpoint/2010/main" val="1832233244"/>
      </p:ext>
    </p:extLst>
  </p:cSld>
  <p:clrMapOvr>
    <a:masterClrMapping/>
  </p:clrMapOvr>
  <p:transition advClick="0" advTm="6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9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9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9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9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build="p"/>
      <p:bldP spid="4199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ANd9GcQnMNGEhGRqqbTqV-vDITlXxCQTugJ4CP8DqaidJA_V2rMaE0o6WQ"/>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8534400"/>
          </a:xfrm>
          <a:prstGeom prst="rect">
            <a:avLst/>
          </a:prstGeom>
          <a:noFill/>
          <a:extLst>
            <a:ext uri="{909E8E84-426E-40DD-AFC4-6F175D3DCCD1}">
              <a14:hiddenFill xmlns:a14="http://schemas.microsoft.com/office/drawing/2010/main">
                <a:solidFill>
                  <a:srgbClr val="FFFFFF"/>
                </a:solidFill>
              </a14:hiddenFill>
            </a:ext>
          </a:extLst>
        </p:spPr>
      </p:pic>
      <p:sp>
        <p:nvSpPr>
          <p:cNvPr id="41987" name="Text Box 3"/>
          <p:cNvSpPr txBox="1">
            <a:spLocks noChangeArrowheads="1"/>
          </p:cNvSpPr>
          <p:nvPr/>
        </p:nvSpPr>
        <p:spPr bwMode="auto">
          <a:xfrm>
            <a:off x="-473075" y="2398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41989" name="Text Box 5"/>
          <p:cNvSpPr txBox="1">
            <a:spLocks noChangeArrowheads="1"/>
          </p:cNvSpPr>
          <p:nvPr/>
        </p:nvSpPr>
        <p:spPr bwMode="auto">
          <a:xfrm>
            <a:off x="2514600" y="705854"/>
            <a:ext cx="74676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00FFFF"/>
                </a:solidFill>
                <a:latin typeface="Tahoma" panose="020B0604030504040204" pitchFamily="34" charset="0"/>
              </a:rPr>
              <a:t>DO THESE 5 REASONS FOR ROME’S FALL HAVE ANYTHING TO DO WITH OUR PRESENT SITUATION?</a:t>
            </a:r>
            <a:endParaRPr lang="en-US" altLang="en-US" sz="2800" b="1" dirty="0">
              <a:solidFill>
                <a:srgbClr val="FFFFFF"/>
              </a:solidFill>
              <a:latin typeface="Tahoma" panose="020B0604030504040204" pitchFamily="34" charset="0"/>
            </a:endParaRPr>
          </a:p>
        </p:txBody>
      </p:sp>
      <p:sp>
        <p:nvSpPr>
          <p:cNvPr id="41991" name="Text Box 7"/>
          <p:cNvSpPr txBox="1">
            <a:spLocks noChangeArrowheads="1"/>
          </p:cNvSpPr>
          <p:nvPr/>
        </p:nvSpPr>
        <p:spPr bwMode="auto">
          <a:xfrm>
            <a:off x="1203157" y="2199713"/>
            <a:ext cx="10022305"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2800" b="1" dirty="0">
                <a:solidFill>
                  <a:srgbClr val="FFFFFF"/>
                </a:solidFill>
                <a:latin typeface="Tahoma" panose="020B0604030504040204" pitchFamily="34" charset="0"/>
              </a:rPr>
              <a:t>INCREASE IN TRANSGENDERISM</a:t>
            </a:r>
          </a:p>
          <a:p>
            <a:pPr algn="ctr" fontAlgn="base">
              <a:spcBef>
                <a:spcPct val="50000"/>
              </a:spcBef>
              <a:spcAft>
                <a:spcPct val="0"/>
              </a:spcAft>
            </a:pPr>
            <a:r>
              <a:rPr lang="en-US" altLang="en-US" sz="2800" b="1" dirty="0">
                <a:solidFill>
                  <a:srgbClr val="FFFFFF"/>
                </a:solidFill>
                <a:latin typeface="Tahoma" panose="020B0604030504040204" pitchFamily="34" charset="0"/>
              </a:rPr>
              <a:t>WE CAN IDENTIFY WHO/WHAT WE ARE</a:t>
            </a:r>
          </a:p>
          <a:p>
            <a:pPr algn="ctr" fontAlgn="base">
              <a:spcBef>
                <a:spcPct val="50000"/>
              </a:spcBef>
              <a:spcAft>
                <a:spcPct val="0"/>
              </a:spcAft>
            </a:pPr>
            <a:r>
              <a:rPr lang="en-US" altLang="en-US" sz="2800" b="1" dirty="0">
                <a:solidFill>
                  <a:srgbClr val="FFFFFF"/>
                </a:solidFill>
                <a:latin typeface="Tahoma" panose="020B0604030504040204" pitchFamily="34" charset="0"/>
              </a:rPr>
              <a:t>RECENTLY A GIRL IDENTIFIED AS A CAT</a:t>
            </a:r>
          </a:p>
          <a:p>
            <a:pPr algn="ctr" fontAlgn="base">
              <a:spcBef>
                <a:spcPct val="50000"/>
              </a:spcBef>
              <a:spcAft>
                <a:spcPct val="0"/>
              </a:spcAft>
            </a:pPr>
            <a:r>
              <a:rPr lang="en-US" altLang="en-US" sz="2800" b="1" dirty="0">
                <a:solidFill>
                  <a:srgbClr val="FFFFFF"/>
                </a:solidFill>
                <a:latin typeface="Tahoma" panose="020B0604030504040204" pitchFamily="34" charset="0"/>
              </a:rPr>
              <a:t>(SCHOOL TEACHER WAS FIRED BECAUSE SHE REFUSED TO “MEOW” BACK TO THE GIRL)</a:t>
            </a:r>
            <a:endParaRPr lang="en-US" altLang="en-US" sz="2800" b="1" dirty="0">
              <a:solidFill>
                <a:srgbClr val="FFFFFF"/>
              </a:solidFill>
              <a:latin typeface="Tahoma" panose="020B0604030504040204" pitchFamily="34" charset="0"/>
            </a:endParaRPr>
          </a:p>
          <a:p>
            <a:pPr algn="ctr" fontAlgn="base">
              <a:spcBef>
                <a:spcPct val="50000"/>
              </a:spcBef>
              <a:spcAft>
                <a:spcPct val="0"/>
              </a:spcAft>
            </a:pPr>
            <a:endParaRPr lang="en-US" altLang="en-US" sz="2800" b="1" dirty="0">
              <a:solidFill>
                <a:srgbClr val="FFFFFF"/>
              </a:solidFill>
              <a:latin typeface="Tahoma" panose="020B0604030504040204" pitchFamily="34" charset="0"/>
            </a:endParaRPr>
          </a:p>
          <a:p>
            <a:pPr algn="ctr" fontAlgn="base">
              <a:spcBef>
                <a:spcPct val="50000"/>
              </a:spcBef>
              <a:spcAft>
                <a:spcPct val="0"/>
              </a:spcAft>
            </a:pPr>
            <a:endParaRPr lang="en-US" altLang="en-US" sz="2800" b="1" dirty="0">
              <a:solidFill>
                <a:srgbClr val="FFFFFF"/>
              </a:solidFill>
              <a:latin typeface="Tahoma" panose="020B0604030504040204" pitchFamily="34" charset="0"/>
            </a:endParaRPr>
          </a:p>
          <a:p>
            <a:pPr algn="ctr" fontAlgn="base">
              <a:spcBef>
                <a:spcPct val="50000"/>
              </a:spcBef>
              <a:spcAft>
                <a:spcPct val="0"/>
              </a:spcAft>
            </a:pPr>
            <a:endParaRPr lang="en-US" altLang="en-US" sz="2800" b="1" dirty="0">
              <a:solidFill>
                <a:srgbClr val="FFFFFF"/>
              </a:solidFill>
              <a:latin typeface="Tahoma" panose="020B0604030504040204" pitchFamily="34" charset="0"/>
            </a:endParaRPr>
          </a:p>
          <a:p>
            <a:pPr fontAlgn="base">
              <a:spcBef>
                <a:spcPct val="50000"/>
              </a:spcBef>
              <a:spcAft>
                <a:spcPct val="0"/>
              </a:spcAft>
            </a:pPr>
            <a:endParaRPr lang="en-US" altLang="en-US" sz="2400" b="1" dirty="0">
              <a:solidFill>
                <a:srgbClr val="FFFFFF"/>
              </a:solidFill>
              <a:latin typeface="Tahoma" panose="020B0604030504040204" pitchFamily="34" charset="0"/>
            </a:endParaRPr>
          </a:p>
          <a:p>
            <a:pPr fontAlgn="base">
              <a:spcBef>
                <a:spcPct val="50000"/>
              </a:spcBef>
              <a:spcAft>
                <a:spcPct val="0"/>
              </a:spcAft>
            </a:pPr>
            <a:endParaRPr lang="en-US" altLang="en-US" sz="2400" b="1" dirty="0">
              <a:solidFill>
                <a:srgbClr val="FFFFFF"/>
              </a:solidFill>
              <a:latin typeface="Tahoma" panose="020B0604030504040204" pitchFamily="34" charset="0"/>
            </a:endParaRPr>
          </a:p>
          <a:p>
            <a:pPr fontAlgn="base">
              <a:spcBef>
                <a:spcPct val="50000"/>
              </a:spcBef>
              <a:spcAft>
                <a:spcPct val="0"/>
              </a:spcAft>
            </a:pPr>
            <a:endParaRPr lang="en-US" altLang="en-US" sz="2400" b="1" dirty="0">
              <a:solidFill>
                <a:srgbClr val="FFFFFF"/>
              </a:solidFill>
              <a:latin typeface="Tahoma" panose="020B0604030504040204" pitchFamily="34" charset="0"/>
            </a:endParaRPr>
          </a:p>
        </p:txBody>
      </p:sp>
    </p:spTree>
    <p:extLst>
      <p:ext uri="{BB962C8B-B14F-4D97-AF65-F5344CB8AC3E}">
        <p14:creationId xmlns:p14="http://schemas.microsoft.com/office/powerpoint/2010/main" val="2690308898"/>
      </p:ext>
    </p:extLst>
  </p:cSld>
  <p:clrMapOvr>
    <a:masterClrMapping/>
  </p:clrMapOvr>
  <p:transition advClick="0" advTm="6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ANd9GcQnMNGEhGRqqbTqV-vDITlXxCQTugJ4CP8DqaidJA_V2rMaE0o6WQ"/>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8534400"/>
          </a:xfrm>
          <a:prstGeom prst="rect">
            <a:avLst/>
          </a:prstGeom>
          <a:noFill/>
          <a:extLst>
            <a:ext uri="{909E8E84-426E-40DD-AFC4-6F175D3DCCD1}">
              <a14:hiddenFill xmlns:a14="http://schemas.microsoft.com/office/drawing/2010/main">
                <a:solidFill>
                  <a:srgbClr val="FFFFFF"/>
                </a:solidFill>
              </a14:hiddenFill>
            </a:ext>
          </a:extLst>
        </p:spPr>
      </p:pic>
      <p:sp>
        <p:nvSpPr>
          <p:cNvPr id="41987" name="Text Box 3"/>
          <p:cNvSpPr txBox="1">
            <a:spLocks noChangeArrowheads="1"/>
          </p:cNvSpPr>
          <p:nvPr/>
        </p:nvSpPr>
        <p:spPr bwMode="auto">
          <a:xfrm>
            <a:off x="-473075" y="2398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41989" name="Text Box 5"/>
          <p:cNvSpPr txBox="1">
            <a:spLocks noChangeArrowheads="1"/>
          </p:cNvSpPr>
          <p:nvPr/>
        </p:nvSpPr>
        <p:spPr bwMode="auto">
          <a:xfrm>
            <a:off x="2514600" y="705854"/>
            <a:ext cx="74676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00FFFF"/>
                </a:solidFill>
                <a:latin typeface="Tahoma" panose="020B0604030504040204" pitchFamily="34" charset="0"/>
              </a:rPr>
              <a:t>DO THESE 5 REASONS FOR ROME’S FALL HAVE ANYTHING TO DO WITH OUR PRESENT SITUATION?</a:t>
            </a:r>
            <a:endParaRPr lang="en-US" altLang="en-US" sz="2800" b="1" dirty="0">
              <a:solidFill>
                <a:srgbClr val="FFFFFF"/>
              </a:solidFill>
              <a:latin typeface="Tahoma" panose="020B0604030504040204" pitchFamily="34" charset="0"/>
            </a:endParaRPr>
          </a:p>
        </p:txBody>
      </p:sp>
      <p:sp>
        <p:nvSpPr>
          <p:cNvPr id="41991" name="Text Box 7"/>
          <p:cNvSpPr txBox="1">
            <a:spLocks noChangeArrowheads="1"/>
          </p:cNvSpPr>
          <p:nvPr/>
        </p:nvSpPr>
        <p:spPr bwMode="auto">
          <a:xfrm>
            <a:off x="1203157" y="2199713"/>
            <a:ext cx="10022305" cy="7140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2800" b="1" dirty="0">
                <a:solidFill>
                  <a:srgbClr val="FFFFFF"/>
                </a:solidFill>
                <a:latin typeface="Tahoma" panose="020B0604030504040204" pitchFamily="34" charset="0"/>
              </a:rPr>
              <a:t>More &amp; more government control in our choices and personal lives</a:t>
            </a:r>
          </a:p>
          <a:p>
            <a:pPr algn="ctr" fontAlgn="base">
              <a:spcBef>
                <a:spcPct val="50000"/>
              </a:spcBef>
              <a:spcAft>
                <a:spcPct val="0"/>
              </a:spcAft>
            </a:pPr>
            <a:r>
              <a:rPr lang="en-US" altLang="en-US" sz="2800" b="1" dirty="0">
                <a:solidFill>
                  <a:srgbClr val="FFFFFF"/>
                </a:solidFill>
                <a:latin typeface="Tahoma" panose="020B0604030504040204" pitchFamily="34" charset="0"/>
              </a:rPr>
              <a:t>What car we drive – no more gas powered cars</a:t>
            </a:r>
          </a:p>
          <a:p>
            <a:pPr algn="ctr" fontAlgn="base">
              <a:spcBef>
                <a:spcPct val="50000"/>
              </a:spcBef>
              <a:spcAft>
                <a:spcPct val="0"/>
              </a:spcAft>
            </a:pPr>
            <a:r>
              <a:rPr lang="en-US" altLang="en-US" sz="2800" b="1" dirty="0">
                <a:solidFill>
                  <a:srgbClr val="FFFFFF"/>
                </a:solidFill>
                <a:latin typeface="Tahoma" panose="020B0604030504040204" pitchFamily="34" charset="0"/>
              </a:rPr>
              <a:t>What appliances we can own – banning gas ranges</a:t>
            </a:r>
          </a:p>
          <a:p>
            <a:pPr algn="ctr" fontAlgn="base">
              <a:spcBef>
                <a:spcPct val="50000"/>
              </a:spcBef>
              <a:spcAft>
                <a:spcPct val="0"/>
              </a:spcAft>
            </a:pPr>
            <a:r>
              <a:rPr lang="en-US" altLang="en-US" sz="2800" b="1" dirty="0">
                <a:solidFill>
                  <a:srgbClr val="FFFFFF"/>
                </a:solidFill>
                <a:latin typeface="Tahoma" panose="020B0604030504040204" pitchFamily="34" charset="0"/>
              </a:rPr>
              <a:t>What we can eat</a:t>
            </a:r>
          </a:p>
          <a:p>
            <a:pPr algn="ctr" fontAlgn="base">
              <a:spcBef>
                <a:spcPct val="50000"/>
              </a:spcBef>
              <a:spcAft>
                <a:spcPct val="0"/>
              </a:spcAft>
            </a:pPr>
            <a:r>
              <a:rPr lang="en-US" altLang="en-US" sz="2800" b="1" dirty="0">
                <a:solidFill>
                  <a:srgbClr val="FFFFFF"/>
                </a:solidFill>
                <a:latin typeface="Tahoma" panose="020B0604030504040204" pitchFamily="34" charset="0"/>
              </a:rPr>
              <a:t>What we can say – loss of freedom of speech</a:t>
            </a:r>
          </a:p>
          <a:p>
            <a:pPr algn="ctr" fontAlgn="base">
              <a:spcBef>
                <a:spcPct val="50000"/>
              </a:spcBef>
              <a:spcAft>
                <a:spcPct val="0"/>
              </a:spcAft>
            </a:pPr>
            <a:endParaRPr lang="en-US" altLang="en-US" sz="2800" b="1" dirty="0">
              <a:solidFill>
                <a:srgbClr val="FFFFFF"/>
              </a:solidFill>
              <a:latin typeface="Tahoma" panose="020B0604030504040204" pitchFamily="34" charset="0"/>
            </a:endParaRPr>
          </a:p>
          <a:p>
            <a:pPr algn="ctr" fontAlgn="base">
              <a:spcBef>
                <a:spcPct val="50000"/>
              </a:spcBef>
              <a:spcAft>
                <a:spcPct val="0"/>
              </a:spcAft>
            </a:pPr>
            <a:endParaRPr lang="en-US" altLang="en-US" sz="2800" b="1" dirty="0">
              <a:solidFill>
                <a:srgbClr val="FFFFFF"/>
              </a:solidFill>
              <a:latin typeface="Tahoma" panose="020B0604030504040204" pitchFamily="34" charset="0"/>
            </a:endParaRPr>
          </a:p>
          <a:p>
            <a:pPr algn="ctr" fontAlgn="base">
              <a:spcBef>
                <a:spcPct val="50000"/>
              </a:spcBef>
              <a:spcAft>
                <a:spcPct val="0"/>
              </a:spcAft>
            </a:pPr>
            <a:endParaRPr lang="en-US" altLang="en-US" sz="2800" b="1" dirty="0">
              <a:solidFill>
                <a:srgbClr val="FFFFFF"/>
              </a:solidFill>
              <a:latin typeface="Tahoma" panose="020B0604030504040204" pitchFamily="34" charset="0"/>
            </a:endParaRPr>
          </a:p>
          <a:p>
            <a:pPr fontAlgn="base">
              <a:spcBef>
                <a:spcPct val="50000"/>
              </a:spcBef>
              <a:spcAft>
                <a:spcPct val="0"/>
              </a:spcAft>
            </a:pPr>
            <a:endParaRPr lang="en-US" altLang="en-US" sz="2400" b="1" dirty="0">
              <a:solidFill>
                <a:srgbClr val="FFFFFF"/>
              </a:solidFill>
              <a:latin typeface="Tahoma" panose="020B0604030504040204" pitchFamily="34" charset="0"/>
            </a:endParaRPr>
          </a:p>
          <a:p>
            <a:pPr fontAlgn="base">
              <a:spcBef>
                <a:spcPct val="50000"/>
              </a:spcBef>
              <a:spcAft>
                <a:spcPct val="0"/>
              </a:spcAft>
            </a:pPr>
            <a:endParaRPr lang="en-US" altLang="en-US" sz="2400" b="1" dirty="0">
              <a:solidFill>
                <a:srgbClr val="FFFFFF"/>
              </a:solidFill>
              <a:latin typeface="Tahoma" panose="020B0604030504040204" pitchFamily="34" charset="0"/>
            </a:endParaRPr>
          </a:p>
          <a:p>
            <a:pPr fontAlgn="base">
              <a:spcBef>
                <a:spcPct val="50000"/>
              </a:spcBef>
              <a:spcAft>
                <a:spcPct val="0"/>
              </a:spcAft>
            </a:pPr>
            <a:endParaRPr lang="en-US" altLang="en-US" sz="2400" b="1" dirty="0">
              <a:solidFill>
                <a:srgbClr val="FFFFFF"/>
              </a:solidFill>
              <a:latin typeface="Tahoma" panose="020B0604030504040204" pitchFamily="34" charset="0"/>
            </a:endParaRPr>
          </a:p>
        </p:txBody>
      </p:sp>
    </p:spTree>
    <p:extLst>
      <p:ext uri="{BB962C8B-B14F-4D97-AF65-F5344CB8AC3E}">
        <p14:creationId xmlns:p14="http://schemas.microsoft.com/office/powerpoint/2010/main" val="4258614282"/>
      </p:ext>
    </p:extLst>
  </p:cSld>
  <p:clrMapOvr>
    <a:masterClrMapping/>
  </p:clrMapOvr>
  <p:transition advClick="0" advTm="6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9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250" y="333375"/>
            <a:ext cx="12001500" cy="6191250"/>
          </a:xfrm>
          <a:prstGeom prst="rect">
            <a:avLst/>
          </a:prstGeom>
        </p:spPr>
      </p:pic>
    </p:spTree>
    <p:extLst>
      <p:ext uri="{BB962C8B-B14F-4D97-AF65-F5344CB8AC3E}">
        <p14:creationId xmlns:p14="http://schemas.microsoft.com/office/powerpoint/2010/main" val="898808610"/>
      </p:ext>
    </p:extLst>
  </p:cSld>
  <p:clrMapOvr>
    <a:masterClrMapping/>
  </p:clrMapOvr>
  <p:transition advClick="0" advTm="6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ANd9GcQnMNGEhGRqqbTqV-vDITlXxCQTugJ4CP8DqaidJA_V2rMaE0o6WQ"/>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659564"/>
            <a:ext cx="12192000" cy="7517564"/>
          </a:xfrm>
          <a:prstGeom prst="rect">
            <a:avLst/>
          </a:prstGeom>
          <a:noFill/>
          <a:extLst>
            <a:ext uri="{909E8E84-426E-40DD-AFC4-6F175D3DCCD1}">
              <a14:hiddenFill xmlns:a14="http://schemas.microsoft.com/office/drawing/2010/main">
                <a:solidFill>
                  <a:srgbClr val="FFFFFF"/>
                </a:solidFill>
              </a14:hiddenFill>
            </a:ext>
          </a:extLst>
        </p:spPr>
      </p:pic>
      <p:sp>
        <p:nvSpPr>
          <p:cNvPr id="18435" name="Text Box 3"/>
          <p:cNvSpPr txBox="1">
            <a:spLocks noChangeArrowheads="1"/>
          </p:cNvSpPr>
          <p:nvPr/>
        </p:nvSpPr>
        <p:spPr bwMode="auto">
          <a:xfrm>
            <a:off x="-473075" y="2398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18437" name="Text Box 5"/>
          <p:cNvSpPr txBox="1">
            <a:spLocks noChangeArrowheads="1"/>
          </p:cNvSpPr>
          <p:nvPr/>
        </p:nvSpPr>
        <p:spPr bwMode="auto">
          <a:xfrm>
            <a:off x="2362200" y="501625"/>
            <a:ext cx="7467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00FFFF"/>
                </a:solidFill>
                <a:latin typeface="Tahoma" panose="020B0604030504040204" pitchFamily="34" charset="0"/>
              </a:rPr>
              <a:t>Will Rogers—in the 1930’s</a:t>
            </a:r>
            <a:endParaRPr lang="en-US" altLang="en-US" sz="2800" b="1" dirty="0">
              <a:solidFill>
                <a:srgbClr val="FFFFFF"/>
              </a:solidFill>
              <a:latin typeface="Tahoma" panose="020B0604030504040204" pitchFamily="34" charset="0"/>
            </a:endParaRPr>
          </a:p>
        </p:txBody>
      </p:sp>
      <p:sp>
        <p:nvSpPr>
          <p:cNvPr id="18438" name="Text Box 6"/>
          <p:cNvSpPr txBox="1">
            <a:spLocks noChangeArrowheads="1"/>
          </p:cNvSpPr>
          <p:nvPr/>
        </p:nvSpPr>
        <p:spPr bwMode="auto">
          <a:xfrm>
            <a:off x="2133600" y="2362201"/>
            <a:ext cx="7924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sz="2400" b="1">
              <a:solidFill>
                <a:srgbClr val="FFFFFF"/>
              </a:solidFill>
              <a:latin typeface="Tahoma" panose="020B0604030504040204" pitchFamily="34" charset="0"/>
            </a:endParaRPr>
          </a:p>
          <a:p>
            <a:pPr fontAlgn="base">
              <a:spcBef>
                <a:spcPct val="0"/>
              </a:spcBef>
              <a:spcAft>
                <a:spcPct val="0"/>
              </a:spcAft>
            </a:pPr>
            <a:endParaRPr lang="en-US" altLang="en-US" sz="2400" b="1">
              <a:solidFill>
                <a:srgbClr val="FFFFFF"/>
              </a:solidFill>
              <a:latin typeface="Tahoma" panose="020B0604030504040204" pitchFamily="34" charset="0"/>
            </a:endParaRPr>
          </a:p>
        </p:txBody>
      </p:sp>
      <p:sp>
        <p:nvSpPr>
          <p:cNvPr id="18441" name="Text Box 9"/>
          <p:cNvSpPr txBox="1">
            <a:spLocks noChangeArrowheads="1"/>
          </p:cNvSpPr>
          <p:nvPr/>
        </p:nvSpPr>
        <p:spPr bwMode="auto">
          <a:xfrm>
            <a:off x="625642" y="1024845"/>
            <a:ext cx="11285621"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2800" b="1" dirty="0">
                <a:solidFill>
                  <a:srgbClr val="FFFFFF"/>
                </a:solidFill>
                <a:latin typeface="Tahoma" panose="020B0604030504040204" pitchFamily="34" charset="0"/>
              </a:rPr>
              <a:t>A fool &amp; his money are soon ELECTED</a:t>
            </a:r>
          </a:p>
          <a:p>
            <a:pPr algn="ctr" fontAlgn="base">
              <a:spcBef>
                <a:spcPct val="50000"/>
              </a:spcBef>
              <a:spcAft>
                <a:spcPct val="0"/>
              </a:spcAft>
            </a:pPr>
            <a:r>
              <a:rPr lang="en-US" altLang="en-US" sz="2800" b="1" dirty="0">
                <a:solidFill>
                  <a:srgbClr val="FFFFFF"/>
                </a:solidFill>
                <a:latin typeface="Tahoma" panose="020B0604030504040204" pitchFamily="34" charset="0"/>
              </a:rPr>
              <a:t>About all I can say for the USA </a:t>
            </a:r>
            <a:r>
              <a:rPr lang="en-US" altLang="en-US" sz="2800" b="1" dirty="0">
                <a:solidFill>
                  <a:srgbClr val="FFFFFF"/>
                </a:solidFill>
                <a:latin typeface="Tahoma" panose="020B0604030504040204" pitchFamily="34" charset="0"/>
              </a:rPr>
              <a:t>Congress is </a:t>
            </a:r>
            <a:r>
              <a:rPr lang="en-US" altLang="en-US" sz="2800" b="1" dirty="0">
                <a:solidFill>
                  <a:srgbClr val="FFFFFF"/>
                </a:solidFill>
                <a:latin typeface="Tahoma" panose="020B0604030504040204" pitchFamily="34" charset="0"/>
              </a:rPr>
              <a:t>that it opens                                  with a prayer and closes with an investigation</a:t>
            </a:r>
          </a:p>
          <a:p>
            <a:pPr algn="ctr" fontAlgn="base">
              <a:spcBef>
                <a:spcPct val="50000"/>
              </a:spcBef>
              <a:spcAft>
                <a:spcPct val="0"/>
              </a:spcAft>
            </a:pPr>
            <a:r>
              <a:rPr lang="en-US" altLang="en-US" sz="2800" b="1" dirty="0">
                <a:solidFill>
                  <a:srgbClr val="FFFFFF"/>
                </a:solidFill>
                <a:latin typeface="Tahoma" panose="020B0604030504040204" pitchFamily="34" charset="0"/>
              </a:rPr>
              <a:t>Anything important is never left to the vote of the people—we only get to vote on some MAN—we never vote on what he is to do</a:t>
            </a:r>
          </a:p>
          <a:p>
            <a:pPr algn="ctr" fontAlgn="base">
              <a:spcBef>
                <a:spcPct val="50000"/>
              </a:spcBef>
              <a:spcAft>
                <a:spcPct val="0"/>
              </a:spcAft>
            </a:pPr>
            <a:r>
              <a:rPr lang="en-US" altLang="en-US" sz="2800" b="1" dirty="0">
                <a:solidFill>
                  <a:srgbClr val="FFFFFF"/>
                </a:solidFill>
                <a:latin typeface="Tahoma" panose="020B0604030504040204" pitchFamily="34" charset="0"/>
              </a:rPr>
              <a:t>Be thankful we are not getting all the government we are paying for</a:t>
            </a:r>
          </a:p>
          <a:p>
            <a:pPr algn="ctr" fontAlgn="base">
              <a:spcBef>
                <a:spcPct val="50000"/>
              </a:spcBef>
              <a:spcAft>
                <a:spcPct val="0"/>
              </a:spcAft>
            </a:pPr>
            <a:r>
              <a:rPr lang="en-US" altLang="en-US" sz="2800" b="1" dirty="0">
                <a:solidFill>
                  <a:srgbClr val="FFFFFF"/>
                </a:solidFill>
                <a:latin typeface="Tahoma" panose="020B0604030504040204" pitchFamily="34" charset="0"/>
              </a:rPr>
              <a:t>I don’t make jokes—I just watch the government and report the facts</a:t>
            </a:r>
          </a:p>
        </p:txBody>
      </p:sp>
    </p:spTree>
    <p:extLst>
      <p:ext uri="{BB962C8B-B14F-4D97-AF65-F5344CB8AC3E}">
        <p14:creationId xmlns:p14="http://schemas.microsoft.com/office/powerpoint/2010/main" val="3544448819"/>
      </p:ext>
    </p:extLst>
  </p:cSld>
  <p:clrMapOvr>
    <a:masterClrMapping/>
  </p:clrMapOvr>
  <p:transition advClick="0" advTm="6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4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4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4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4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4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ANd9GcQnMNGEhGRqqbTqV-vDITlXxCQTugJ4CP8DqaidJA_V2rMaE0o6WQ"/>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8534400"/>
          </a:xfrm>
          <a:prstGeom prst="rect">
            <a:avLst/>
          </a:prstGeom>
          <a:noFill/>
          <a:extLst>
            <a:ext uri="{909E8E84-426E-40DD-AFC4-6F175D3DCCD1}">
              <a14:hiddenFill xmlns:a14="http://schemas.microsoft.com/office/drawing/2010/main">
                <a:solidFill>
                  <a:srgbClr val="FFFFFF"/>
                </a:solidFill>
              </a14:hiddenFill>
            </a:ext>
          </a:extLst>
        </p:spPr>
      </p:pic>
      <p:sp>
        <p:nvSpPr>
          <p:cNvPr id="19459" name="Text Box 3"/>
          <p:cNvSpPr txBox="1">
            <a:spLocks noChangeArrowheads="1"/>
          </p:cNvSpPr>
          <p:nvPr/>
        </p:nvSpPr>
        <p:spPr bwMode="auto">
          <a:xfrm>
            <a:off x="-473075" y="2398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19461" name="Text Box 5"/>
          <p:cNvSpPr txBox="1">
            <a:spLocks noChangeArrowheads="1"/>
          </p:cNvSpPr>
          <p:nvPr/>
        </p:nvSpPr>
        <p:spPr bwMode="auto">
          <a:xfrm>
            <a:off x="2362200" y="381001"/>
            <a:ext cx="7467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00FFFF"/>
                </a:solidFill>
                <a:latin typeface="Tahoma" panose="020B0604030504040204" pitchFamily="34" charset="0"/>
              </a:rPr>
              <a:t>Will Rogers—in the 1930’s</a:t>
            </a:r>
            <a:endParaRPr lang="en-US" altLang="en-US" sz="2800" b="1" dirty="0">
              <a:solidFill>
                <a:srgbClr val="FFFFFF"/>
              </a:solidFill>
              <a:latin typeface="Tahoma" panose="020B0604030504040204" pitchFamily="34" charset="0"/>
            </a:endParaRPr>
          </a:p>
        </p:txBody>
      </p:sp>
      <p:sp>
        <p:nvSpPr>
          <p:cNvPr id="19462" name="Text Box 6"/>
          <p:cNvSpPr txBox="1">
            <a:spLocks noChangeArrowheads="1"/>
          </p:cNvSpPr>
          <p:nvPr/>
        </p:nvSpPr>
        <p:spPr bwMode="auto">
          <a:xfrm>
            <a:off x="2133600" y="2362201"/>
            <a:ext cx="7924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sz="2400" b="1">
              <a:solidFill>
                <a:srgbClr val="FFFFFF"/>
              </a:solidFill>
              <a:latin typeface="Tahoma" panose="020B0604030504040204" pitchFamily="34" charset="0"/>
            </a:endParaRPr>
          </a:p>
          <a:p>
            <a:pPr fontAlgn="base">
              <a:spcBef>
                <a:spcPct val="0"/>
              </a:spcBef>
              <a:spcAft>
                <a:spcPct val="0"/>
              </a:spcAft>
            </a:pPr>
            <a:endParaRPr lang="en-US" altLang="en-US" sz="2400" b="1">
              <a:solidFill>
                <a:srgbClr val="FFFFFF"/>
              </a:solidFill>
              <a:latin typeface="Tahoma" panose="020B0604030504040204" pitchFamily="34" charset="0"/>
            </a:endParaRPr>
          </a:p>
        </p:txBody>
      </p:sp>
      <p:sp>
        <p:nvSpPr>
          <p:cNvPr id="19463" name="Text Box 7"/>
          <p:cNvSpPr txBox="1">
            <a:spLocks noChangeArrowheads="1"/>
          </p:cNvSpPr>
          <p:nvPr/>
        </p:nvSpPr>
        <p:spPr bwMode="auto">
          <a:xfrm>
            <a:off x="866274" y="1285222"/>
            <a:ext cx="10924673"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2800" b="1" dirty="0">
                <a:solidFill>
                  <a:srgbClr val="FFFFFF"/>
                </a:solidFill>
                <a:latin typeface="Tahoma" panose="020B0604030504040204" pitchFamily="34" charset="0"/>
              </a:rPr>
              <a:t>If I studied all my life, I couldn’t think up half the funny things passed in one session of congress</a:t>
            </a:r>
          </a:p>
          <a:p>
            <a:pPr algn="ctr" fontAlgn="base">
              <a:spcBef>
                <a:spcPct val="50000"/>
              </a:spcBef>
              <a:spcAft>
                <a:spcPct val="0"/>
              </a:spcAft>
            </a:pPr>
            <a:r>
              <a:rPr lang="en-US" altLang="en-US" sz="2800" b="1" dirty="0">
                <a:solidFill>
                  <a:srgbClr val="FFFFFF"/>
                </a:solidFill>
                <a:latin typeface="Tahoma" panose="020B0604030504040204" pitchFamily="34" charset="0"/>
              </a:rPr>
              <a:t>It’s easy being a humorist when you have the whole government working for you</a:t>
            </a:r>
          </a:p>
          <a:p>
            <a:pPr algn="ctr" fontAlgn="base">
              <a:spcBef>
                <a:spcPct val="50000"/>
              </a:spcBef>
              <a:spcAft>
                <a:spcPct val="0"/>
              </a:spcAft>
            </a:pPr>
            <a:r>
              <a:rPr lang="en-US" altLang="en-US" sz="2800" b="1" dirty="0">
                <a:solidFill>
                  <a:srgbClr val="FFFFFF"/>
                </a:solidFill>
                <a:latin typeface="Tahoma" panose="020B0604030504040204" pitchFamily="34" charset="0"/>
              </a:rPr>
              <a:t>Last year we said, “things can’t go on like this,” and they didn’t—THEY GOT WORSE</a:t>
            </a:r>
          </a:p>
          <a:p>
            <a:pPr algn="ctr" fontAlgn="base">
              <a:spcBef>
                <a:spcPct val="50000"/>
              </a:spcBef>
              <a:spcAft>
                <a:spcPct val="0"/>
              </a:spcAft>
            </a:pPr>
            <a:r>
              <a:rPr lang="en-US" altLang="en-US" sz="2800" b="1" dirty="0">
                <a:solidFill>
                  <a:srgbClr val="FFFFFF"/>
                </a:solidFill>
                <a:latin typeface="Tahoma" panose="020B0604030504040204" pitchFamily="34" charset="0"/>
              </a:rPr>
              <a:t>Our Constitution protects aliens, drunks &amp; U.S. Senators</a:t>
            </a:r>
          </a:p>
          <a:p>
            <a:pPr algn="ctr" fontAlgn="base">
              <a:spcBef>
                <a:spcPct val="50000"/>
              </a:spcBef>
              <a:spcAft>
                <a:spcPct val="0"/>
              </a:spcAft>
            </a:pPr>
            <a:r>
              <a:rPr lang="en-US" altLang="en-US" sz="2800" b="1" dirty="0">
                <a:solidFill>
                  <a:srgbClr val="FFFFFF"/>
                </a:solidFill>
                <a:latin typeface="Tahoma" panose="020B0604030504040204" pitchFamily="34" charset="0"/>
              </a:rPr>
              <a:t>The only difference between death &amp; taxes is that death doesn’t get worse when Congress meets</a:t>
            </a:r>
          </a:p>
        </p:txBody>
      </p:sp>
    </p:spTree>
    <p:extLst>
      <p:ext uri="{BB962C8B-B14F-4D97-AF65-F5344CB8AC3E}">
        <p14:creationId xmlns:p14="http://schemas.microsoft.com/office/powerpoint/2010/main" val="476012955"/>
      </p:ext>
    </p:extLst>
  </p:cSld>
  <p:clrMapOvr>
    <a:masterClrMapping/>
  </p:clrMapOvr>
  <p:transition advClick="0" advTm="6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ANd9GcQnMNGEhGRqqbTqV-vDITlXxCQTugJ4CP8DqaidJA_V2rMaE0o6WQ"/>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1074002"/>
            <a:ext cx="12192000" cy="8534400"/>
          </a:xfrm>
          <a:prstGeom prst="rect">
            <a:avLst/>
          </a:prstGeom>
          <a:noFill/>
          <a:extLst>
            <a:ext uri="{909E8E84-426E-40DD-AFC4-6F175D3DCCD1}">
              <a14:hiddenFill xmlns:a14="http://schemas.microsoft.com/office/drawing/2010/main">
                <a:solidFill>
                  <a:srgbClr val="FFFFFF"/>
                </a:solidFill>
              </a14:hiddenFill>
            </a:ext>
          </a:extLst>
        </p:spPr>
      </p:pic>
      <p:sp>
        <p:nvSpPr>
          <p:cNvPr id="20483" name="Text Box 3"/>
          <p:cNvSpPr txBox="1">
            <a:spLocks noChangeArrowheads="1"/>
          </p:cNvSpPr>
          <p:nvPr/>
        </p:nvSpPr>
        <p:spPr bwMode="auto">
          <a:xfrm>
            <a:off x="-473075" y="2398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20485" name="Text Box 5"/>
          <p:cNvSpPr txBox="1">
            <a:spLocks noChangeArrowheads="1"/>
          </p:cNvSpPr>
          <p:nvPr/>
        </p:nvSpPr>
        <p:spPr bwMode="auto">
          <a:xfrm>
            <a:off x="1106905" y="687933"/>
            <a:ext cx="996214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2800" b="1" dirty="0">
                <a:solidFill>
                  <a:srgbClr val="00FFFF"/>
                </a:solidFill>
                <a:latin typeface="Tahoma" panose="020B0604030504040204" pitchFamily="34" charset="0"/>
              </a:rPr>
              <a:t>What would Will Rogers think about 21</a:t>
            </a:r>
            <a:r>
              <a:rPr lang="en-US" altLang="en-US" sz="2800" b="1" baseline="30000" dirty="0">
                <a:solidFill>
                  <a:srgbClr val="00FFFF"/>
                </a:solidFill>
                <a:latin typeface="Tahoma" panose="020B0604030504040204" pitchFamily="34" charset="0"/>
              </a:rPr>
              <a:t>st</a:t>
            </a:r>
            <a:r>
              <a:rPr lang="en-US" altLang="en-US" sz="2800" b="1" dirty="0">
                <a:solidFill>
                  <a:srgbClr val="00FFFF"/>
                </a:solidFill>
                <a:latin typeface="Tahoma" panose="020B0604030504040204" pitchFamily="34" charset="0"/>
              </a:rPr>
              <a:t> Century America?</a:t>
            </a:r>
          </a:p>
          <a:p>
            <a:pPr algn="ctr" fontAlgn="base">
              <a:spcBef>
                <a:spcPct val="50000"/>
              </a:spcBef>
              <a:spcAft>
                <a:spcPct val="0"/>
              </a:spcAft>
            </a:pPr>
            <a:r>
              <a:rPr lang="en-US" altLang="en-US" sz="2800" b="1" dirty="0">
                <a:solidFill>
                  <a:srgbClr val="00FFFF"/>
                </a:solidFill>
                <a:latin typeface="Tahoma" panose="020B0604030504040204" pitchFamily="34" charset="0"/>
              </a:rPr>
              <a:t>IS THERE HOPE FOR AMERICA?</a:t>
            </a:r>
          </a:p>
          <a:p>
            <a:pPr algn="ctr" fontAlgn="base">
              <a:spcBef>
                <a:spcPct val="50000"/>
              </a:spcBef>
              <a:spcAft>
                <a:spcPct val="0"/>
              </a:spcAft>
            </a:pPr>
            <a:r>
              <a:rPr lang="en-US" altLang="en-US" sz="2800" b="1" i="1" dirty="0">
                <a:solidFill>
                  <a:srgbClr val="FFFF00"/>
                </a:solidFill>
                <a:latin typeface="Tahoma" panose="020B0604030504040204" pitchFamily="34" charset="0"/>
              </a:rPr>
              <a:t>IT IS NOT IN GOVERNMENT</a:t>
            </a:r>
          </a:p>
          <a:p>
            <a:pPr algn="ctr" fontAlgn="base">
              <a:spcBef>
                <a:spcPct val="50000"/>
              </a:spcBef>
              <a:spcAft>
                <a:spcPct val="0"/>
              </a:spcAft>
            </a:pPr>
            <a:r>
              <a:rPr lang="en-US" altLang="en-US" sz="2800" b="1" i="1" dirty="0">
                <a:solidFill>
                  <a:srgbClr val="FFFF00"/>
                </a:solidFill>
                <a:latin typeface="Tahoma" panose="020B0604030504040204" pitchFamily="34" charset="0"/>
              </a:rPr>
              <a:t>IT IS NOT IN THE MILITARY</a:t>
            </a:r>
          </a:p>
          <a:p>
            <a:pPr algn="ctr" fontAlgn="base">
              <a:spcBef>
                <a:spcPct val="50000"/>
              </a:spcBef>
              <a:spcAft>
                <a:spcPct val="0"/>
              </a:spcAft>
            </a:pPr>
            <a:r>
              <a:rPr lang="en-US" altLang="en-US" sz="2800" b="1" i="1" dirty="0">
                <a:solidFill>
                  <a:srgbClr val="FFFF00"/>
                </a:solidFill>
                <a:latin typeface="Tahoma" panose="020B0604030504040204" pitchFamily="34" charset="0"/>
              </a:rPr>
              <a:t>IT IS NOT IN THE GENUIS OF AMERICANS</a:t>
            </a:r>
          </a:p>
          <a:p>
            <a:pPr algn="ctr" fontAlgn="base">
              <a:spcBef>
                <a:spcPct val="50000"/>
              </a:spcBef>
              <a:spcAft>
                <a:spcPct val="0"/>
              </a:spcAft>
            </a:pPr>
            <a:r>
              <a:rPr lang="en-US" altLang="en-US" sz="2800" b="1" i="1" dirty="0">
                <a:solidFill>
                  <a:srgbClr val="FFFF00"/>
                </a:solidFill>
                <a:latin typeface="Tahoma" panose="020B0604030504040204" pitchFamily="34" charset="0"/>
              </a:rPr>
              <a:t>NO QUESTION—AMERICA NEEDS HELP</a:t>
            </a:r>
          </a:p>
          <a:p>
            <a:pPr algn="ctr" fontAlgn="base">
              <a:spcBef>
                <a:spcPct val="50000"/>
              </a:spcBef>
              <a:spcAft>
                <a:spcPct val="0"/>
              </a:spcAft>
            </a:pPr>
            <a:r>
              <a:rPr lang="en-US" altLang="en-US" sz="2800" b="1" i="1" dirty="0">
                <a:solidFill>
                  <a:srgbClr val="FFFF00"/>
                </a:solidFill>
                <a:latin typeface="Tahoma" panose="020B0604030504040204" pitchFamily="34" charset="0"/>
              </a:rPr>
              <a:t>BUT WHERE IS HELP COMING FROM?</a:t>
            </a:r>
          </a:p>
        </p:txBody>
      </p:sp>
      <p:sp>
        <p:nvSpPr>
          <p:cNvPr id="20486" name="Text Box 6"/>
          <p:cNvSpPr txBox="1">
            <a:spLocks noChangeArrowheads="1"/>
          </p:cNvSpPr>
          <p:nvPr/>
        </p:nvSpPr>
        <p:spPr bwMode="auto">
          <a:xfrm>
            <a:off x="2133600" y="2362201"/>
            <a:ext cx="7924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sz="2400" b="1">
              <a:solidFill>
                <a:srgbClr val="FFFFFF"/>
              </a:solidFill>
              <a:latin typeface="Tahoma" panose="020B0604030504040204" pitchFamily="34" charset="0"/>
            </a:endParaRPr>
          </a:p>
          <a:p>
            <a:pPr fontAlgn="base">
              <a:spcBef>
                <a:spcPct val="0"/>
              </a:spcBef>
              <a:spcAft>
                <a:spcPct val="0"/>
              </a:spcAft>
            </a:pPr>
            <a:endParaRPr lang="en-US" altLang="en-US" sz="2400" b="1">
              <a:solidFill>
                <a:srgbClr val="FFFFFF"/>
              </a:solidFill>
              <a:latin typeface="Tahoma" panose="020B0604030504040204" pitchFamily="34" charset="0"/>
            </a:endParaRPr>
          </a:p>
        </p:txBody>
      </p:sp>
    </p:spTree>
    <p:extLst>
      <p:ext uri="{BB962C8B-B14F-4D97-AF65-F5344CB8AC3E}">
        <p14:creationId xmlns:p14="http://schemas.microsoft.com/office/powerpoint/2010/main" val="2182221238"/>
      </p:ext>
    </p:extLst>
  </p:cSld>
  <p:clrMapOvr>
    <a:masterClrMapping/>
  </p:clrMapOvr>
  <p:transition advClick="0" advTm="6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Effect transition="in" filter="dissolve">
                                      <p:cBhvr>
                                        <p:cTn id="7" dur="500"/>
                                        <p:tgtEl>
                                          <p:spTgt spid="2048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485">
                                            <p:txEl>
                                              <p:pRg st="1" end="1"/>
                                            </p:txEl>
                                          </p:spTgt>
                                        </p:tgtEl>
                                        <p:attrNameLst>
                                          <p:attrName>style.visibility</p:attrName>
                                        </p:attrNameLst>
                                      </p:cBhvr>
                                      <p:to>
                                        <p:strVal val="visible"/>
                                      </p:to>
                                    </p:set>
                                    <p:animEffect transition="in" filter="dissolve">
                                      <p:cBhvr>
                                        <p:cTn id="12" dur="500"/>
                                        <p:tgtEl>
                                          <p:spTgt spid="2048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485">
                                            <p:txEl>
                                              <p:pRg st="2" end="2"/>
                                            </p:txEl>
                                          </p:spTgt>
                                        </p:tgtEl>
                                        <p:attrNameLst>
                                          <p:attrName>style.visibility</p:attrName>
                                        </p:attrNameLst>
                                      </p:cBhvr>
                                      <p:to>
                                        <p:strVal val="visible"/>
                                      </p:to>
                                    </p:set>
                                    <p:animEffect transition="in" filter="dissolve">
                                      <p:cBhvr>
                                        <p:cTn id="17" dur="500"/>
                                        <p:tgtEl>
                                          <p:spTgt spid="2048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485">
                                            <p:txEl>
                                              <p:pRg st="3" end="3"/>
                                            </p:txEl>
                                          </p:spTgt>
                                        </p:tgtEl>
                                        <p:attrNameLst>
                                          <p:attrName>style.visibility</p:attrName>
                                        </p:attrNameLst>
                                      </p:cBhvr>
                                      <p:to>
                                        <p:strVal val="visible"/>
                                      </p:to>
                                    </p:set>
                                    <p:animEffect transition="in" filter="dissolve">
                                      <p:cBhvr>
                                        <p:cTn id="22" dur="500"/>
                                        <p:tgtEl>
                                          <p:spTgt spid="2048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485">
                                            <p:txEl>
                                              <p:pRg st="4" end="4"/>
                                            </p:txEl>
                                          </p:spTgt>
                                        </p:tgtEl>
                                        <p:attrNameLst>
                                          <p:attrName>style.visibility</p:attrName>
                                        </p:attrNameLst>
                                      </p:cBhvr>
                                      <p:to>
                                        <p:strVal val="visible"/>
                                      </p:to>
                                    </p:set>
                                    <p:animEffect transition="in" filter="dissolve">
                                      <p:cBhvr>
                                        <p:cTn id="27" dur="500"/>
                                        <p:tgtEl>
                                          <p:spTgt spid="2048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0485">
                                            <p:txEl>
                                              <p:pRg st="5" end="5"/>
                                            </p:txEl>
                                          </p:spTgt>
                                        </p:tgtEl>
                                        <p:attrNameLst>
                                          <p:attrName>style.visibility</p:attrName>
                                        </p:attrNameLst>
                                      </p:cBhvr>
                                      <p:to>
                                        <p:strVal val="visible"/>
                                      </p:to>
                                    </p:set>
                                    <p:animEffect transition="in" filter="dissolve">
                                      <p:cBhvr>
                                        <p:cTn id="32" dur="500"/>
                                        <p:tgtEl>
                                          <p:spTgt spid="2048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0485">
                                            <p:txEl>
                                              <p:pRg st="6" end="6"/>
                                            </p:txEl>
                                          </p:spTgt>
                                        </p:tgtEl>
                                        <p:attrNameLst>
                                          <p:attrName>style.visibility</p:attrName>
                                        </p:attrNameLst>
                                      </p:cBhvr>
                                      <p:to>
                                        <p:strVal val="visible"/>
                                      </p:to>
                                    </p:set>
                                    <p:animEffect transition="in" filter="dissolve">
                                      <p:cBhvr>
                                        <p:cTn id="37" dur="500"/>
                                        <p:tgtEl>
                                          <p:spTgt spid="2048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ANd9GcQnMNGEhGRqqbTqV-vDITlXxCQTugJ4CP8DqaidJA_V2rMaE0o6WQ"/>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8534400"/>
          </a:xfrm>
          <a:prstGeom prst="rect">
            <a:avLst/>
          </a:prstGeom>
          <a:noFill/>
          <a:extLst>
            <a:ext uri="{909E8E84-426E-40DD-AFC4-6F175D3DCCD1}">
              <a14:hiddenFill xmlns:a14="http://schemas.microsoft.com/office/drawing/2010/main">
                <a:solidFill>
                  <a:srgbClr val="FFFFFF"/>
                </a:solidFill>
              </a14:hiddenFill>
            </a:ext>
          </a:extLst>
        </p:spPr>
      </p:pic>
      <p:sp>
        <p:nvSpPr>
          <p:cNvPr id="21507" name="Text Box 3"/>
          <p:cNvSpPr txBox="1">
            <a:spLocks noChangeArrowheads="1"/>
          </p:cNvSpPr>
          <p:nvPr/>
        </p:nvSpPr>
        <p:spPr bwMode="auto">
          <a:xfrm>
            <a:off x="-473075" y="2398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21509" name="Text Box 5"/>
          <p:cNvSpPr txBox="1">
            <a:spLocks noChangeArrowheads="1"/>
          </p:cNvSpPr>
          <p:nvPr/>
        </p:nvSpPr>
        <p:spPr bwMode="auto">
          <a:xfrm>
            <a:off x="2514600" y="15240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2400" b="1">
              <a:solidFill>
                <a:srgbClr val="FFFFFF"/>
              </a:solidFill>
              <a:latin typeface="Tahoma" panose="020B0604030504040204" pitchFamily="34" charset="0"/>
            </a:endParaRPr>
          </a:p>
        </p:txBody>
      </p:sp>
      <p:sp>
        <p:nvSpPr>
          <p:cNvPr id="21510" name="Text Box 6"/>
          <p:cNvSpPr txBox="1">
            <a:spLocks noChangeArrowheads="1"/>
          </p:cNvSpPr>
          <p:nvPr/>
        </p:nvSpPr>
        <p:spPr bwMode="auto">
          <a:xfrm>
            <a:off x="2133600" y="2362201"/>
            <a:ext cx="7924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sz="2400" b="1">
              <a:solidFill>
                <a:srgbClr val="FFFFFF"/>
              </a:solidFill>
              <a:latin typeface="Tahoma" panose="020B0604030504040204" pitchFamily="34" charset="0"/>
            </a:endParaRPr>
          </a:p>
          <a:p>
            <a:pPr fontAlgn="base">
              <a:spcBef>
                <a:spcPct val="0"/>
              </a:spcBef>
              <a:spcAft>
                <a:spcPct val="0"/>
              </a:spcAft>
            </a:pPr>
            <a:endParaRPr lang="en-US" altLang="en-US" sz="2400" b="1">
              <a:solidFill>
                <a:srgbClr val="FFFFFF"/>
              </a:solidFill>
              <a:latin typeface="Tahoma" panose="020B0604030504040204" pitchFamily="34" charset="0"/>
            </a:endParaRPr>
          </a:p>
        </p:txBody>
      </p:sp>
      <p:sp>
        <p:nvSpPr>
          <p:cNvPr id="21511" name="Rectangle 7"/>
          <p:cNvSpPr>
            <a:spLocks noChangeArrowheads="1"/>
          </p:cNvSpPr>
          <p:nvPr/>
        </p:nvSpPr>
        <p:spPr bwMode="auto">
          <a:xfrm>
            <a:off x="1155032" y="643077"/>
            <a:ext cx="1022684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2800" b="1" dirty="0">
                <a:solidFill>
                  <a:srgbClr val="FFFFFF"/>
                </a:solidFill>
                <a:latin typeface="Tahoma" panose="020B0604030504040204" pitchFamily="34" charset="0"/>
              </a:rPr>
              <a:t>Ps 121:1-2  I lift up my eyes to the hills —  where does my help come from? </a:t>
            </a:r>
          </a:p>
          <a:p>
            <a:pPr fontAlgn="base">
              <a:spcBef>
                <a:spcPct val="0"/>
              </a:spcBef>
              <a:spcAft>
                <a:spcPct val="0"/>
              </a:spcAft>
            </a:pPr>
            <a:endParaRPr lang="en-US" altLang="en-US" sz="2800" b="1" dirty="0">
              <a:solidFill>
                <a:srgbClr val="FFFFFF"/>
              </a:solidFill>
              <a:latin typeface="Tahoma" panose="020B0604030504040204" pitchFamily="34" charset="0"/>
            </a:endParaRPr>
          </a:p>
          <a:p>
            <a:pPr fontAlgn="base">
              <a:spcBef>
                <a:spcPct val="0"/>
              </a:spcBef>
              <a:spcAft>
                <a:spcPct val="0"/>
              </a:spcAft>
            </a:pPr>
            <a:r>
              <a:rPr lang="en-US" altLang="en-US" sz="2800" b="1" dirty="0">
                <a:solidFill>
                  <a:srgbClr val="FFFFFF"/>
                </a:solidFill>
                <a:latin typeface="Tahoma" panose="020B0604030504040204" pitchFamily="34" charset="0"/>
              </a:rPr>
              <a:t>2 My help comes from the Lord ,  the Maker of heaven and earth. </a:t>
            </a:r>
          </a:p>
        </p:txBody>
      </p:sp>
      <p:sp>
        <p:nvSpPr>
          <p:cNvPr id="21512" name="Text Box 8"/>
          <p:cNvSpPr txBox="1">
            <a:spLocks noChangeArrowheads="1"/>
          </p:cNvSpPr>
          <p:nvPr/>
        </p:nvSpPr>
        <p:spPr bwMode="auto">
          <a:xfrm>
            <a:off x="914401" y="3177809"/>
            <a:ext cx="10587788"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2800" b="1" dirty="0">
                <a:solidFill>
                  <a:srgbClr val="00FF00"/>
                </a:solidFill>
                <a:latin typeface="Tahoma" panose="020B0604030504040204" pitchFamily="34" charset="0"/>
              </a:rPr>
              <a:t>THERE ARE 5 THINGS WE MUST DO</a:t>
            </a:r>
          </a:p>
          <a:p>
            <a:pPr algn="ctr" fontAlgn="base">
              <a:spcBef>
                <a:spcPct val="50000"/>
              </a:spcBef>
              <a:spcAft>
                <a:spcPct val="0"/>
              </a:spcAft>
            </a:pPr>
            <a:r>
              <a:rPr lang="en-US" altLang="en-US" sz="2800" b="1" dirty="0">
                <a:solidFill>
                  <a:srgbClr val="00FF00"/>
                </a:solidFill>
                <a:latin typeface="Tahoma" panose="020B0604030504040204" pitchFamily="34" charset="0"/>
              </a:rPr>
              <a:t>NOT NATIONALLY—BUT INDIVIDUALLY  </a:t>
            </a:r>
          </a:p>
          <a:p>
            <a:pPr algn="ctr" fontAlgn="base">
              <a:spcBef>
                <a:spcPct val="50000"/>
              </a:spcBef>
              <a:spcAft>
                <a:spcPct val="0"/>
              </a:spcAft>
            </a:pPr>
            <a:r>
              <a:rPr lang="en-US" altLang="en-US" sz="2800" b="1" dirty="0">
                <a:solidFill>
                  <a:srgbClr val="00FF00"/>
                </a:solidFill>
                <a:latin typeface="Tahoma" panose="020B0604030504040204" pitchFamily="34" charset="0"/>
              </a:rPr>
              <a:t>THERE ARE THINGS WE CAN DO AS </a:t>
            </a:r>
            <a:r>
              <a:rPr lang="en-US" altLang="en-US" sz="2800" b="1" i="1" dirty="0">
                <a:solidFill>
                  <a:srgbClr val="00FF00"/>
                </a:solidFill>
                <a:latin typeface="Tahoma" panose="020B0604030504040204" pitchFamily="34" charset="0"/>
              </a:rPr>
              <a:t>“JUST ONE” </a:t>
            </a:r>
            <a:r>
              <a:rPr lang="en-US" altLang="en-US" sz="2800" b="1" dirty="0">
                <a:solidFill>
                  <a:srgbClr val="00FF00"/>
                </a:solidFill>
                <a:latin typeface="Tahoma" panose="020B0604030504040204" pitchFamily="34" charset="0"/>
              </a:rPr>
              <a:t> INDIVIDUAL</a:t>
            </a:r>
          </a:p>
          <a:p>
            <a:pPr algn="ctr" fontAlgn="base">
              <a:spcBef>
                <a:spcPct val="50000"/>
              </a:spcBef>
              <a:spcAft>
                <a:spcPct val="0"/>
              </a:spcAft>
            </a:pPr>
            <a:r>
              <a:rPr lang="en-US" altLang="en-US" sz="2800" b="1" dirty="0">
                <a:solidFill>
                  <a:srgbClr val="00FF00"/>
                </a:solidFill>
                <a:latin typeface="Tahoma" panose="020B0604030504040204" pitchFamily="34" charset="0"/>
              </a:rPr>
              <a:t>IF AMERICA CHANGES IT WILL BE A ONE ON ONE CHANGE</a:t>
            </a:r>
          </a:p>
        </p:txBody>
      </p:sp>
    </p:spTree>
    <p:extLst>
      <p:ext uri="{BB962C8B-B14F-4D97-AF65-F5344CB8AC3E}">
        <p14:creationId xmlns:p14="http://schemas.microsoft.com/office/powerpoint/2010/main" val="1408679382"/>
      </p:ext>
    </p:extLst>
  </p:cSld>
  <p:clrMapOvr>
    <a:masterClrMapping/>
  </p:clrMapOvr>
  <p:transition advClick="0" advTm="6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1512">
                                            <p:txEl>
                                              <p:pRg st="0" end="0"/>
                                            </p:txEl>
                                          </p:spTgt>
                                        </p:tgtEl>
                                        <p:attrNameLst>
                                          <p:attrName>style.visibility</p:attrName>
                                        </p:attrNameLst>
                                      </p:cBhvr>
                                      <p:to>
                                        <p:strVal val="visible"/>
                                      </p:to>
                                    </p:set>
                                    <p:animEffect transition="in" filter="dissolve">
                                      <p:cBhvr>
                                        <p:cTn id="15" dur="500"/>
                                        <p:tgtEl>
                                          <p:spTgt spid="21512">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1512">
                                            <p:txEl>
                                              <p:pRg st="1" end="1"/>
                                            </p:txEl>
                                          </p:spTgt>
                                        </p:tgtEl>
                                        <p:attrNameLst>
                                          <p:attrName>style.visibility</p:attrName>
                                        </p:attrNameLst>
                                      </p:cBhvr>
                                      <p:to>
                                        <p:strVal val="visible"/>
                                      </p:to>
                                    </p:set>
                                    <p:animEffect transition="in" filter="dissolve">
                                      <p:cBhvr>
                                        <p:cTn id="20" dur="500"/>
                                        <p:tgtEl>
                                          <p:spTgt spid="21512">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1512">
                                            <p:txEl>
                                              <p:pRg st="2" end="2"/>
                                            </p:txEl>
                                          </p:spTgt>
                                        </p:tgtEl>
                                        <p:attrNameLst>
                                          <p:attrName>style.visibility</p:attrName>
                                        </p:attrNameLst>
                                      </p:cBhvr>
                                      <p:to>
                                        <p:strVal val="visible"/>
                                      </p:to>
                                    </p:set>
                                    <p:animEffect transition="in" filter="dissolve">
                                      <p:cBhvr>
                                        <p:cTn id="25" dur="500"/>
                                        <p:tgtEl>
                                          <p:spTgt spid="21512">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1512">
                                            <p:txEl>
                                              <p:pRg st="3" end="3"/>
                                            </p:txEl>
                                          </p:spTgt>
                                        </p:tgtEl>
                                        <p:attrNameLst>
                                          <p:attrName>style.visibility</p:attrName>
                                        </p:attrNameLst>
                                      </p:cBhvr>
                                      <p:to>
                                        <p:strVal val="visible"/>
                                      </p:to>
                                    </p:set>
                                    <p:animEffect transition="in" filter="dissolve">
                                      <p:cBhvr>
                                        <p:cTn id="30" dur="500"/>
                                        <p:tgtEl>
                                          <p:spTgt spid="215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build="p"/>
      <p:bldP spid="2151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ANd9GcQnMNGEhGRqqbTqV-vDITlXxCQTugJ4CP8DqaidJA_V2rMaE0o6WQ"/>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8534400"/>
          </a:xfrm>
          <a:prstGeom prst="rect">
            <a:avLst/>
          </a:prstGeom>
          <a:noFill/>
          <a:extLst>
            <a:ext uri="{909E8E84-426E-40DD-AFC4-6F175D3DCCD1}">
              <a14:hiddenFill xmlns:a14="http://schemas.microsoft.com/office/drawing/2010/main">
                <a:solidFill>
                  <a:srgbClr val="FFFFFF"/>
                </a:solidFill>
              </a14:hiddenFill>
            </a:ext>
          </a:extLst>
        </p:spPr>
      </p:pic>
      <p:sp>
        <p:nvSpPr>
          <p:cNvPr id="9223" name="Text Box 7"/>
          <p:cNvSpPr txBox="1">
            <a:spLocks noChangeArrowheads="1"/>
          </p:cNvSpPr>
          <p:nvPr/>
        </p:nvSpPr>
        <p:spPr bwMode="auto">
          <a:xfrm>
            <a:off x="-473075" y="2398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9224" name="Text Box 8"/>
          <p:cNvSpPr txBox="1">
            <a:spLocks noChangeArrowheads="1"/>
          </p:cNvSpPr>
          <p:nvPr/>
        </p:nvSpPr>
        <p:spPr bwMode="auto">
          <a:xfrm>
            <a:off x="1981200" y="685800"/>
            <a:ext cx="815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B343"/>
                </a:solidFill>
              </a:rPr>
              <a:t>IT IS OBVIOUS THAT AMERICA IS IN TROUBLE</a:t>
            </a:r>
          </a:p>
        </p:txBody>
      </p:sp>
      <p:sp>
        <p:nvSpPr>
          <p:cNvPr id="9225" name="Text Box 9"/>
          <p:cNvSpPr txBox="1">
            <a:spLocks noChangeArrowheads="1"/>
          </p:cNvSpPr>
          <p:nvPr/>
        </p:nvSpPr>
        <p:spPr bwMode="auto">
          <a:xfrm>
            <a:off x="998621" y="1524000"/>
            <a:ext cx="105156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2800" b="1" dirty="0">
                <a:solidFill>
                  <a:srgbClr val="00FFFF"/>
                </a:solidFill>
                <a:latin typeface="Tahoma" panose="020B0604030504040204" pitchFamily="34" charset="0"/>
              </a:rPr>
              <a:t>34 TRILLION $ DEBT— CLIMBING</a:t>
            </a:r>
            <a:r>
              <a:rPr lang="en-US" altLang="en-US" sz="2800" b="1" dirty="0">
                <a:solidFill>
                  <a:srgbClr val="FFFFFF"/>
                </a:solidFill>
                <a:latin typeface="Tahoma" panose="020B0604030504040204" pitchFamily="34" charset="0"/>
              </a:rPr>
              <a:t> </a:t>
            </a:r>
          </a:p>
          <a:p>
            <a:pPr algn="ctr" fontAlgn="base">
              <a:spcBef>
                <a:spcPct val="50000"/>
              </a:spcBef>
              <a:spcAft>
                <a:spcPct val="0"/>
              </a:spcAft>
            </a:pPr>
            <a:r>
              <a:rPr lang="en-US" altLang="en-US" sz="2800" b="1" dirty="0">
                <a:solidFill>
                  <a:srgbClr val="FFFF00"/>
                </a:solidFill>
                <a:latin typeface="Tahoma" panose="020B0604030504040204" pitchFamily="34" charset="0"/>
              </a:rPr>
              <a:t>MORAL </a:t>
            </a:r>
            <a:r>
              <a:rPr lang="en-US" altLang="en-US" sz="2800" b="1" dirty="0">
                <a:solidFill>
                  <a:srgbClr val="FFFF00"/>
                </a:solidFill>
                <a:latin typeface="Tahoma" panose="020B0604030504040204" pitchFamily="34" charset="0"/>
              </a:rPr>
              <a:t>CONDITIONS  ARE GROWING </a:t>
            </a:r>
            <a:r>
              <a:rPr lang="en-US" altLang="en-US" sz="2800" b="1" dirty="0">
                <a:solidFill>
                  <a:srgbClr val="FFFF00"/>
                </a:solidFill>
                <a:latin typeface="Tahoma" panose="020B0604030504040204" pitchFamily="34" charset="0"/>
              </a:rPr>
              <a:t>WORSE</a:t>
            </a:r>
          </a:p>
        </p:txBody>
      </p:sp>
      <p:sp>
        <p:nvSpPr>
          <p:cNvPr id="2" name="TextBox 1"/>
          <p:cNvSpPr txBox="1"/>
          <p:nvPr/>
        </p:nvSpPr>
        <p:spPr>
          <a:xfrm>
            <a:off x="613611" y="2765425"/>
            <a:ext cx="11020926" cy="2677656"/>
          </a:xfrm>
          <a:prstGeom prst="rect">
            <a:avLst/>
          </a:prstGeom>
          <a:noFill/>
        </p:spPr>
        <p:txBody>
          <a:bodyPr wrap="square" rtlCol="0">
            <a:spAutoFit/>
          </a:bodyPr>
          <a:lstStyle/>
          <a:p>
            <a:pPr algn="just"/>
            <a:r>
              <a:rPr lang="en-US" sz="2800" b="1" dirty="0">
                <a:solidFill>
                  <a:srgbClr val="FFFFFF"/>
                </a:solidFill>
              </a:rPr>
              <a:t>2 PSYCOLOGISTS, FROM COLUMBIA UNIVERSITY &amp; HARVARD RECENTLY SAID:  </a:t>
            </a:r>
            <a:r>
              <a:rPr lang="en-US" sz="2800" b="1" i="1" dirty="0">
                <a:solidFill>
                  <a:srgbClr val="FFFFFF"/>
                </a:solidFill>
              </a:rPr>
              <a:t>“THE WIDESPREAD PERCEPTION OF MORAL DECLINE IS AN ILLUSION.”</a:t>
            </a:r>
          </a:p>
          <a:p>
            <a:pPr algn="just"/>
            <a:endParaRPr lang="en-US" sz="2800" b="1" i="1" dirty="0">
              <a:solidFill>
                <a:srgbClr val="FFFFFF"/>
              </a:solidFill>
            </a:endParaRPr>
          </a:p>
          <a:p>
            <a:pPr algn="just"/>
            <a:r>
              <a:rPr lang="en-US" sz="2800" b="1" dirty="0">
                <a:solidFill>
                  <a:srgbClr val="FFFFFF"/>
                </a:solidFill>
              </a:rPr>
              <a:t>THE REASON?  </a:t>
            </a:r>
            <a:r>
              <a:rPr lang="en-US" sz="2800" b="1" i="1" dirty="0">
                <a:solidFill>
                  <a:srgbClr val="FFFFFF"/>
                </a:solidFill>
              </a:rPr>
              <a:t>“WE TEND TO PAY CLOSER ATTENTION TO THE NEGATIVE THAN TO THE POSITIVE.”</a:t>
            </a:r>
            <a:endParaRPr lang="en-US" sz="2800" b="1" dirty="0">
              <a:solidFill>
                <a:srgbClr val="FFFFFF"/>
              </a:solidFill>
            </a:endParaRPr>
          </a:p>
        </p:txBody>
      </p:sp>
    </p:spTree>
    <p:extLst>
      <p:ext uri="{BB962C8B-B14F-4D97-AF65-F5344CB8AC3E}">
        <p14:creationId xmlns:p14="http://schemas.microsoft.com/office/powerpoint/2010/main" val="3304859415"/>
      </p:ext>
    </p:extLst>
  </p:cSld>
  <p:clrMapOvr>
    <a:masterClrMapping/>
  </p:clrMapOvr>
  <p:transition advClick="0" advTm="6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build="p"/>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ANd9GcQnMNGEhGRqqbTqV-vDITlXxCQTugJ4CP8DqaidJA_V2rMaE0o6WQ"/>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485274"/>
            <a:ext cx="12192000" cy="8534400"/>
          </a:xfrm>
          <a:prstGeom prst="rect">
            <a:avLst/>
          </a:prstGeom>
          <a:noFill/>
          <a:extLst>
            <a:ext uri="{909E8E84-426E-40DD-AFC4-6F175D3DCCD1}">
              <a14:hiddenFill xmlns:a14="http://schemas.microsoft.com/office/drawing/2010/main">
                <a:solidFill>
                  <a:srgbClr val="FFFFFF"/>
                </a:solidFill>
              </a14:hiddenFill>
            </a:ext>
          </a:extLst>
        </p:spPr>
      </p:pic>
      <p:sp>
        <p:nvSpPr>
          <p:cNvPr id="22531" name="Text Box 3"/>
          <p:cNvSpPr txBox="1">
            <a:spLocks noChangeArrowheads="1"/>
          </p:cNvSpPr>
          <p:nvPr/>
        </p:nvSpPr>
        <p:spPr bwMode="auto">
          <a:xfrm>
            <a:off x="-473075" y="2398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22532" name="Text Box 4"/>
          <p:cNvSpPr txBox="1">
            <a:spLocks noChangeArrowheads="1"/>
          </p:cNvSpPr>
          <p:nvPr/>
        </p:nvSpPr>
        <p:spPr bwMode="auto">
          <a:xfrm>
            <a:off x="1632284" y="457201"/>
            <a:ext cx="815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B343"/>
                </a:solidFill>
              </a:rPr>
              <a:t>I.  WE MUST REPENT</a:t>
            </a:r>
          </a:p>
        </p:txBody>
      </p:sp>
      <p:sp>
        <p:nvSpPr>
          <p:cNvPr id="22533" name="Text Box 5"/>
          <p:cNvSpPr txBox="1">
            <a:spLocks noChangeArrowheads="1"/>
          </p:cNvSpPr>
          <p:nvPr/>
        </p:nvSpPr>
        <p:spPr bwMode="auto">
          <a:xfrm>
            <a:off x="2514600" y="15240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2400" b="1">
              <a:solidFill>
                <a:srgbClr val="FFFFFF"/>
              </a:solidFill>
              <a:latin typeface="Tahoma" panose="020B0604030504040204" pitchFamily="34" charset="0"/>
            </a:endParaRPr>
          </a:p>
        </p:txBody>
      </p:sp>
      <p:sp>
        <p:nvSpPr>
          <p:cNvPr id="22534" name="Text Box 6"/>
          <p:cNvSpPr txBox="1">
            <a:spLocks noChangeArrowheads="1"/>
          </p:cNvSpPr>
          <p:nvPr/>
        </p:nvSpPr>
        <p:spPr bwMode="auto">
          <a:xfrm>
            <a:off x="2133600" y="2362201"/>
            <a:ext cx="7924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sz="2400" b="1">
              <a:solidFill>
                <a:srgbClr val="FFFFFF"/>
              </a:solidFill>
              <a:latin typeface="Tahoma" panose="020B0604030504040204" pitchFamily="34" charset="0"/>
            </a:endParaRPr>
          </a:p>
          <a:p>
            <a:pPr fontAlgn="base">
              <a:spcBef>
                <a:spcPct val="0"/>
              </a:spcBef>
              <a:spcAft>
                <a:spcPct val="0"/>
              </a:spcAft>
            </a:pPr>
            <a:endParaRPr lang="en-US" altLang="en-US" sz="2400" b="1">
              <a:solidFill>
                <a:srgbClr val="FFFFFF"/>
              </a:solidFill>
              <a:latin typeface="Tahoma" panose="020B0604030504040204" pitchFamily="34" charset="0"/>
            </a:endParaRPr>
          </a:p>
        </p:txBody>
      </p:sp>
      <p:sp>
        <p:nvSpPr>
          <p:cNvPr id="22535" name="Rectangle 7"/>
          <p:cNvSpPr>
            <a:spLocks noChangeArrowheads="1"/>
          </p:cNvSpPr>
          <p:nvPr/>
        </p:nvSpPr>
        <p:spPr bwMode="auto">
          <a:xfrm>
            <a:off x="876300" y="1140990"/>
            <a:ext cx="107442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2800" b="1" dirty="0">
                <a:solidFill>
                  <a:srgbClr val="FFFFFF"/>
                </a:solidFill>
                <a:latin typeface="Tahoma" panose="020B0604030504040204" pitchFamily="34" charset="0"/>
              </a:rPr>
              <a:t>2 </a:t>
            </a:r>
            <a:r>
              <a:rPr lang="en-US" altLang="en-US" sz="2800" b="1" dirty="0" err="1">
                <a:solidFill>
                  <a:srgbClr val="FFFFFF"/>
                </a:solidFill>
                <a:latin typeface="Tahoma" panose="020B0604030504040204" pitchFamily="34" charset="0"/>
              </a:rPr>
              <a:t>Chron</a:t>
            </a:r>
            <a:r>
              <a:rPr lang="en-US" altLang="en-US" sz="2800" b="1" dirty="0">
                <a:solidFill>
                  <a:srgbClr val="FFFFFF"/>
                </a:solidFill>
                <a:latin typeface="Tahoma" panose="020B0604030504040204" pitchFamily="34" charset="0"/>
              </a:rPr>
              <a:t> 7:14  if my people, who are called by my name, will humble themselves and pray and seek my face and turn from their wicked ways, then will I hear from heaven and will forgive their sin and will heal their land. </a:t>
            </a:r>
          </a:p>
        </p:txBody>
      </p:sp>
      <p:sp>
        <p:nvSpPr>
          <p:cNvPr id="22539" name="Text Box 11"/>
          <p:cNvSpPr txBox="1">
            <a:spLocks noChangeArrowheads="1"/>
          </p:cNvSpPr>
          <p:nvPr/>
        </p:nvSpPr>
        <p:spPr bwMode="auto">
          <a:xfrm>
            <a:off x="723900" y="3122567"/>
            <a:ext cx="107442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2800" b="1" dirty="0">
                <a:solidFill>
                  <a:srgbClr val="FFFF00"/>
                </a:solidFill>
                <a:latin typeface="Tahoma" panose="020B0604030504040204" pitchFamily="34" charset="0"/>
              </a:rPr>
              <a:t>THIS NATION IS </a:t>
            </a:r>
            <a:r>
              <a:rPr lang="en-US" altLang="en-US" sz="2800" b="1" i="1" u="sng" dirty="0">
                <a:solidFill>
                  <a:srgbClr val="FFFF00"/>
                </a:solidFill>
                <a:latin typeface="Tahoma" panose="020B0604030504040204" pitchFamily="34" charset="0"/>
              </a:rPr>
              <a:t>NOT</a:t>
            </a:r>
            <a:r>
              <a:rPr lang="en-US" altLang="en-US" sz="2800" b="1" i="1" dirty="0">
                <a:solidFill>
                  <a:srgbClr val="FFFF00"/>
                </a:solidFill>
                <a:latin typeface="Tahoma" panose="020B0604030504040204" pitchFamily="34" charset="0"/>
              </a:rPr>
              <a:t> A “CHRISTIAN NATION” AND </a:t>
            </a:r>
            <a:r>
              <a:rPr lang="en-US" altLang="en-US" sz="2800" b="1" i="1" u="sng" dirty="0">
                <a:solidFill>
                  <a:srgbClr val="FFFF00"/>
                </a:solidFill>
                <a:latin typeface="Tahoma" panose="020B0604030504040204" pitchFamily="34" charset="0"/>
              </a:rPr>
              <a:t>NEVER </a:t>
            </a:r>
            <a:r>
              <a:rPr lang="en-US" altLang="en-US" sz="2800" b="1" i="1" dirty="0">
                <a:solidFill>
                  <a:srgbClr val="FFFF00"/>
                </a:solidFill>
                <a:latin typeface="Tahoma" panose="020B0604030504040204" pitchFamily="34" charset="0"/>
              </a:rPr>
              <a:t> HAS BEEN</a:t>
            </a:r>
          </a:p>
          <a:p>
            <a:pPr algn="ctr" fontAlgn="base">
              <a:spcBef>
                <a:spcPct val="50000"/>
              </a:spcBef>
              <a:spcAft>
                <a:spcPct val="0"/>
              </a:spcAft>
            </a:pPr>
            <a:r>
              <a:rPr lang="en-US" altLang="en-US" sz="2800" b="1" dirty="0">
                <a:solidFill>
                  <a:srgbClr val="FFFF00"/>
                </a:solidFill>
                <a:latin typeface="Tahoma" panose="020B0604030504040204" pitchFamily="34" charset="0"/>
              </a:rPr>
              <a:t>IT MAY HAVE BEEN FOUNDED ON “CHRISTIAN” PRINCIPLES</a:t>
            </a:r>
          </a:p>
          <a:p>
            <a:pPr algn="ctr" fontAlgn="base">
              <a:spcBef>
                <a:spcPct val="50000"/>
              </a:spcBef>
              <a:spcAft>
                <a:spcPct val="0"/>
              </a:spcAft>
            </a:pPr>
            <a:r>
              <a:rPr lang="en-US" altLang="en-US" sz="2800" b="1" dirty="0">
                <a:solidFill>
                  <a:srgbClr val="FFFF00"/>
                </a:solidFill>
                <a:latin typeface="Tahoma" panose="020B0604030504040204" pitchFamily="34" charset="0"/>
              </a:rPr>
              <a:t>BUT “CHRISTIANS” ARE THE KEY TO TURNING AMERICA AROUND</a:t>
            </a:r>
          </a:p>
        </p:txBody>
      </p:sp>
    </p:spTree>
    <p:extLst>
      <p:ext uri="{BB962C8B-B14F-4D97-AF65-F5344CB8AC3E}">
        <p14:creationId xmlns:p14="http://schemas.microsoft.com/office/powerpoint/2010/main" val="3498992051"/>
      </p:ext>
    </p:extLst>
  </p:cSld>
  <p:clrMapOvr>
    <a:masterClrMapping/>
  </p:clrMapOvr>
  <p:transition advClick="0" advTm="6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2539">
                                            <p:txEl>
                                              <p:pRg st="0" end="0"/>
                                            </p:txEl>
                                          </p:spTgt>
                                        </p:tgtEl>
                                        <p:attrNameLst>
                                          <p:attrName>style.visibility</p:attrName>
                                        </p:attrNameLst>
                                      </p:cBhvr>
                                      <p:to>
                                        <p:strVal val="visible"/>
                                      </p:to>
                                    </p:set>
                                    <p:animEffect transition="in" filter="dissolve">
                                      <p:cBhvr>
                                        <p:cTn id="11" dur="500"/>
                                        <p:tgtEl>
                                          <p:spTgt spid="22539">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2539">
                                            <p:txEl>
                                              <p:pRg st="1" end="1"/>
                                            </p:txEl>
                                          </p:spTgt>
                                        </p:tgtEl>
                                        <p:attrNameLst>
                                          <p:attrName>style.visibility</p:attrName>
                                        </p:attrNameLst>
                                      </p:cBhvr>
                                      <p:to>
                                        <p:strVal val="visible"/>
                                      </p:to>
                                    </p:set>
                                    <p:animEffect transition="in" filter="dissolve">
                                      <p:cBhvr>
                                        <p:cTn id="16" dur="500"/>
                                        <p:tgtEl>
                                          <p:spTgt spid="2253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2539">
                                            <p:txEl>
                                              <p:pRg st="2" end="2"/>
                                            </p:txEl>
                                          </p:spTgt>
                                        </p:tgtEl>
                                        <p:attrNameLst>
                                          <p:attrName>style.visibility</p:attrName>
                                        </p:attrNameLst>
                                      </p:cBhvr>
                                      <p:to>
                                        <p:strVal val="visible"/>
                                      </p:to>
                                    </p:set>
                                    <p:animEffect transition="in" filter="dissolve">
                                      <p:cBhvr>
                                        <p:cTn id="21" dur="500"/>
                                        <p:tgtEl>
                                          <p:spTgt spid="225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build="p"/>
      <p:bldP spid="2253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ANd9GcQnMNGEhGRqqbTqV-vDITlXxCQTugJ4CP8DqaidJA_V2rMaE0o6WQ"/>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533400"/>
            <a:ext cx="12192000" cy="8534400"/>
          </a:xfrm>
          <a:prstGeom prst="rect">
            <a:avLst/>
          </a:prstGeom>
          <a:noFill/>
          <a:extLst>
            <a:ext uri="{909E8E84-426E-40DD-AFC4-6F175D3DCCD1}">
              <a14:hiddenFill xmlns:a14="http://schemas.microsoft.com/office/drawing/2010/main">
                <a:solidFill>
                  <a:srgbClr val="FFFFFF"/>
                </a:solidFill>
              </a14:hiddenFill>
            </a:ext>
          </a:extLst>
        </p:spPr>
      </p:pic>
      <p:sp>
        <p:nvSpPr>
          <p:cNvPr id="23555" name="Text Box 3"/>
          <p:cNvSpPr txBox="1">
            <a:spLocks noChangeArrowheads="1"/>
          </p:cNvSpPr>
          <p:nvPr/>
        </p:nvSpPr>
        <p:spPr bwMode="auto">
          <a:xfrm>
            <a:off x="-473075" y="2398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23556" name="Text Box 4"/>
          <p:cNvSpPr txBox="1">
            <a:spLocks noChangeArrowheads="1"/>
          </p:cNvSpPr>
          <p:nvPr/>
        </p:nvSpPr>
        <p:spPr bwMode="auto">
          <a:xfrm>
            <a:off x="1981200" y="685800"/>
            <a:ext cx="815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B343"/>
                </a:solidFill>
              </a:rPr>
              <a:t>I.  WE MUST REPENT</a:t>
            </a:r>
          </a:p>
        </p:txBody>
      </p:sp>
      <p:sp>
        <p:nvSpPr>
          <p:cNvPr id="23557" name="Text Box 5"/>
          <p:cNvSpPr txBox="1">
            <a:spLocks noChangeArrowheads="1"/>
          </p:cNvSpPr>
          <p:nvPr/>
        </p:nvSpPr>
        <p:spPr bwMode="auto">
          <a:xfrm>
            <a:off x="2514600" y="15240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2400" b="1">
              <a:solidFill>
                <a:srgbClr val="FFFFFF"/>
              </a:solidFill>
              <a:latin typeface="Tahoma" panose="020B0604030504040204" pitchFamily="34" charset="0"/>
            </a:endParaRPr>
          </a:p>
        </p:txBody>
      </p:sp>
      <p:sp>
        <p:nvSpPr>
          <p:cNvPr id="23558" name="Text Box 6"/>
          <p:cNvSpPr txBox="1">
            <a:spLocks noChangeArrowheads="1"/>
          </p:cNvSpPr>
          <p:nvPr/>
        </p:nvSpPr>
        <p:spPr bwMode="auto">
          <a:xfrm>
            <a:off x="2133600" y="2362201"/>
            <a:ext cx="7924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sz="2400" b="1">
              <a:solidFill>
                <a:srgbClr val="FFFFFF"/>
              </a:solidFill>
              <a:latin typeface="Tahoma" panose="020B0604030504040204" pitchFamily="34" charset="0"/>
            </a:endParaRPr>
          </a:p>
          <a:p>
            <a:pPr fontAlgn="base">
              <a:spcBef>
                <a:spcPct val="0"/>
              </a:spcBef>
              <a:spcAft>
                <a:spcPct val="0"/>
              </a:spcAft>
            </a:pPr>
            <a:endParaRPr lang="en-US" altLang="en-US" sz="2400" b="1">
              <a:solidFill>
                <a:srgbClr val="FFFFFF"/>
              </a:solidFill>
              <a:latin typeface="Tahoma" panose="020B0604030504040204" pitchFamily="34" charset="0"/>
            </a:endParaRPr>
          </a:p>
        </p:txBody>
      </p:sp>
      <p:sp>
        <p:nvSpPr>
          <p:cNvPr id="23559" name="Rectangle 7"/>
          <p:cNvSpPr>
            <a:spLocks noChangeArrowheads="1"/>
          </p:cNvSpPr>
          <p:nvPr/>
        </p:nvSpPr>
        <p:spPr bwMode="auto">
          <a:xfrm>
            <a:off x="1058779" y="1374775"/>
            <a:ext cx="1045544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2800" b="1" dirty="0">
                <a:solidFill>
                  <a:srgbClr val="FFFFFF"/>
                </a:solidFill>
                <a:latin typeface="Tahoma" panose="020B0604030504040204" pitchFamily="34" charset="0"/>
              </a:rPr>
              <a:t>2 </a:t>
            </a:r>
            <a:r>
              <a:rPr lang="en-US" altLang="en-US" sz="2800" b="1" dirty="0" err="1">
                <a:solidFill>
                  <a:srgbClr val="FFFFFF"/>
                </a:solidFill>
                <a:latin typeface="Tahoma" panose="020B0604030504040204" pitchFamily="34" charset="0"/>
              </a:rPr>
              <a:t>Chron</a:t>
            </a:r>
            <a:r>
              <a:rPr lang="en-US" altLang="en-US" sz="2800" b="1" dirty="0">
                <a:solidFill>
                  <a:srgbClr val="FFFFFF"/>
                </a:solidFill>
                <a:latin typeface="Tahoma" panose="020B0604030504040204" pitchFamily="34" charset="0"/>
              </a:rPr>
              <a:t> 7:14  if </a:t>
            </a:r>
            <a:r>
              <a:rPr lang="en-US" altLang="en-US" sz="2800" b="1" i="1" u="sng" dirty="0">
                <a:solidFill>
                  <a:srgbClr val="FFFF00"/>
                </a:solidFill>
                <a:latin typeface="Tahoma" panose="020B0604030504040204" pitchFamily="34" charset="0"/>
              </a:rPr>
              <a:t>my people</a:t>
            </a:r>
            <a:r>
              <a:rPr lang="en-US" altLang="en-US" sz="2800" b="1" dirty="0">
                <a:solidFill>
                  <a:srgbClr val="FFFFFF"/>
                </a:solidFill>
                <a:latin typeface="Tahoma" panose="020B0604030504040204" pitchFamily="34" charset="0"/>
              </a:rPr>
              <a:t>, who are called by my name, will humble themselves and pray and seek my face and turn from their wicked ways, then will I hear from heaven and will forgive their sin and will heal their land. </a:t>
            </a:r>
          </a:p>
        </p:txBody>
      </p:sp>
    </p:spTree>
    <p:extLst>
      <p:ext uri="{BB962C8B-B14F-4D97-AF65-F5344CB8AC3E}">
        <p14:creationId xmlns:p14="http://schemas.microsoft.com/office/powerpoint/2010/main" val="680762245"/>
      </p:ext>
    </p:extLst>
  </p:cSld>
  <p:clrMapOvr>
    <a:masterClrMapping/>
  </p:clrMapOvr>
  <p:transition advClick="0" advTm="60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ANd9GcQnMNGEhGRqqbTqV-vDITlXxCQTugJ4CP8DqaidJA_V2rMaE0o6WQ"/>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533400"/>
            <a:ext cx="12192000" cy="8534400"/>
          </a:xfrm>
          <a:prstGeom prst="rect">
            <a:avLst/>
          </a:prstGeom>
          <a:noFill/>
          <a:extLst>
            <a:ext uri="{909E8E84-426E-40DD-AFC4-6F175D3DCCD1}">
              <a14:hiddenFill xmlns:a14="http://schemas.microsoft.com/office/drawing/2010/main">
                <a:solidFill>
                  <a:srgbClr val="FFFFFF"/>
                </a:solidFill>
              </a14:hiddenFill>
            </a:ext>
          </a:extLst>
        </p:spPr>
      </p:pic>
      <p:sp>
        <p:nvSpPr>
          <p:cNvPr id="24579" name="Text Box 3"/>
          <p:cNvSpPr txBox="1">
            <a:spLocks noChangeArrowheads="1"/>
          </p:cNvSpPr>
          <p:nvPr/>
        </p:nvSpPr>
        <p:spPr bwMode="auto">
          <a:xfrm>
            <a:off x="-473075" y="2398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24580" name="Text Box 4"/>
          <p:cNvSpPr txBox="1">
            <a:spLocks noChangeArrowheads="1"/>
          </p:cNvSpPr>
          <p:nvPr/>
        </p:nvSpPr>
        <p:spPr bwMode="auto">
          <a:xfrm>
            <a:off x="1981200" y="685800"/>
            <a:ext cx="815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B343"/>
                </a:solidFill>
              </a:rPr>
              <a:t>I.  WE MUST REPENT</a:t>
            </a:r>
          </a:p>
        </p:txBody>
      </p:sp>
      <p:sp>
        <p:nvSpPr>
          <p:cNvPr id="24581" name="Text Box 5"/>
          <p:cNvSpPr txBox="1">
            <a:spLocks noChangeArrowheads="1"/>
          </p:cNvSpPr>
          <p:nvPr/>
        </p:nvSpPr>
        <p:spPr bwMode="auto">
          <a:xfrm>
            <a:off x="2514600" y="15240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2400" b="1">
              <a:solidFill>
                <a:srgbClr val="FFFFFF"/>
              </a:solidFill>
              <a:latin typeface="Tahoma" panose="020B0604030504040204" pitchFamily="34" charset="0"/>
            </a:endParaRPr>
          </a:p>
        </p:txBody>
      </p:sp>
      <p:sp>
        <p:nvSpPr>
          <p:cNvPr id="24582" name="Text Box 6"/>
          <p:cNvSpPr txBox="1">
            <a:spLocks noChangeArrowheads="1"/>
          </p:cNvSpPr>
          <p:nvPr/>
        </p:nvSpPr>
        <p:spPr bwMode="auto">
          <a:xfrm>
            <a:off x="2133600" y="2362201"/>
            <a:ext cx="7924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sz="2400" b="1">
              <a:solidFill>
                <a:srgbClr val="FFFFFF"/>
              </a:solidFill>
              <a:latin typeface="Tahoma" panose="020B0604030504040204" pitchFamily="34" charset="0"/>
            </a:endParaRPr>
          </a:p>
          <a:p>
            <a:pPr fontAlgn="base">
              <a:spcBef>
                <a:spcPct val="0"/>
              </a:spcBef>
              <a:spcAft>
                <a:spcPct val="0"/>
              </a:spcAft>
            </a:pPr>
            <a:endParaRPr lang="en-US" altLang="en-US" sz="2400" b="1">
              <a:solidFill>
                <a:srgbClr val="FFFFFF"/>
              </a:solidFill>
              <a:latin typeface="Tahoma" panose="020B0604030504040204" pitchFamily="34" charset="0"/>
            </a:endParaRPr>
          </a:p>
        </p:txBody>
      </p:sp>
      <p:sp>
        <p:nvSpPr>
          <p:cNvPr id="24583" name="Rectangle 7"/>
          <p:cNvSpPr>
            <a:spLocks noChangeArrowheads="1"/>
          </p:cNvSpPr>
          <p:nvPr/>
        </p:nvSpPr>
        <p:spPr bwMode="auto">
          <a:xfrm>
            <a:off x="842211" y="1374775"/>
            <a:ext cx="1063591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2800" b="1" dirty="0">
                <a:solidFill>
                  <a:srgbClr val="FFFFFF"/>
                </a:solidFill>
                <a:latin typeface="Tahoma" panose="020B0604030504040204" pitchFamily="34" charset="0"/>
              </a:rPr>
              <a:t>2 </a:t>
            </a:r>
            <a:r>
              <a:rPr lang="en-US" altLang="en-US" sz="2800" b="1" dirty="0" err="1">
                <a:solidFill>
                  <a:srgbClr val="FFFFFF"/>
                </a:solidFill>
                <a:latin typeface="Tahoma" panose="020B0604030504040204" pitchFamily="34" charset="0"/>
              </a:rPr>
              <a:t>Chron</a:t>
            </a:r>
            <a:r>
              <a:rPr lang="en-US" altLang="en-US" sz="2800" b="1" dirty="0">
                <a:solidFill>
                  <a:srgbClr val="FFFFFF"/>
                </a:solidFill>
                <a:latin typeface="Tahoma" panose="020B0604030504040204" pitchFamily="34" charset="0"/>
              </a:rPr>
              <a:t> 7:14  if </a:t>
            </a:r>
            <a:r>
              <a:rPr lang="en-US" altLang="en-US" sz="2800" b="1" i="1" u="sng" dirty="0">
                <a:solidFill>
                  <a:srgbClr val="FFFF00"/>
                </a:solidFill>
                <a:latin typeface="Tahoma" panose="020B0604030504040204" pitchFamily="34" charset="0"/>
              </a:rPr>
              <a:t>my people</a:t>
            </a:r>
            <a:r>
              <a:rPr lang="en-US" altLang="en-US" sz="2800" b="1" dirty="0">
                <a:solidFill>
                  <a:srgbClr val="FFFFFF"/>
                </a:solidFill>
                <a:latin typeface="Tahoma" panose="020B0604030504040204" pitchFamily="34" charset="0"/>
              </a:rPr>
              <a:t>, who are </a:t>
            </a:r>
            <a:r>
              <a:rPr lang="en-US" altLang="en-US" sz="2800" b="1" i="1" u="sng" dirty="0">
                <a:solidFill>
                  <a:srgbClr val="FFFF00"/>
                </a:solidFill>
                <a:latin typeface="Tahoma" panose="020B0604030504040204" pitchFamily="34" charset="0"/>
              </a:rPr>
              <a:t>called by my name,</a:t>
            </a:r>
            <a:r>
              <a:rPr lang="en-US" altLang="en-US" sz="2800" b="1" dirty="0">
                <a:solidFill>
                  <a:srgbClr val="FFFFFF"/>
                </a:solidFill>
                <a:latin typeface="Tahoma" panose="020B0604030504040204" pitchFamily="34" charset="0"/>
              </a:rPr>
              <a:t> will humble themselves and pray and seek my face and turn from their wicked ways, then will I hear from heaven and will forgive their sin and will heal their land. </a:t>
            </a:r>
          </a:p>
        </p:txBody>
      </p:sp>
      <p:sp>
        <p:nvSpPr>
          <p:cNvPr id="24585" name="Text Box 9"/>
          <p:cNvSpPr txBox="1">
            <a:spLocks noChangeArrowheads="1"/>
          </p:cNvSpPr>
          <p:nvPr/>
        </p:nvSpPr>
        <p:spPr bwMode="auto">
          <a:xfrm>
            <a:off x="926432" y="3352801"/>
            <a:ext cx="1055169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2800" b="1" dirty="0">
                <a:solidFill>
                  <a:srgbClr val="00FFFF"/>
                </a:solidFill>
                <a:latin typeface="Tahoma" panose="020B0604030504040204" pitchFamily="34" charset="0"/>
              </a:rPr>
              <a:t>IF CHRISTIANS DO NOT DO WHAT IS RIGHT—NO ONE ELSE IN AMERICA WILL DO WHAT IS RIGHT</a:t>
            </a:r>
          </a:p>
        </p:txBody>
      </p:sp>
      <p:sp>
        <p:nvSpPr>
          <p:cNvPr id="24587" name="Text Box 11"/>
          <p:cNvSpPr txBox="1">
            <a:spLocks noChangeArrowheads="1"/>
          </p:cNvSpPr>
          <p:nvPr/>
        </p:nvSpPr>
        <p:spPr bwMode="auto">
          <a:xfrm>
            <a:off x="565484" y="4466511"/>
            <a:ext cx="1114124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2800" b="1" dirty="0">
                <a:solidFill>
                  <a:srgbClr val="FFFFFF"/>
                </a:solidFill>
                <a:latin typeface="Tahoma" panose="020B0604030504040204" pitchFamily="34" charset="0"/>
              </a:rPr>
              <a:t>1 </a:t>
            </a:r>
            <a:r>
              <a:rPr lang="en-US" altLang="en-US" sz="2800" b="1" dirty="0" err="1">
                <a:solidFill>
                  <a:srgbClr val="FFFFFF"/>
                </a:solidFill>
                <a:latin typeface="Tahoma" panose="020B0604030504040204" pitchFamily="34" charset="0"/>
              </a:rPr>
              <a:t>Cor</a:t>
            </a:r>
            <a:r>
              <a:rPr lang="en-US" altLang="en-US" sz="2800" b="1" dirty="0">
                <a:solidFill>
                  <a:srgbClr val="FFFFFF"/>
                </a:solidFill>
                <a:latin typeface="Tahoma" panose="020B0604030504040204" pitchFamily="34" charset="0"/>
              </a:rPr>
              <a:t> 11:1  Follow my example, as I follow the example of Christ</a:t>
            </a:r>
          </a:p>
          <a:p>
            <a:pPr algn="ctr" fontAlgn="base">
              <a:spcBef>
                <a:spcPct val="0"/>
              </a:spcBef>
              <a:spcAft>
                <a:spcPct val="0"/>
              </a:spcAft>
            </a:pPr>
            <a:r>
              <a:rPr lang="en-US" altLang="en-US" sz="2800" b="1" dirty="0">
                <a:solidFill>
                  <a:srgbClr val="00FF00"/>
                </a:solidFill>
                <a:latin typeface="Tahoma" panose="020B0604030504040204" pitchFamily="34" charset="0"/>
              </a:rPr>
              <a:t>WE MUST SET THE EXAMPLE FOR OTHERS TO FOLLOW</a:t>
            </a:r>
          </a:p>
        </p:txBody>
      </p:sp>
    </p:spTree>
    <p:extLst>
      <p:ext uri="{BB962C8B-B14F-4D97-AF65-F5344CB8AC3E}">
        <p14:creationId xmlns:p14="http://schemas.microsoft.com/office/powerpoint/2010/main" val="86114948"/>
      </p:ext>
    </p:extLst>
  </p:cSld>
  <p:clrMapOvr>
    <a:masterClrMapping/>
  </p:clrMapOvr>
  <p:transition advClick="0" advTm="6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585"/>
                                        </p:tgtEl>
                                        <p:attrNameLst>
                                          <p:attrName>style.visibility</p:attrName>
                                        </p:attrNameLst>
                                      </p:cBhvr>
                                      <p:to>
                                        <p:strVal val="visible"/>
                                      </p:to>
                                    </p:set>
                                    <p:animEffect transition="in" filter="dissolve">
                                      <p:cBhvr>
                                        <p:cTn id="7" dur="500"/>
                                        <p:tgtEl>
                                          <p:spTgt spid="245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4587">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245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ANd9GcQnMNGEhGRqqbTqV-vDITlXxCQTugJ4CP8DqaidJA_V2rMaE0o6WQ"/>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533400"/>
            <a:ext cx="12192000" cy="8534400"/>
          </a:xfrm>
          <a:prstGeom prst="rect">
            <a:avLst/>
          </a:prstGeom>
          <a:noFill/>
          <a:extLst>
            <a:ext uri="{909E8E84-426E-40DD-AFC4-6F175D3DCCD1}">
              <a14:hiddenFill xmlns:a14="http://schemas.microsoft.com/office/drawing/2010/main">
                <a:solidFill>
                  <a:srgbClr val="FFFFFF"/>
                </a:solidFill>
              </a14:hiddenFill>
            </a:ext>
          </a:extLst>
        </p:spPr>
      </p:pic>
      <p:sp>
        <p:nvSpPr>
          <p:cNvPr id="25603" name="Text Box 3"/>
          <p:cNvSpPr txBox="1">
            <a:spLocks noChangeArrowheads="1"/>
          </p:cNvSpPr>
          <p:nvPr/>
        </p:nvSpPr>
        <p:spPr bwMode="auto">
          <a:xfrm>
            <a:off x="-473075" y="2398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25604" name="Text Box 4"/>
          <p:cNvSpPr txBox="1">
            <a:spLocks noChangeArrowheads="1"/>
          </p:cNvSpPr>
          <p:nvPr/>
        </p:nvSpPr>
        <p:spPr bwMode="auto">
          <a:xfrm>
            <a:off x="1981200" y="685800"/>
            <a:ext cx="815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B343"/>
                </a:solidFill>
              </a:rPr>
              <a:t>I.  WE MUST REPENT</a:t>
            </a:r>
          </a:p>
        </p:txBody>
      </p:sp>
      <p:sp>
        <p:nvSpPr>
          <p:cNvPr id="25605" name="Text Box 5"/>
          <p:cNvSpPr txBox="1">
            <a:spLocks noChangeArrowheads="1"/>
          </p:cNvSpPr>
          <p:nvPr/>
        </p:nvSpPr>
        <p:spPr bwMode="auto">
          <a:xfrm>
            <a:off x="2514600" y="15240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2400" b="1">
              <a:solidFill>
                <a:srgbClr val="FFFFFF"/>
              </a:solidFill>
              <a:latin typeface="Tahoma" panose="020B0604030504040204" pitchFamily="34" charset="0"/>
            </a:endParaRPr>
          </a:p>
        </p:txBody>
      </p:sp>
      <p:sp>
        <p:nvSpPr>
          <p:cNvPr id="25606" name="Text Box 6"/>
          <p:cNvSpPr txBox="1">
            <a:spLocks noChangeArrowheads="1"/>
          </p:cNvSpPr>
          <p:nvPr/>
        </p:nvSpPr>
        <p:spPr bwMode="auto">
          <a:xfrm>
            <a:off x="2133600" y="2362201"/>
            <a:ext cx="7924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sz="2400" b="1">
              <a:solidFill>
                <a:srgbClr val="FFFFFF"/>
              </a:solidFill>
              <a:latin typeface="Tahoma" panose="020B0604030504040204" pitchFamily="34" charset="0"/>
            </a:endParaRPr>
          </a:p>
          <a:p>
            <a:pPr fontAlgn="base">
              <a:spcBef>
                <a:spcPct val="0"/>
              </a:spcBef>
              <a:spcAft>
                <a:spcPct val="0"/>
              </a:spcAft>
            </a:pPr>
            <a:endParaRPr lang="en-US" altLang="en-US" sz="2400" b="1">
              <a:solidFill>
                <a:srgbClr val="FFFFFF"/>
              </a:solidFill>
              <a:latin typeface="Tahoma" panose="020B0604030504040204" pitchFamily="34" charset="0"/>
            </a:endParaRPr>
          </a:p>
        </p:txBody>
      </p:sp>
      <p:sp>
        <p:nvSpPr>
          <p:cNvPr id="25608" name="Text Box 8"/>
          <p:cNvSpPr txBox="1">
            <a:spLocks noChangeArrowheads="1"/>
          </p:cNvSpPr>
          <p:nvPr/>
        </p:nvSpPr>
        <p:spPr bwMode="auto">
          <a:xfrm>
            <a:off x="998621" y="1888262"/>
            <a:ext cx="10347158"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2800" b="1" dirty="0">
                <a:solidFill>
                  <a:srgbClr val="00FFFF"/>
                </a:solidFill>
                <a:latin typeface="Tahoma" panose="020B0604030504040204" pitchFamily="34" charset="0"/>
              </a:rPr>
              <a:t>SOMETIMES EVEN THE </a:t>
            </a:r>
            <a:r>
              <a:rPr lang="en-US" altLang="en-US" sz="2800" b="1" i="1" dirty="0">
                <a:solidFill>
                  <a:srgbClr val="00FFFF"/>
                </a:solidFill>
                <a:latin typeface="Tahoma" panose="020B0604030504040204" pitchFamily="34" charset="0"/>
              </a:rPr>
              <a:t>BEST</a:t>
            </a:r>
            <a:r>
              <a:rPr lang="en-US" altLang="en-US" sz="2800" b="1" dirty="0">
                <a:solidFill>
                  <a:srgbClr val="00FFFF"/>
                </a:solidFill>
                <a:latin typeface="Tahoma" panose="020B0604030504040204" pitchFamily="34" charset="0"/>
              </a:rPr>
              <a:t> OF US HAVE THE </a:t>
            </a:r>
            <a:r>
              <a:rPr lang="en-US" altLang="en-US" sz="2800" b="1" i="1" dirty="0">
                <a:solidFill>
                  <a:srgbClr val="00FFFF"/>
                </a:solidFill>
                <a:latin typeface="Tahoma" panose="020B0604030504040204" pitchFamily="34" charset="0"/>
              </a:rPr>
              <a:t>WORST  </a:t>
            </a:r>
            <a:r>
              <a:rPr lang="en-US" altLang="en-US" sz="2800" b="1" dirty="0">
                <a:solidFill>
                  <a:srgbClr val="00FFFF"/>
                </a:solidFill>
                <a:latin typeface="Tahoma" panose="020B0604030504040204" pitchFamily="34" charset="0"/>
              </a:rPr>
              <a:t>IN US</a:t>
            </a:r>
          </a:p>
          <a:p>
            <a:pPr algn="ctr" fontAlgn="base">
              <a:spcBef>
                <a:spcPct val="50000"/>
              </a:spcBef>
              <a:spcAft>
                <a:spcPct val="0"/>
              </a:spcAft>
            </a:pPr>
            <a:r>
              <a:rPr lang="en-US" altLang="en-US" sz="2800" b="1" dirty="0">
                <a:solidFill>
                  <a:srgbClr val="00FFFF"/>
                </a:solidFill>
                <a:latin typeface="Tahoma" panose="020B0604030504040204" pitchFamily="34" charset="0"/>
              </a:rPr>
              <a:t>SOMETIMES WE ALLOW “SELF” TO RULE OUR LIVES INSTEAD OF THE LORD</a:t>
            </a:r>
          </a:p>
        </p:txBody>
      </p:sp>
    </p:spTree>
    <p:extLst>
      <p:ext uri="{BB962C8B-B14F-4D97-AF65-F5344CB8AC3E}">
        <p14:creationId xmlns:p14="http://schemas.microsoft.com/office/powerpoint/2010/main" val="3059884272"/>
      </p:ext>
    </p:extLst>
  </p:cSld>
  <p:clrMapOvr>
    <a:masterClrMapping/>
  </p:clrMapOvr>
  <p:transition advClick="0" advTm="6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608">
                                            <p:txEl>
                                              <p:pRg st="0" end="0"/>
                                            </p:txEl>
                                          </p:spTgt>
                                        </p:tgtEl>
                                        <p:attrNameLst>
                                          <p:attrName>style.visibility</p:attrName>
                                        </p:attrNameLst>
                                      </p:cBhvr>
                                      <p:to>
                                        <p:strVal val="visible"/>
                                      </p:to>
                                    </p:set>
                                    <p:animEffect transition="in" filter="dissolve">
                                      <p:cBhvr>
                                        <p:cTn id="7" dur="500"/>
                                        <p:tgtEl>
                                          <p:spTgt spid="2560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608">
                                            <p:txEl>
                                              <p:pRg st="1" end="1"/>
                                            </p:txEl>
                                          </p:spTgt>
                                        </p:tgtEl>
                                        <p:attrNameLst>
                                          <p:attrName>style.visibility</p:attrName>
                                        </p:attrNameLst>
                                      </p:cBhvr>
                                      <p:to>
                                        <p:strVal val="visible"/>
                                      </p:to>
                                    </p:set>
                                    <p:animEffect transition="in" filter="dissolve">
                                      <p:cBhvr>
                                        <p:cTn id="12" dur="500"/>
                                        <p:tgtEl>
                                          <p:spTgt spid="2560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ANd9GcQnMNGEhGRqqbTqV-vDITlXxCQTugJ4CP8DqaidJA_V2rMaE0o6WQ"/>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228600"/>
            <a:ext cx="12192000" cy="8534400"/>
          </a:xfrm>
          <a:prstGeom prst="rect">
            <a:avLst/>
          </a:prstGeom>
          <a:noFill/>
          <a:extLst>
            <a:ext uri="{909E8E84-426E-40DD-AFC4-6F175D3DCCD1}">
              <a14:hiddenFill xmlns:a14="http://schemas.microsoft.com/office/drawing/2010/main">
                <a:solidFill>
                  <a:srgbClr val="FFFFFF"/>
                </a:solidFill>
              </a14:hiddenFill>
            </a:ext>
          </a:extLst>
        </p:spPr>
      </p:pic>
      <p:sp>
        <p:nvSpPr>
          <p:cNvPr id="26627" name="Text Box 3"/>
          <p:cNvSpPr txBox="1">
            <a:spLocks noChangeArrowheads="1"/>
          </p:cNvSpPr>
          <p:nvPr/>
        </p:nvSpPr>
        <p:spPr bwMode="auto">
          <a:xfrm>
            <a:off x="-473075" y="2398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26629" name="Text Box 5"/>
          <p:cNvSpPr txBox="1">
            <a:spLocks noChangeArrowheads="1"/>
          </p:cNvSpPr>
          <p:nvPr/>
        </p:nvSpPr>
        <p:spPr bwMode="auto">
          <a:xfrm>
            <a:off x="2514600" y="15240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2400" b="1">
              <a:solidFill>
                <a:srgbClr val="FFFFFF"/>
              </a:solidFill>
              <a:latin typeface="Tahoma" panose="020B0604030504040204" pitchFamily="34" charset="0"/>
            </a:endParaRPr>
          </a:p>
        </p:txBody>
      </p:sp>
      <p:sp>
        <p:nvSpPr>
          <p:cNvPr id="26630" name="Text Box 6"/>
          <p:cNvSpPr txBox="1">
            <a:spLocks noChangeArrowheads="1"/>
          </p:cNvSpPr>
          <p:nvPr/>
        </p:nvSpPr>
        <p:spPr bwMode="auto">
          <a:xfrm>
            <a:off x="2133600" y="2362201"/>
            <a:ext cx="7924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ltLang="en-US" sz="2400" b="1">
              <a:solidFill>
                <a:srgbClr val="FFFFFF"/>
              </a:solidFill>
              <a:latin typeface="Tahoma" panose="020B0604030504040204" pitchFamily="34" charset="0"/>
            </a:endParaRPr>
          </a:p>
          <a:p>
            <a:pPr fontAlgn="base">
              <a:spcBef>
                <a:spcPct val="0"/>
              </a:spcBef>
              <a:spcAft>
                <a:spcPct val="0"/>
              </a:spcAft>
            </a:pPr>
            <a:endParaRPr lang="en-US" altLang="en-US" sz="2400" b="1">
              <a:solidFill>
                <a:srgbClr val="FFFFFF"/>
              </a:solidFill>
              <a:latin typeface="Tahoma" panose="020B0604030504040204" pitchFamily="34" charset="0"/>
            </a:endParaRPr>
          </a:p>
        </p:txBody>
      </p:sp>
      <p:sp>
        <p:nvSpPr>
          <p:cNvPr id="26631" name="Rectangle 7"/>
          <p:cNvSpPr>
            <a:spLocks noChangeArrowheads="1"/>
          </p:cNvSpPr>
          <p:nvPr/>
        </p:nvSpPr>
        <p:spPr bwMode="auto">
          <a:xfrm>
            <a:off x="1046747" y="1300996"/>
            <a:ext cx="1041934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2800" b="1" dirty="0">
                <a:solidFill>
                  <a:srgbClr val="FFFFFF"/>
                </a:solidFill>
                <a:latin typeface="Tahoma" panose="020B0604030504040204" pitchFamily="34" charset="0"/>
              </a:rPr>
              <a:t>Luke 6:46  "Why do you call me, 'Lord, Lord,' and do not do what I say? </a:t>
            </a:r>
          </a:p>
          <a:p>
            <a:pPr fontAlgn="base">
              <a:spcBef>
                <a:spcPct val="0"/>
              </a:spcBef>
              <a:spcAft>
                <a:spcPct val="0"/>
              </a:spcAft>
            </a:pPr>
            <a:endParaRPr lang="en-US" altLang="en-US" sz="2800" b="1" dirty="0">
              <a:solidFill>
                <a:srgbClr val="FFFFFF"/>
              </a:solidFill>
              <a:latin typeface="Tahoma" panose="020B0604030504040204" pitchFamily="34" charset="0"/>
            </a:endParaRPr>
          </a:p>
          <a:p>
            <a:pPr fontAlgn="base">
              <a:spcBef>
                <a:spcPct val="0"/>
              </a:spcBef>
              <a:spcAft>
                <a:spcPct val="0"/>
              </a:spcAft>
            </a:pPr>
            <a:endParaRPr lang="en-US" altLang="en-US" sz="2400" b="1" dirty="0">
              <a:solidFill>
                <a:srgbClr val="FFFFFF"/>
              </a:solidFill>
              <a:latin typeface="Tahoma" panose="020B0604030504040204" pitchFamily="34" charset="0"/>
            </a:endParaRPr>
          </a:p>
        </p:txBody>
      </p:sp>
      <p:sp>
        <p:nvSpPr>
          <p:cNvPr id="26632" name="Text Box 8"/>
          <p:cNvSpPr txBox="1">
            <a:spLocks noChangeArrowheads="1"/>
          </p:cNvSpPr>
          <p:nvPr/>
        </p:nvSpPr>
        <p:spPr bwMode="auto">
          <a:xfrm>
            <a:off x="2286000" y="495300"/>
            <a:ext cx="769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00FFFF"/>
                </a:solidFill>
                <a:latin typeface="Tahoma" panose="020B0604030504040204" pitchFamily="34" charset="0"/>
              </a:rPr>
              <a:t>HERE IS THE TEST:</a:t>
            </a:r>
          </a:p>
        </p:txBody>
      </p:sp>
      <p:sp>
        <p:nvSpPr>
          <p:cNvPr id="26633" name="Text Box 9"/>
          <p:cNvSpPr txBox="1">
            <a:spLocks noChangeArrowheads="1"/>
          </p:cNvSpPr>
          <p:nvPr/>
        </p:nvSpPr>
        <p:spPr bwMode="auto">
          <a:xfrm>
            <a:off x="1046747" y="2633573"/>
            <a:ext cx="10202779"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2800" b="1" dirty="0">
                <a:solidFill>
                  <a:srgbClr val="FFFFFF"/>
                </a:solidFill>
                <a:latin typeface="Tahoma" panose="020B0604030504040204" pitchFamily="34" charset="0"/>
              </a:rPr>
              <a:t>Matt 7:21-23  "Not everyone who says to me, 'Lord, Lord,' will enter the kingdom of heaven, but only he who does the will of my Father who is in heaven. 22 Many will say to me on that day, 'Lord, Lord, did we not prophesy in your name, and in your name drive out demons and perform many miracles?' 23 Then I will tell them plainly, 'I never knew you. Away from me, you evildoers!' </a:t>
            </a:r>
          </a:p>
        </p:txBody>
      </p:sp>
    </p:spTree>
    <p:extLst>
      <p:ext uri="{BB962C8B-B14F-4D97-AF65-F5344CB8AC3E}">
        <p14:creationId xmlns:p14="http://schemas.microsoft.com/office/powerpoint/2010/main" val="1137922929"/>
      </p:ext>
    </p:extLst>
  </p:cSld>
  <p:clrMapOvr>
    <a:masterClrMapping/>
  </p:clrMapOvr>
  <p:transition advClick="0" advTm="6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632">
                                            <p:txEl>
                                              <p:pRg st="0" end="0"/>
                                            </p:txEl>
                                          </p:spTgt>
                                        </p:tgtEl>
                                        <p:attrNameLst>
                                          <p:attrName>style.visibility</p:attrName>
                                        </p:attrNameLst>
                                      </p:cBhvr>
                                      <p:to>
                                        <p:strVal val="visible"/>
                                      </p:to>
                                    </p:set>
                                    <p:animEffect transition="in" filter="dissolve">
                                      <p:cBhvr>
                                        <p:cTn id="7" dur="500"/>
                                        <p:tgtEl>
                                          <p:spTgt spid="2663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6631"/>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66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p:bldP spid="26632" grpId="0" build="p"/>
      <p:bldP spid="266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ANd9GcQnMNGEhGRqqbTqV-vDITlXxCQTugJ4CP8DqaidJA_V2rMaE0o6WQ"/>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228600"/>
            <a:ext cx="12192000" cy="8534400"/>
          </a:xfrm>
          <a:prstGeom prst="rect">
            <a:avLst/>
          </a:prstGeom>
          <a:noFill/>
          <a:extLst>
            <a:ext uri="{909E8E84-426E-40DD-AFC4-6F175D3DCCD1}">
              <a14:hiddenFill xmlns:a14="http://schemas.microsoft.com/office/drawing/2010/main">
                <a:solidFill>
                  <a:srgbClr val="FFFFFF"/>
                </a:solidFill>
              </a14:hiddenFill>
            </a:ext>
          </a:extLst>
        </p:spPr>
      </p:pic>
      <p:sp>
        <p:nvSpPr>
          <p:cNvPr id="27651" name="Text Box 3"/>
          <p:cNvSpPr txBox="1">
            <a:spLocks noChangeArrowheads="1"/>
          </p:cNvSpPr>
          <p:nvPr/>
        </p:nvSpPr>
        <p:spPr bwMode="auto">
          <a:xfrm>
            <a:off x="-473075" y="2398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27653" name="Text Box 5"/>
          <p:cNvSpPr txBox="1">
            <a:spLocks noChangeArrowheads="1"/>
          </p:cNvSpPr>
          <p:nvPr/>
        </p:nvSpPr>
        <p:spPr bwMode="auto">
          <a:xfrm>
            <a:off x="2514600" y="15240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2400" b="1">
              <a:solidFill>
                <a:srgbClr val="FFFFFF"/>
              </a:solidFill>
              <a:latin typeface="Tahoma" panose="020B0604030504040204" pitchFamily="34" charset="0"/>
            </a:endParaRPr>
          </a:p>
        </p:txBody>
      </p:sp>
      <p:sp>
        <p:nvSpPr>
          <p:cNvPr id="27656" name="Text Box 8"/>
          <p:cNvSpPr txBox="1">
            <a:spLocks noChangeArrowheads="1"/>
          </p:cNvSpPr>
          <p:nvPr/>
        </p:nvSpPr>
        <p:spPr bwMode="auto">
          <a:xfrm>
            <a:off x="1359568" y="1371600"/>
            <a:ext cx="1002230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2800" b="1" dirty="0">
                <a:solidFill>
                  <a:srgbClr val="00FFFF"/>
                </a:solidFill>
                <a:latin typeface="Tahoma" panose="020B0604030504040204" pitchFamily="34" charset="0"/>
              </a:rPr>
              <a:t>WE MAY CALL HIM “LORD” BUT ARE WE DOING WHAT HE SAYS?</a:t>
            </a:r>
          </a:p>
          <a:p>
            <a:pPr algn="ctr" fontAlgn="base">
              <a:spcBef>
                <a:spcPct val="50000"/>
              </a:spcBef>
              <a:spcAft>
                <a:spcPct val="0"/>
              </a:spcAft>
            </a:pPr>
            <a:r>
              <a:rPr lang="en-US" altLang="en-US" sz="2800" b="1" dirty="0">
                <a:solidFill>
                  <a:srgbClr val="00FFFF"/>
                </a:solidFill>
                <a:latin typeface="Tahoma" panose="020B0604030504040204" pitchFamily="34" charset="0"/>
              </a:rPr>
              <a:t>WE CANNOT BE “PERFECT” IN OUR OBEDIENCE</a:t>
            </a:r>
          </a:p>
          <a:p>
            <a:pPr algn="ctr" fontAlgn="base">
              <a:spcBef>
                <a:spcPct val="50000"/>
              </a:spcBef>
              <a:spcAft>
                <a:spcPct val="0"/>
              </a:spcAft>
            </a:pPr>
            <a:r>
              <a:rPr lang="en-US" altLang="en-US" sz="2800" b="1" dirty="0">
                <a:solidFill>
                  <a:srgbClr val="00FFFF"/>
                </a:solidFill>
                <a:latin typeface="Tahoma" panose="020B0604030504040204" pitchFamily="34" charset="0"/>
              </a:rPr>
              <a:t>BUT WE NEED TO CONSTANTLY SAY “NO” TO SELF AND “YES” TO JESUS</a:t>
            </a:r>
          </a:p>
        </p:txBody>
      </p:sp>
    </p:spTree>
    <p:extLst>
      <p:ext uri="{BB962C8B-B14F-4D97-AF65-F5344CB8AC3E}">
        <p14:creationId xmlns:p14="http://schemas.microsoft.com/office/powerpoint/2010/main" val="1932507218"/>
      </p:ext>
    </p:extLst>
  </p:cSld>
  <p:clrMapOvr>
    <a:masterClrMapping/>
  </p:clrMapOvr>
  <p:transition advClick="0" advTm="6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656">
                                            <p:txEl>
                                              <p:pRg st="0" end="0"/>
                                            </p:txEl>
                                          </p:spTgt>
                                        </p:tgtEl>
                                        <p:attrNameLst>
                                          <p:attrName>style.visibility</p:attrName>
                                        </p:attrNameLst>
                                      </p:cBhvr>
                                      <p:to>
                                        <p:strVal val="visible"/>
                                      </p:to>
                                    </p:set>
                                    <p:animEffect transition="in" filter="dissolve">
                                      <p:cBhvr>
                                        <p:cTn id="7" dur="500"/>
                                        <p:tgtEl>
                                          <p:spTgt spid="2765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656">
                                            <p:txEl>
                                              <p:pRg st="1" end="1"/>
                                            </p:txEl>
                                          </p:spTgt>
                                        </p:tgtEl>
                                        <p:attrNameLst>
                                          <p:attrName>style.visibility</p:attrName>
                                        </p:attrNameLst>
                                      </p:cBhvr>
                                      <p:to>
                                        <p:strVal val="visible"/>
                                      </p:to>
                                    </p:set>
                                    <p:animEffect transition="in" filter="dissolve">
                                      <p:cBhvr>
                                        <p:cTn id="12" dur="500"/>
                                        <p:tgtEl>
                                          <p:spTgt spid="2765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656">
                                            <p:txEl>
                                              <p:pRg st="2" end="2"/>
                                            </p:txEl>
                                          </p:spTgt>
                                        </p:tgtEl>
                                        <p:attrNameLst>
                                          <p:attrName>style.visibility</p:attrName>
                                        </p:attrNameLst>
                                      </p:cBhvr>
                                      <p:to>
                                        <p:strVal val="visible"/>
                                      </p:to>
                                    </p:set>
                                    <p:animEffect transition="in" filter="dissolve">
                                      <p:cBhvr>
                                        <p:cTn id="17" dur="500"/>
                                        <p:tgtEl>
                                          <p:spTgt spid="276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ANd9GcQnMNGEhGRqqbTqV-vDITlXxCQTugJ4CP8DqaidJA_V2rMaE0o6WQ"/>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228600"/>
            <a:ext cx="12192000" cy="8534400"/>
          </a:xfrm>
          <a:prstGeom prst="rect">
            <a:avLst/>
          </a:prstGeom>
          <a:noFill/>
          <a:extLst>
            <a:ext uri="{909E8E84-426E-40DD-AFC4-6F175D3DCCD1}">
              <a14:hiddenFill xmlns:a14="http://schemas.microsoft.com/office/drawing/2010/main">
                <a:solidFill>
                  <a:srgbClr val="FFFFFF"/>
                </a:solidFill>
              </a14:hiddenFill>
            </a:ext>
          </a:extLst>
        </p:spPr>
      </p:pic>
      <p:sp>
        <p:nvSpPr>
          <p:cNvPr id="28675" name="Text Box 3"/>
          <p:cNvSpPr txBox="1">
            <a:spLocks noChangeArrowheads="1"/>
          </p:cNvSpPr>
          <p:nvPr/>
        </p:nvSpPr>
        <p:spPr bwMode="auto">
          <a:xfrm>
            <a:off x="-473075" y="2398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28676" name="Text Box 4"/>
          <p:cNvSpPr txBox="1">
            <a:spLocks noChangeArrowheads="1"/>
          </p:cNvSpPr>
          <p:nvPr/>
        </p:nvSpPr>
        <p:spPr bwMode="auto">
          <a:xfrm>
            <a:off x="1548063" y="553453"/>
            <a:ext cx="815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B343"/>
                </a:solidFill>
              </a:rPr>
              <a:t>II.  WE MUST PRAY</a:t>
            </a:r>
          </a:p>
        </p:txBody>
      </p:sp>
      <p:sp>
        <p:nvSpPr>
          <p:cNvPr id="28677" name="Text Box 5"/>
          <p:cNvSpPr txBox="1">
            <a:spLocks noChangeArrowheads="1"/>
          </p:cNvSpPr>
          <p:nvPr/>
        </p:nvSpPr>
        <p:spPr bwMode="auto">
          <a:xfrm>
            <a:off x="2514600" y="15240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2400" b="1">
              <a:solidFill>
                <a:srgbClr val="FFFFFF"/>
              </a:solidFill>
              <a:latin typeface="Tahoma" panose="020B0604030504040204" pitchFamily="34" charset="0"/>
            </a:endParaRPr>
          </a:p>
        </p:txBody>
      </p:sp>
      <p:sp>
        <p:nvSpPr>
          <p:cNvPr id="28678" name="Text Box 6"/>
          <p:cNvSpPr txBox="1">
            <a:spLocks noChangeArrowheads="1"/>
          </p:cNvSpPr>
          <p:nvPr/>
        </p:nvSpPr>
        <p:spPr bwMode="auto">
          <a:xfrm>
            <a:off x="2362200" y="13716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2400" b="1">
              <a:solidFill>
                <a:srgbClr val="FFFFFF"/>
              </a:solidFill>
              <a:latin typeface="Tahoma" panose="020B0604030504040204" pitchFamily="34" charset="0"/>
            </a:endParaRPr>
          </a:p>
        </p:txBody>
      </p:sp>
      <p:sp>
        <p:nvSpPr>
          <p:cNvPr id="28679" name="Text Box 7"/>
          <p:cNvSpPr txBox="1">
            <a:spLocks noChangeArrowheads="1"/>
          </p:cNvSpPr>
          <p:nvPr/>
        </p:nvSpPr>
        <p:spPr bwMode="auto">
          <a:xfrm>
            <a:off x="1022684" y="1447800"/>
            <a:ext cx="1058779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2800" b="1" dirty="0">
                <a:solidFill>
                  <a:srgbClr val="FFFFFF"/>
                </a:solidFill>
                <a:latin typeface="Tahoma" panose="020B0604030504040204" pitchFamily="34" charset="0"/>
              </a:rPr>
              <a:t>2 </a:t>
            </a:r>
            <a:r>
              <a:rPr lang="en-US" altLang="en-US" sz="2800" b="1" dirty="0" err="1">
                <a:solidFill>
                  <a:srgbClr val="FFFFFF"/>
                </a:solidFill>
                <a:latin typeface="Tahoma" panose="020B0604030504040204" pitchFamily="34" charset="0"/>
              </a:rPr>
              <a:t>Chron</a:t>
            </a:r>
            <a:r>
              <a:rPr lang="en-US" altLang="en-US" sz="2800" b="1" dirty="0">
                <a:solidFill>
                  <a:srgbClr val="FFFFFF"/>
                </a:solidFill>
                <a:latin typeface="Tahoma" panose="020B0604030504040204" pitchFamily="34" charset="0"/>
              </a:rPr>
              <a:t> 7:14-15  if my people, who are called by my name, will humble themselves and pray and seek my face and turn from their wicked ways, then will I hear from heaven and will forgive their sin and will heal their land. </a:t>
            </a:r>
          </a:p>
          <a:p>
            <a:pPr fontAlgn="base">
              <a:spcBef>
                <a:spcPct val="0"/>
              </a:spcBef>
              <a:spcAft>
                <a:spcPct val="0"/>
              </a:spcAft>
            </a:pPr>
            <a:endParaRPr lang="en-US" altLang="en-US" sz="2800" b="1" dirty="0">
              <a:solidFill>
                <a:srgbClr val="FFFFFF"/>
              </a:solidFill>
              <a:latin typeface="Tahoma" panose="020B0604030504040204" pitchFamily="34" charset="0"/>
            </a:endParaRPr>
          </a:p>
          <a:p>
            <a:pPr fontAlgn="base">
              <a:spcBef>
                <a:spcPct val="0"/>
              </a:spcBef>
              <a:spcAft>
                <a:spcPct val="0"/>
              </a:spcAft>
            </a:pPr>
            <a:r>
              <a:rPr lang="en-US" altLang="en-US" sz="2800" b="1" dirty="0">
                <a:solidFill>
                  <a:srgbClr val="FFFFFF"/>
                </a:solidFill>
                <a:latin typeface="Tahoma" panose="020B0604030504040204" pitchFamily="34" charset="0"/>
              </a:rPr>
              <a:t>15 Now my eyes will be open and my ears attentive to the prayers offered in this place. </a:t>
            </a:r>
          </a:p>
        </p:txBody>
      </p:sp>
    </p:spTree>
    <p:extLst>
      <p:ext uri="{BB962C8B-B14F-4D97-AF65-F5344CB8AC3E}">
        <p14:creationId xmlns:p14="http://schemas.microsoft.com/office/powerpoint/2010/main" val="2020239956"/>
      </p:ext>
    </p:extLst>
  </p:cSld>
  <p:clrMapOvr>
    <a:masterClrMapping/>
  </p:clrMapOvr>
  <p:transition advClick="0" advTm="6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ANd9GcQnMNGEhGRqqbTqV-vDITlXxCQTugJ4CP8DqaidJA_V2rMaE0o6WQ"/>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473076" y="0"/>
            <a:ext cx="12665075" cy="8534400"/>
          </a:xfrm>
          <a:prstGeom prst="rect">
            <a:avLst/>
          </a:prstGeom>
          <a:noFill/>
          <a:extLst>
            <a:ext uri="{909E8E84-426E-40DD-AFC4-6F175D3DCCD1}">
              <a14:hiddenFill xmlns:a14="http://schemas.microsoft.com/office/drawing/2010/main">
                <a:solidFill>
                  <a:srgbClr val="FFFFFF"/>
                </a:solidFill>
              </a14:hiddenFill>
            </a:ext>
          </a:extLst>
        </p:spPr>
      </p:pic>
      <p:sp>
        <p:nvSpPr>
          <p:cNvPr id="29699" name="Text Box 3"/>
          <p:cNvSpPr txBox="1">
            <a:spLocks noChangeArrowheads="1"/>
          </p:cNvSpPr>
          <p:nvPr/>
        </p:nvSpPr>
        <p:spPr bwMode="auto">
          <a:xfrm>
            <a:off x="-473075" y="2398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29700" name="Text Box 4"/>
          <p:cNvSpPr txBox="1">
            <a:spLocks noChangeArrowheads="1"/>
          </p:cNvSpPr>
          <p:nvPr/>
        </p:nvSpPr>
        <p:spPr bwMode="auto">
          <a:xfrm>
            <a:off x="1981200" y="685800"/>
            <a:ext cx="815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B343"/>
                </a:solidFill>
              </a:rPr>
              <a:t>II.  WE MUST PRAY</a:t>
            </a:r>
          </a:p>
        </p:txBody>
      </p:sp>
      <p:sp>
        <p:nvSpPr>
          <p:cNvPr id="29701" name="Text Box 5"/>
          <p:cNvSpPr txBox="1">
            <a:spLocks noChangeArrowheads="1"/>
          </p:cNvSpPr>
          <p:nvPr/>
        </p:nvSpPr>
        <p:spPr bwMode="auto">
          <a:xfrm>
            <a:off x="2514600" y="15240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2400" b="1">
              <a:solidFill>
                <a:srgbClr val="FFFFFF"/>
              </a:solidFill>
              <a:latin typeface="Tahoma" panose="020B0604030504040204" pitchFamily="34" charset="0"/>
            </a:endParaRPr>
          </a:p>
        </p:txBody>
      </p:sp>
      <p:sp>
        <p:nvSpPr>
          <p:cNvPr id="29702" name="Text Box 6"/>
          <p:cNvSpPr txBox="1">
            <a:spLocks noChangeArrowheads="1"/>
          </p:cNvSpPr>
          <p:nvPr/>
        </p:nvSpPr>
        <p:spPr bwMode="auto">
          <a:xfrm>
            <a:off x="2362200" y="13716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2400" b="1">
              <a:solidFill>
                <a:srgbClr val="FFFFFF"/>
              </a:solidFill>
              <a:latin typeface="Tahoma" panose="020B0604030504040204" pitchFamily="34" charset="0"/>
            </a:endParaRPr>
          </a:p>
        </p:txBody>
      </p:sp>
      <p:sp>
        <p:nvSpPr>
          <p:cNvPr id="29703" name="Text Box 7"/>
          <p:cNvSpPr txBox="1">
            <a:spLocks noChangeArrowheads="1"/>
          </p:cNvSpPr>
          <p:nvPr/>
        </p:nvSpPr>
        <p:spPr bwMode="auto">
          <a:xfrm>
            <a:off x="962525" y="1447800"/>
            <a:ext cx="10720137"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2800" b="1" dirty="0">
                <a:solidFill>
                  <a:srgbClr val="FFFFFF"/>
                </a:solidFill>
                <a:latin typeface="Tahoma" panose="020B0604030504040204" pitchFamily="34" charset="0"/>
              </a:rPr>
              <a:t>2 </a:t>
            </a:r>
            <a:r>
              <a:rPr lang="en-US" altLang="en-US" sz="2800" b="1" dirty="0" err="1">
                <a:solidFill>
                  <a:srgbClr val="FFFFFF"/>
                </a:solidFill>
                <a:latin typeface="Tahoma" panose="020B0604030504040204" pitchFamily="34" charset="0"/>
              </a:rPr>
              <a:t>Chron</a:t>
            </a:r>
            <a:r>
              <a:rPr lang="en-US" altLang="en-US" sz="2800" b="1" dirty="0">
                <a:solidFill>
                  <a:srgbClr val="FFFFFF"/>
                </a:solidFill>
                <a:latin typeface="Tahoma" panose="020B0604030504040204" pitchFamily="34" charset="0"/>
              </a:rPr>
              <a:t> 7:14-15  if my people, who are called by my name, will humble themselves and </a:t>
            </a:r>
            <a:r>
              <a:rPr lang="en-US" altLang="en-US" sz="2800" b="1" i="1" u="sng" dirty="0">
                <a:solidFill>
                  <a:srgbClr val="FFFF00"/>
                </a:solidFill>
                <a:latin typeface="Tahoma" panose="020B0604030504040204" pitchFamily="34" charset="0"/>
              </a:rPr>
              <a:t>pray</a:t>
            </a:r>
            <a:r>
              <a:rPr lang="en-US" altLang="en-US" sz="2800" b="1" dirty="0">
                <a:solidFill>
                  <a:srgbClr val="FFFFFF"/>
                </a:solidFill>
                <a:latin typeface="Tahoma" panose="020B0604030504040204" pitchFamily="34" charset="0"/>
              </a:rPr>
              <a:t> and seek my face and turn from their wicked ways, then will I hear from heaven and will forgive their sin and will heal their land. </a:t>
            </a:r>
          </a:p>
          <a:p>
            <a:pPr fontAlgn="base">
              <a:spcBef>
                <a:spcPct val="0"/>
              </a:spcBef>
              <a:spcAft>
                <a:spcPct val="0"/>
              </a:spcAft>
            </a:pPr>
            <a:endParaRPr lang="en-US" altLang="en-US" sz="2800" b="1" dirty="0">
              <a:solidFill>
                <a:srgbClr val="FFFFFF"/>
              </a:solidFill>
              <a:latin typeface="Tahoma" panose="020B0604030504040204" pitchFamily="34" charset="0"/>
            </a:endParaRPr>
          </a:p>
          <a:p>
            <a:pPr fontAlgn="base">
              <a:spcBef>
                <a:spcPct val="0"/>
              </a:spcBef>
              <a:spcAft>
                <a:spcPct val="0"/>
              </a:spcAft>
            </a:pPr>
            <a:r>
              <a:rPr lang="en-US" altLang="en-US" sz="2800" b="1" dirty="0">
                <a:solidFill>
                  <a:srgbClr val="FFFFFF"/>
                </a:solidFill>
                <a:latin typeface="Tahoma" panose="020B0604030504040204" pitchFamily="34" charset="0"/>
              </a:rPr>
              <a:t>15 Now my eyes will be open and my ears </a:t>
            </a:r>
            <a:r>
              <a:rPr lang="en-US" altLang="en-US" sz="2800" b="1" i="1" u="sng" dirty="0">
                <a:solidFill>
                  <a:srgbClr val="FFFF00"/>
                </a:solidFill>
                <a:latin typeface="Tahoma" panose="020B0604030504040204" pitchFamily="34" charset="0"/>
              </a:rPr>
              <a:t>attentive to the prayers</a:t>
            </a:r>
            <a:r>
              <a:rPr lang="en-US" altLang="en-US" sz="2800" b="1" dirty="0">
                <a:solidFill>
                  <a:srgbClr val="FFFFFF"/>
                </a:solidFill>
                <a:latin typeface="Tahoma" panose="020B0604030504040204" pitchFamily="34" charset="0"/>
              </a:rPr>
              <a:t> offered in this place. </a:t>
            </a:r>
          </a:p>
        </p:txBody>
      </p:sp>
    </p:spTree>
    <p:extLst>
      <p:ext uri="{BB962C8B-B14F-4D97-AF65-F5344CB8AC3E}">
        <p14:creationId xmlns:p14="http://schemas.microsoft.com/office/powerpoint/2010/main" val="2970063009"/>
      </p:ext>
    </p:extLst>
  </p:cSld>
  <p:clrMapOvr>
    <a:masterClrMapping/>
  </p:clrMapOvr>
  <p:transition advClick="0" advTm="60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ANd9GcQnMNGEhGRqqbTqV-vDITlXxCQTugJ4CP8DqaidJA_V2rMaE0o6WQ"/>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228600"/>
            <a:ext cx="12192000" cy="8534400"/>
          </a:xfrm>
          <a:prstGeom prst="rect">
            <a:avLst/>
          </a:prstGeom>
          <a:noFill/>
          <a:extLst>
            <a:ext uri="{909E8E84-426E-40DD-AFC4-6F175D3DCCD1}">
              <a14:hiddenFill xmlns:a14="http://schemas.microsoft.com/office/drawing/2010/main">
                <a:solidFill>
                  <a:srgbClr val="FFFFFF"/>
                </a:solidFill>
              </a14:hiddenFill>
            </a:ext>
          </a:extLst>
        </p:spPr>
      </p:pic>
      <p:sp>
        <p:nvSpPr>
          <p:cNvPr id="30723" name="Text Box 3"/>
          <p:cNvSpPr txBox="1">
            <a:spLocks noChangeArrowheads="1"/>
          </p:cNvSpPr>
          <p:nvPr/>
        </p:nvSpPr>
        <p:spPr bwMode="auto">
          <a:xfrm>
            <a:off x="-473075" y="2398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30724" name="Text Box 4"/>
          <p:cNvSpPr txBox="1">
            <a:spLocks noChangeArrowheads="1"/>
          </p:cNvSpPr>
          <p:nvPr/>
        </p:nvSpPr>
        <p:spPr bwMode="auto">
          <a:xfrm>
            <a:off x="1981200" y="685800"/>
            <a:ext cx="815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B343"/>
                </a:solidFill>
              </a:rPr>
              <a:t>II.  WE MUST PRAY</a:t>
            </a:r>
          </a:p>
        </p:txBody>
      </p:sp>
      <p:sp>
        <p:nvSpPr>
          <p:cNvPr id="30725" name="Text Box 5"/>
          <p:cNvSpPr txBox="1">
            <a:spLocks noChangeArrowheads="1"/>
          </p:cNvSpPr>
          <p:nvPr/>
        </p:nvSpPr>
        <p:spPr bwMode="auto">
          <a:xfrm>
            <a:off x="2514600" y="15240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2400" b="1">
              <a:solidFill>
                <a:srgbClr val="FFFFFF"/>
              </a:solidFill>
              <a:latin typeface="Tahoma" panose="020B0604030504040204" pitchFamily="34" charset="0"/>
            </a:endParaRPr>
          </a:p>
        </p:txBody>
      </p:sp>
      <p:sp>
        <p:nvSpPr>
          <p:cNvPr id="30726" name="Text Box 6"/>
          <p:cNvSpPr txBox="1">
            <a:spLocks noChangeArrowheads="1"/>
          </p:cNvSpPr>
          <p:nvPr/>
        </p:nvSpPr>
        <p:spPr bwMode="auto">
          <a:xfrm>
            <a:off x="2362200" y="13716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2400" b="1">
              <a:solidFill>
                <a:srgbClr val="FFFFFF"/>
              </a:solidFill>
              <a:latin typeface="Tahoma" panose="020B0604030504040204" pitchFamily="34" charset="0"/>
            </a:endParaRPr>
          </a:p>
        </p:txBody>
      </p:sp>
      <p:sp>
        <p:nvSpPr>
          <p:cNvPr id="30727" name="Text Box 7"/>
          <p:cNvSpPr txBox="1">
            <a:spLocks noChangeArrowheads="1"/>
          </p:cNvSpPr>
          <p:nvPr/>
        </p:nvSpPr>
        <p:spPr bwMode="auto">
          <a:xfrm>
            <a:off x="1106905" y="1447800"/>
            <a:ext cx="10431379"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2800" b="1" dirty="0">
                <a:solidFill>
                  <a:srgbClr val="FFFFFF"/>
                </a:solidFill>
                <a:latin typeface="Tahoma" panose="020B0604030504040204" pitchFamily="34" charset="0"/>
              </a:rPr>
              <a:t>1 Tim 2:1-2  I urge, then, first of all, that requests, prayers, intercession and thanksgiving be made for everyone— 2 for kings and all those in authority, that we may live peaceful and quiet lives in all godliness and holiness. </a:t>
            </a:r>
          </a:p>
        </p:txBody>
      </p:sp>
    </p:spTree>
    <p:extLst>
      <p:ext uri="{BB962C8B-B14F-4D97-AF65-F5344CB8AC3E}">
        <p14:creationId xmlns:p14="http://schemas.microsoft.com/office/powerpoint/2010/main" val="1518732429"/>
      </p:ext>
    </p:extLst>
  </p:cSld>
  <p:clrMapOvr>
    <a:masterClrMapping/>
  </p:clrMapOvr>
  <p:transition advClick="0" advTm="6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ANd9GcQnMNGEhGRqqbTqV-vDITlXxCQTugJ4CP8DqaidJA_V2rMaE0o6WQ"/>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228600"/>
            <a:ext cx="12192000" cy="8534400"/>
          </a:xfrm>
          <a:prstGeom prst="rect">
            <a:avLst/>
          </a:prstGeom>
          <a:noFill/>
          <a:extLst>
            <a:ext uri="{909E8E84-426E-40DD-AFC4-6F175D3DCCD1}">
              <a14:hiddenFill xmlns:a14="http://schemas.microsoft.com/office/drawing/2010/main">
                <a:solidFill>
                  <a:srgbClr val="FFFFFF"/>
                </a:solidFill>
              </a14:hiddenFill>
            </a:ext>
          </a:extLst>
        </p:spPr>
      </p:pic>
      <p:sp>
        <p:nvSpPr>
          <p:cNvPr id="31747" name="Text Box 3"/>
          <p:cNvSpPr txBox="1">
            <a:spLocks noChangeArrowheads="1"/>
          </p:cNvSpPr>
          <p:nvPr/>
        </p:nvSpPr>
        <p:spPr bwMode="auto">
          <a:xfrm>
            <a:off x="-473075" y="2398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31748" name="Text Box 4"/>
          <p:cNvSpPr txBox="1">
            <a:spLocks noChangeArrowheads="1"/>
          </p:cNvSpPr>
          <p:nvPr/>
        </p:nvSpPr>
        <p:spPr bwMode="auto">
          <a:xfrm>
            <a:off x="1981200" y="685800"/>
            <a:ext cx="815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B343"/>
                </a:solidFill>
              </a:rPr>
              <a:t>II.  WE MUST PRAY</a:t>
            </a:r>
          </a:p>
        </p:txBody>
      </p:sp>
      <p:sp>
        <p:nvSpPr>
          <p:cNvPr id="31749" name="Text Box 5"/>
          <p:cNvSpPr txBox="1">
            <a:spLocks noChangeArrowheads="1"/>
          </p:cNvSpPr>
          <p:nvPr/>
        </p:nvSpPr>
        <p:spPr bwMode="auto">
          <a:xfrm>
            <a:off x="2514600" y="15240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2400" b="1">
              <a:solidFill>
                <a:srgbClr val="FFFFFF"/>
              </a:solidFill>
              <a:latin typeface="Tahoma" panose="020B0604030504040204" pitchFamily="34" charset="0"/>
            </a:endParaRPr>
          </a:p>
        </p:txBody>
      </p:sp>
      <p:sp>
        <p:nvSpPr>
          <p:cNvPr id="31750" name="Text Box 6"/>
          <p:cNvSpPr txBox="1">
            <a:spLocks noChangeArrowheads="1"/>
          </p:cNvSpPr>
          <p:nvPr/>
        </p:nvSpPr>
        <p:spPr bwMode="auto">
          <a:xfrm>
            <a:off x="2362200" y="13716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2400" b="1">
              <a:solidFill>
                <a:srgbClr val="FFFFFF"/>
              </a:solidFill>
              <a:latin typeface="Tahoma" panose="020B0604030504040204" pitchFamily="34" charset="0"/>
            </a:endParaRPr>
          </a:p>
        </p:txBody>
      </p:sp>
      <p:sp>
        <p:nvSpPr>
          <p:cNvPr id="31751" name="Text Box 7"/>
          <p:cNvSpPr txBox="1">
            <a:spLocks noChangeArrowheads="1"/>
          </p:cNvSpPr>
          <p:nvPr/>
        </p:nvSpPr>
        <p:spPr bwMode="auto">
          <a:xfrm>
            <a:off x="986589" y="1447800"/>
            <a:ext cx="10371222"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2800" b="1" dirty="0">
                <a:solidFill>
                  <a:srgbClr val="FFFFFF"/>
                </a:solidFill>
                <a:latin typeface="Tahoma" panose="020B0604030504040204" pitchFamily="34" charset="0"/>
              </a:rPr>
              <a:t>1 Tim 2:1-2  I urge, then, first of all, that requests, prayers, intercession and thanksgiving be made for everyone— 2 for </a:t>
            </a:r>
            <a:r>
              <a:rPr lang="en-US" altLang="en-US" sz="2800" b="1" i="1" u="sng" dirty="0">
                <a:solidFill>
                  <a:srgbClr val="FFFF00"/>
                </a:solidFill>
                <a:latin typeface="Tahoma" panose="020B0604030504040204" pitchFamily="34" charset="0"/>
              </a:rPr>
              <a:t>kings and all those in authority</a:t>
            </a:r>
            <a:r>
              <a:rPr lang="en-US" altLang="en-US" sz="2800" b="1" dirty="0">
                <a:solidFill>
                  <a:srgbClr val="FFFFFF"/>
                </a:solidFill>
                <a:latin typeface="Tahoma" panose="020B0604030504040204" pitchFamily="34" charset="0"/>
              </a:rPr>
              <a:t>, that we may live peaceful and quiet lives in all godliness and holiness. </a:t>
            </a:r>
          </a:p>
        </p:txBody>
      </p:sp>
      <p:sp>
        <p:nvSpPr>
          <p:cNvPr id="31752" name="Text Box 8"/>
          <p:cNvSpPr txBox="1">
            <a:spLocks noChangeArrowheads="1"/>
          </p:cNvSpPr>
          <p:nvPr/>
        </p:nvSpPr>
        <p:spPr bwMode="auto">
          <a:xfrm>
            <a:off x="878305" y="3810000"/>
            <a:ext cx="10672011"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2800" b="1" dirty="0">
                <a:solidFill>
                  <a:srgbClr val="00FFFF"/>
                </a:solidFill>
                <a:latin typeface="Tahoma" panose="020B0604030504040204" pitchFamily="34" charset="0"/>
              </a:rPr>
              <a:t>HOW OFTEN DO WE ASK GOD’S HELP AND BLESSINGS FOR OUR NATION’S LEADERS?</a:t>
            </a:r>
          </a:p>
          <a:p>
            <a:pPr algn="ctr" fontAlgn="base">
              <a:spcBef>
                <a:spcPct val="50000"/>
              </a:spcBef>
              <a:spcAft>
                <a:spcPct val="0"/>
              </a:spcAft>
            </a:pPr>
            <a:r>
              <a:rPr lang="en-US" altLang="en-US" sz="2800" b="1" dirty="0">
                <a:solidFill>
                  <a:srgbClr val="00FFFF"/>
                </a:solidFill>
                <a:latin typeface="Tahoma" panose="020B0604030504040204" pitchFamily="34" charset="0"/>
              </a:rPr>
              <a:t>BUT I DON’T LIKE OUR POLITICIANS</a:t>
            </a:r>
          </a:p>
          <a:p>
            <a:pPr algn="ctr" fontAlgn="base">
              <a:spcBef>
                <a:spcPct val="50000"/>
              </a:spcBef>
              <a:spcAft>
                <a:spcPct val="0"/>
              </a:spcAft>
            </a:pPr>
            <a:r>
              <a:rPr lang="en-US" altLang="en-US" sz="2800" b="1" dirty="0">
                <a:solidFill>
                  <a:srgbClr val="00FFFF"/>
                </a:solidFill>
                <a:latin typeface="Tahoma" panose="020B0604030504040204" pitchFamily="34" charset="0"/>
              </a:rPr>
              <a:t>PAUL SAID WE ARE TO PRAY FOR OUR ENEMIES</a:t>
            </a:r>
          </a:p>
        </p:txBody>
      </p:sp>
    </p:spTree>
    <p:extLst>
      <p:ext uri="{BB962C8B-B14F-4D97-AF65-F5344CB8AC3E}">
        <p14:creationId xmlns:p14="http://schemas.microsoft.com/office/powerpoint/2010/main" val="1397385277"/>
      </p:ext>
    </p:extLst>
  </p:cSld>
  <p:clrMapOvr>
    <a:masterClrMapping/>
  </p:clrMapOvr>
  <p:transition advClick="0" advTm="6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52">
                                            <p:txEl>
                                              <p:pRg st="0" end="0"/>
                                            </p:txEl>
                                          </p:spTgt>
                                        </p:tgtEl>
                                        <p:attrNameLst>
                                          <p:attrName>style.visibility</p:attrName>
                                        </p:attrNameLst>
                                      </p:cBhvr>
                                      <p:to>
                                        <p:strVal val="visible"/>
                                      </p:to>
                                    </p:set>
                                    <p:animEffect transition="in" filter="dissolve">
                                      <p:cBhvr>
                                        <p:cTn id="7" dur="500"/>
                                        <p:tgtEl>
                                          <p:spTgt spid="3175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752">
                                            <p:txEl>
                                              <p:pRg st="1" end="1"/>
                                            </p:txEl>
                                          </p:spTgt>
                                        </p:tgtEl>
                                        <p:attrNameLst>
                                          <p:attrName>style.visibility</p:attrName>
                                        </p:attrNameLst>
                                      </p:cBhvr>
                                      <p:to>
                                        <p:strVal val="visible"/>
                                      </p:to>
                                    </p:set>
                                    <p:animEffect transition="in" filter="dissolve">
                                      <p:cBhvr>
                                        <p:cTn id="12" dur="500"/>
                                        <p:tgtEl>
                                          <p:spTgt spid="3175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752">
                                            <p:txEl>
                                              <p:pRg st="2" end="2"/>
                                            </p:txEl>
                                          </p:spTgt>
                                        </p:tgtEl>
                                        <p:attrNameLst>
                                          <p:attrName>style.visibility</p:attrName>
                                        </p:attrNameLst>
                                      </p:cBhvr>
                                      <p:to>
                                        <p:strVal val="visible"/>
                                      </p:to>
                                    </p:set>
                                    <p:animEffect transition="in" filter="dissolve">
                                      <p:cBhvr>
                                        <p:cTn id="17" dur="500"/>
                                        <p:tgtEl>
                                          <p:spTgt spid="317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ANd9GcQnMNGEhGRqqbTqV-vDITlXxCQTugJ4CP8DqaidJA_V2rMaE0o6WQ"/>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8534400"/>
          </a:xfrm>
          <a:prstGeom prst="rect">
            <a:avLst/>
          </a:prstGeom>
          <a:noFill/>
          <a:extLst>
            <a:ext uri="{909E8E84-426E-40DD-AFC4-6F175D3DCCD1}">
              <a14:hiddenFill xmlns:a14="http://schemas.microsoft.com/office/drawing/2010/main">
                <a:solidFill>
                  <a:srgbClr val="FFFFFF"/>
                </a:solidFill>
              </a14:hiddenFill>
            </a:ext>
          </a:extLst>
        </p:spPr>
      </p:pic>
      <p:sp>
        <p:nvSpPr>
          <p:cNvPr id="9223" name="Text Box 7"/>
          <p:cNvSpPr txBox="1">
            <a:spLocks noChangeArrowheads="1"/>
          </p:cNvSpPr>
          <p:nvPr/>
        </p:nvSpPr>
        <p:spPr bwMode="auto">
          <a:xfrm>
            <a:off x="-473075" y="2398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9224" name="Text Box 8"/>
          <p:cNvSpPr txBox="1">
            <a:spLocks noChangeArrowheads="1"/>
          </p:cNvSpPr>
          <p:nvPr/>
        </p:nvSpPr>
        <p:spPr bwMode="auto">
          <a:xfrm>
            <a:off x="1981200" y="685800"/>
            <a:ext cx="815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B343"/>
                </a:solidFill>
              </a:rPr>
              <a:t>IT IS OBVIOUS THAT AMERICA IS IN TROUBLE</a:t>
            </a:r>
          </a:p>
        </p:txBody>
      </p:sp>
      <p:sp>
        <p:nvSpPr>
          <p:cNvPr id="9225" name="Text Box 9"/>
          <p:cNvSpPr txBox="1">
            <a:spLocks noChangeArrowheads="1"/>
          </p:cNvSpPr>
          <p:nvPr/>
        </p:nvSpPr>
        <p:spPr bwMode="auto">
          <a:xfrm>
            <a:off x="2514600" y="1524000"/>
            <a:ext cx="7467600"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00FFFF"/>
                </a:solidFill>
                <a:latin typeface="Tahoma" panose="020B0604030504040204" pitchFamily="34" charset="0"/>
              </a:rPr>
              <a:t>34 </a:t>
            </a:r>
            <a:r>
              <a:rPr lang="en-US" altLang="en-US" sz="2800" b="1" dirty="0">
                <a:solidFill>
                  <a:srgbClr val="00FFFF"/>
                </a:solidFill>
                <a:latin typeface="Tahoma" panose="020B0604030504040204" pitchFamily="34" charset="0"/>
              </a:rPr>
              <a:t>TRILLION </a:t>
            </a:r>
            <a:r>
              <a:rPr lang="en-US" altLang="en-US" sz="2800" b="1" dirty="0">
                <a:solidFill>
                  <a:srgbClr val="00FFFF"/>
                </a:solidFill>
                <a:latin typeface="Tahoma" panose="020B0604030504040204" pitchFamily="34" charset="0"/>
              </a:rPr>
              <a:t>$ DEBT— CLIMBING</a:t>
            </a:r>
            <a:r>
              <a:rPr lang="en-US" altLang="en-US" sz="2800" b="1" dirty="0">
                <a:solidFill>
                  <a:srgbClr val="FFFFFF"/>
                </a:solidFill>
                <a:latin typeface="Tahoma" panose="020B0604030504040204" pitchFamily="34" charset="0"/>
              </a:rPr>
              <a:t> </a:t>
            </a:r>
          </a:p>
          <a:p>
            <a:pPr algn="ctr" fontAlgn="base">
              <a:spcBef>
                <a:spcPct val="50000"/>
              </a:spcBef>
              <a:spcAft>
                <a:spcPct val="0"/>
              </a:spcAft>
            </a:pPr>
            <a:r>
              <a:rPr lang="en-US" altLang="en-US" sz="2800" b="1" dirty="0">
                <a:solidFill>
                  <a:srgbClr val="FFFF00"/>
                </a:solidFill>
                <a:latin typeface="Tahoma" panose="020B0604030504040204" pitchFamily="34" charset="0"/>
              </a:rPr>
              <a:t>MORAL CONDITION GROWING WORSE</a:t>
            </a:r>
          </a:p>
          <a:p>
            <a:pPr algn="ctr" fontAlgn="base">
              <a:spcBef>
                <a:spcPct val="50000"/>
              </a:spcBef>
              <a:spcAft>
                <a:spcPct val="0"/>
              </a:spcAft>
            </a:pPr>
            <a:r>
              <a:rPr lang="en-US" altLang="en-US" sz="2800" b="1" dirty="0">
                <a:solidFill>
                  <a:srgbClr val="FFFFFF"/>
                </a:solidFill>
                <a:latin typeface="Tahoma" panose="020B0604030504040204" pitchFamily="34" charset="0"/>
              </a:rPr>
              <a:t>POLITICAL CORRUPTION ABOUNDS</a:t>
            </a:r>
          </a:p>
          <a:p>
            <a:pPr algn="ctr" fontAlgn="base">
              <a:spcBef>
                <a:spcPct val="50000"/>
              </a:spcBef>
              <a:spcAft>
                <a:spcPct val="0"/>
              </a:spcAft>
            </a:pPr>
            <a:r>
              <a:rPr lang="en-US" altLang="en-US" sz="2800" b="1" dirty="0">
                <a:solidFill>
                  <a:srgbClr val="FFFFFF"/>
                </a:solidFill>
                <a:latin typeface="Tahoma" panose="020B0604030504040204" pitchFamily="34" charset="0"/>
              </a:rPr>
              <a:t>Political Corruption in the United States is apparently at its worst in almost a decade, according to a new global report released by Transparency International</a:t>
            </a:r>
            <a:r>
              <a:rPr lang="en-US" altLang="en-US" sz="2400" b="1" dirty="0">
                <a:solidFill>
                  <a:srgbClr val="FFFFFF"/>
                </a:solidFill>
                <a:latin typeface="Tahoma" panose="020B0604030504040204" pitchFamily="34" charset="0"/>
              </a:rPr>
              <a:t>. </a:t>
            </a:r>
          </a:p>
        </p:txBody>
      </p:sp>
    </p:spTree>
    <p:extLst>
      <p:ext uri="{BB962C8B-B14F-4D97-AF65-F5344CB8AC3E}">
        <p14:creationId xmlns:p14="http://schemas.microsoft.com/office/powerpoint/2010/main" val="2879396642"/>
      </p:ext>
    </p:extLst>
  </p:cSld>
  <p:clrMapOvr>
    <a:masterClrMapping/>
  </p:clrMapOvr>
  <p:transition advClick="0" advTm="6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ANd9GcQnMNGEhGRqqbTqV-vDITlXxCQTugJ4CP8DqaidJA_V2rMaE0o6WQ"/>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228600"/>
            <a:ext cx="12192000" cy="8534400"/>
          </a:xfrm>
          <a:prstGeom prst="rect">
            <a:avLst/>
          </a:prstGeom>
          <a:noFill/>
          <a:extLst>
            <a:ext uri="{909E8E84-426E-40DD-AFC4-6F175D3DCCD1}">
              <a14:hiddenFill xmlns:a14="http://schemas.microsoft.com/office/drawing/2010/main">
                <a:solidFill>
                  <a:srgbClr val="FFFFFF"/>
                </a:solidFill>
              </a14:hiddenFill>
            </a:ext>
          </a:extLst>
        </p:spPr>
      </p:pic>
      <p:sp>
        <p:nvSpPr>
          <p:cNvPr id="32771" name="Text Box 3"/>
          <p:cNvSpPr txBox="1">
            <a:spLocks noChangeArrowheads="1"/>
          </p:cNvSpPr>
          <p:nvPr/>
        </p:nvSpPr>
        <p:spPr bwMode="auto">
          <a:xfrm>
            <a:off x="-473075" y="2398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32772" name="Text Box 4"/>
          <p:cNvSpPr txBox="1">
            <a:spLocks noChangeArrowheads="1"/>
          </p:cNvSpPr>
          <p:nvPr/>
        </p:nvSpPr>
        <p:spPr bwMode="auto">
          <a:xfrm>
            <a:off x="1981200" y="685800"/>
            <a:ext cx="815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B343"/>
                </a:solidFill>
              </a:rPr>
              <a:t>III.  WE MUST TRUST</a:t>
            </a:r>
          </a:p>
        </p:txBody>
      </p:sp>
      <p:sp>
        <p:nvSpPr>
          <p:cNvPr id="32773" name="Text Box 5"/>
          <p:cNvSpPr txBox="1">
            <a:spLocks noChangeArrowheads="1"/>
          </p:cNvSpPr>
          <p:nvPr/>
        </p:nvSpPr>
        <p:spPr bwMode="auto">
          <a:xfrm>
            <a:off x="2514600" y="15240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2400" b="1">
              <a:solidFill>
                <a:srgbClr val="FFFFFF"/>
              </a:solidFill>
              <a:latin typeface="Tahoma" panose="020B0604030504040204" pitchFamily="34" charset="0"/>
            </a:endParaRPr>
          </a:p>
        </p:txBody>
      </p:sp>
      <p:sp>
        <p:nvSpPr>
          <p:cNvPr id="32774" name="Text Box 6"/>
          <p:cNvSpPr txBox="1">
            <a:spLocks noChangeArrowheads="1"/>
          </p:cNvSpPr>
          <p:nvPr/>
        </p:nvSpPr>
        <p:spPr bwMode="auto">
          <a:xfrm>
            <a:off x="2362200" y="13716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2400" b="1">
              <a:solidFill>
                <a:srgbClr val="FFFFFF"/>
              </a:solidFill>
              <a:latin typeface="Tahoma" panose="020B0604030504040204" pitchFamily="34" charset="0"/>
            </a:endParaRPr>
          </a:p>
        </p:txBody>
      </p:sp>
      <p:sp>
        <p:nvSpPr>
          <p:cNvPr id="32775" name="Text Box 7"/>
          <p:cNvSpPr txBox="1">
            <a:spLocks noChangeArrowheads="1"/>
          </p:cNvSpPr>
          <p:nvPr/>
        </p:nvSpPr>
        <p:spPr bwMode="auto">
          <a:xfrm>
            <a:off x="745958" y="1288702"/>
            <a:ext cx="1102092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2800" b="1" dirty="0" err="1">
                <a:solidFill>
                  <a:srgbClr val="FFFFFF"/>
                </a:solidFill>
                <a:latin typeface="Tahoma" panose="020B0604030504040204" pitchFamily="34" charset="0"/>
              </a:rPr>
              <a:t>Prov</a:t>
            </a:r>
            <a:r>
              <a:rPr lang="en-US" altLang="en-US" sz="2800" b="1" dirty="0">
                <a:solidFill>
                  <a:srgbClr val="FFFFFF"/>
                </a:solidFill>
                <a:latin typeface="Tahoma" panose="020B0604030504040204" pitchFamily="34" charset="0"/>
              </a:rPr>
              <a:t> 3:5-6  Trust in the Lord  with all your heart and lean not on your own understanding; 6 in all your ways acknowledge him,  and he will make your paths straight. </a:t>
            </a:r>
          </a:p>
        </p:txBody>
      </p:sp>
      <p:sp>
        <p:nvSpPr>
          <p:cNvPr id="32777" name="Text Box 9"/>
          <p:cNvSpPr txBox="1">
            <a:spLocks noChangeArrowheads="1"/>
          </p:cNvSpPr>
          <p:nvPr/>
        </p:nvSpPr>
        <p:spPr bwMode="auto">
          <a:xfrm>
            <a:off x="745958" y="2726322"/>
            <a:ext cx="10828421"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2800" b="1" dirty="0">
                <a:solidFill>
                  <a:srgbClr val="FFFFFF"/>
                </a:solidFill>
                <a:latin typeface="Tahoma" panose="020B0604030504040204" pitchFamily="34" charset="0"/>
              </a:rPr>
              <a:t>Ps 22:28  for dominion belongs to the Lord  and he rules over the nations. </a:t>
            </a:r>
          </a:p>
          <a:p>
            <a:pPr fontAlgn="base">
              <a:spcBef>
                <a:spcPct val="0"/>
              </a:spcBef>
              <a:spcAft>
                <a:spcPct val="0"/>
              </a:spcAft>
            </a:pPr>
            <a:endParaRPr lang="en-US" altLang="en-US" sz="2800" b="1" dirty="0">
              <a:solidFill>
                <a:srgbClr val="FFFFFF"/>
              </a:solidFill>
              <a:latin typeface="Tahoma" panose="020B0604030504040204" pitchFamily="34" charset="0"/>
            </a:endParaRPr>
          </a:p>
          <a:p>
            <a:pPr fontAlgn="base">
              <a:spcBef>
                <a:spcPct val="0"/>
              </a:spcBef>
              <a:spcAft>
                <a:spcPct val="0"/>
              </a:spcAft>
            </a:pPr>
            <a:r>
              <a:rPr lang="en-US" altLang="en-US" sz="2800" b="1" dirty="0">
                <a:solidFill>
                  <a:srgbClr val="FFFFFF"/>
                </a:solidFill>
                <a:latin typeface="Tahoma" panose="020B0604030504040204" pitchFamily="34" charset="0"/>
              </a:rPr>
              <a:t>Dan 4:17  "'The decision is announced by messengers, the holy ones declare the verdict, so that the living may know that the Most High is sovereign over the kingdoms of men and gives them to anyone he wishes and sets over them the lowliest of men.' </a:t>
            </a:r>
          </a:p>
        </p:txBody>
      </p:sp>
    </p:spTree>
    <p:extLst>
      <p:ext uri="{BB962C8B-B14F-4D97-AF65-F5344CB8AC3E}">
        <p14:creationId xmlns:p14="http://schemas.microsoft.com/office/powerpoint/2010/main" val="3608384106"/>
      </p:ext>
    </p:extLst>
  </p:cSld>
  <p:clrMapOvr>
    <a:masterClrMapping/>
  </p:clrMapOvr>
  <p:transition advClick="0" advTm="6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77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77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ANd9GcQnMNGEhGRqqbTqV-vDITlXxCQTugJ4CP8DqaidJA_V2rMaE0o6WQ"/>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228600"/>
            <a:ext cx="12192000" cy="8534400"/>
          </a:xfrm>
          <a:prstGeom prst="rect">
            <a:avLst/>
          </a:prstGeom>
          <a:noFill/>
          <a:extLst>
            <a:ext uri="{909E8E84-426E-40DD-AFC4-6F175D3DCCD1}">
              <a14:hiddenFill xmlns:a14="http://schemas.microsoft.com/office/drawing/2010/main">
                <a:solidFill>
                  <a:srgbClr val="FFFFFF"/>
                </a:solidFill>
              </a14:hiddenFill>
            </a:ext>
          </a:extLst>
        </p:spPr>
      </p:pic>
      <p:sp>
        <p:nvSpPr>
          <p:cNvPr id="33795" name="Text Box 3"/>
          <p:cNvSpPr txBox="1">
            <a:spLocks noChangeArrowheads="1"/>
          </p:cNvSpPr>
          <p:nvPr/>
        </p:nvSpPr>
        <p:spPr bwMode="auto">
          <a:xfrm>
            <a:off x="-473075" y="2398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33796" name="Text Box 4"/>
          <p:cNvSpPr txBox="1">
            <a:spLocks noChangeArrowheads="1"/>
          </p:cNvSpPr>
          <p:nvPr/>
        </p:nvSpPr>
        <p:spPr bwMode="auto">
          <a:xfrm>
            <a:off x="1981200" y="685800"/>
            <a:ext cx="815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B343"/>
                </a:solidFill>
              </a:rPr>
              <a:t>III.  WE MUST TRUST</a:t>
            </a:r>
          </a:p>
        </p:txBody>
      </p:sp>
      <p:sp>
        <p:nvSpPr>
          <p:cNvPr id="33797" name="Text Box 5"/>
          <p:cNvSpPr txBox="1">
            <a:spLocks noChangeArrowheads="1"/>
          </p:cNvSpPr>
          <p:nvPr/>
        </p:nvSpPr>
        <p:spPr bwMode="auto">
          <a:xfrm>
            <a:off x="2514600" y="15240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2400" b="1">
              <a:solidFill>
                <a:srgbClr val="FFFFFF"/>
              </a:solidFill>
              <a:latin typeface="Tahoma" panose="020B0604030504040204" pitchFamily="34" charset="0"/>
            </a:endParaRPr>
          </a:p>
        </p:txBody>
      </p:sp>
      <p:sp>
        <p:nvSpPr>
          <p:cNvPr id="33798" name="Text Box 6"/>
          <p:cNvSpPr txBox="1">
            <a:spLocks noChangeArrowheads="1"/>
          </p:cNvSpPr>
          <p:nvPr/>
        </p:nvSpPr>
        <p:spPr bwMode="auto">
          <a:xfrm>
            <a:off x="2362200" y="13716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2400" b="1">
              <a:solidFill>
                <a:srgbClr val="FFFFFF"/>
              </a:solidFill>
              <a:latin typeface="Tahoma" panose="020B0604030504040204" pitchFamily="34" charset="0"/>
            </a:endParaRPr>
          </a:p>
        </p:txBody>
      </p:sp>
      <p:sp>
        <p:nvSpPr>
          <p:cNvPr id="33799" name="Text Box 7"/>
          <p:cNvSpPr txBox="1">
            <a:spLocks noChangeArrowheads="1"/>
          </p:cNvSpPr>
          <p:nvPr/>
        </p:nvSpPr>
        <p:spPr bwMode="auto">
          <a:xfrm>
            <a:off x="1130967" y="1371600"/>
            <a:ext cx="10371221"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altLang="en-US" sz="2800" b="1" dirty="0">
                <a:solidFill>
                  <a:srgbClr val="00FF00"/>
                </a:solidFill>
                <a:latin typeface="Tahoma" panose="020B0604030504040204" pitchFamily="34" charset="0"/>
              </a:rPr>
              <a:t>DO WE REALLY BELIEVE THAT GOD IS IN CONTROL?</a:t>
            </a:r>
          </a:p>
          <a:p>
            <a:pPr algn="ctr" fontAlgn="base">
              <a:spcBef>
                <a:spcPct val="0"/>
              </a:spcBef>
              <a:spcAft>
                <a:spcPct val="0"/>
              </a:spcAft>
            </a:pPr>
            <a:endParaRPr lang="en-US" altLang="en-US" sz="2800" b="1" dirty="0">
              <a:solidFill>
                <a:srgbClr val="00FF00"/>
              </a:solidFill>
              <a:latin typeface="Tahoma" panose="020B0604030504040204" pitchFamily="34" charset="0"/>
            </a:endParaRPr>
          </a:p>
          <a:p>
            <a:pPr algn="ctr" fontAlgn="base">
              <a:spcBef>
                <a:spcPct val="0"/>
              </a:spcBef>
              <a:spcAft>
                <a:spcPct val="0"/>
              </a:spcAft>
            </a:pPr>
            <a:r>
              <a:rPr lang="en-US" altLang="en-US" sz="2800" b="1" dirty="0">
                <a:solidFill>
                  <a:srgbClr val="00FF00"/>
                </a:solidFill>
                <a:latin typeface="Tahoma" panose="020B0604030504040204" pitchFamily="34" charset="0"/>
              </a:rPr>
              <a:t>DO WE BELIEVE THAT HE IS IN CONTROL OF THE POLITICAL ARENA OF OUR NATION?</a:t>
            </a:r>
          </a:p>
          <a:p>
            <a:pPr algn="ctr" fontAlgn="base">
              <a:spcBef>
                <a:spcPct val="0"/>
              </a:spcBef>
              <a:spcAft>
                <a:spcPct val="0"/>
              </a:spcAft>
            </a:pPr>
            <a:endParaRPr lang="en-US" altLang="en-US" sz="2800" b="1" dirty="0">
              <a:solidFill>
                <a:srgbClr val="00FF00"/>
              </a:solidFill>
              <a:latin typeface="Tahoma" panose="020B0604030504040204" pitchFamily="34" charset="0"/>
            </a:endParaRPr>
          </a:p>
          <a:p>
            <a:pPr algn="ctr" fontAlgn="base">
              <a:spcBef>
                <a:spcPct val="0"/>
              </a:spcBef>
              <a:spcAft>
                <a:spcPct val="0"/>
              </a:spcAft>
            </a:pPr>
            <a:endParaRPr lang="en-US" altLang="en-US" sz="2400" b="1" dirty="0">
              <a:solidFill>
                <a:srgbClr val="00FF00"/>
              </a:solidFill>
              <a:latin typeface="Tahoma" panose="020B0604030504040204" pitchFamily="34" charset="0"/>
            </a:endParaRPr>
          </a:p>
        </p:txBody>
      </p:sp>
      <p:sp>
        <p:nvSpPr>
          <p:cNvPr id="33801" name="Text Box 9"/>
          <p:cNvSpPr txBox="1">
            <a:spLocks noChangeArrowheads="1"/>
          </p:cNvSpPr>
          <p:nvPr/>
        </p:nvSpPr>
        <p:spPr bwMode="auto">
          <a:xfrm>
            <a:off x="1159043" y="3515261"/>
            <a:ext cx="10178714"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2800" b="1" dirty="0">
                <a:solidFill>
                  <a:srgbClr val="FFFF00"/>
                </a:solidFill>
                <a:latin typeface="Tahoma" panose="020B0604030504040204" pitchFamily="34" charset="0"/>
              </a:rPr>
              <a:t>WE CAN DO OUR PART BY VOTING FOR CANDIDATES THAT HAVE A MORAL CONSCIENCE</a:t>
            </a:r>
          </a:p>
          <a:p>
            <a:pPr algn="ctr" fontAlgn="base">
              <a:spcBef>
                <a:spcPct val="50000"/>
              </a:spcBef>
              <a:spcAft>
                <a:spcPct val="0"/>
              </a:spcAft>
            </a:pPr>
            <a:r>
              <a:rPr lang="en-US" altLang="en-US" sz="2800" b="1" dirty="0">
                <a:solidFill>
                  <a:srgbClr val="FFFF00"/>
                </a:solidFill>
                <a:latin typeface="Tahoma" panose="020B0604030504040204" pitchFamily="34" charset="0"/>
              </a:rPr>
              <a:t>BUT—WE HAVE TO BELIEVE AND TRUST THAT GOD IS IN CONTROL</a:t>
            </a:r>
          </a:p>
        </p:txBody>
      </p:sp>
    </p:spTree>
    <p:extLst>
      <p:ext uri="{BB962C8B-B14F-4D97-AF65-F5344CB8AC3E}">
        <p14:creationId xmlns:p14="http://schemas.microsoft.com/office/powerpoint/2010/main" val="2215067569"/>
      </p:ext>
    </p:extLst>
  </p:cSld>
  <p:clrMapOvr>
    <a:masterClrMapping/>
  </p:clrMapOvr>
  <p:transition advClick="0" advTm="6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3801">
                                            <p:txEl>
                                              <p:pRg st="0" end="0"/>
                                            </p:txEl>
                                          </p:spTgt>
                                        </p:tgtEl>
                                        <p:attrNameLst>
                                          <p:attrName>style.visibility</p:attrName>
                                        </p:attrNameLst>
                                      </p:cBhvr>
                                      <p:to>
                                        <p:strVal val="visible"/>
                                      </p:to>
                                    </p:set>
                                    <p:animEffect transition="in" filter="dissolve">
                                      <p:cBhvr>
                                        <p:cTn id="15" dur="500"/>
                                        <p:tgtEl>
                                          <p:spTgt spid="33801">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3801">
                                            <p:txEl>
                                              <p:pRg st="1" end="1"/>
                                            </p:txEl>
                                          </p:spTgt>
                                        </p:tgtEl>
                                        <p:attrNameLst>
                                          <p:attrName>style.visibility</p:attrName>
                                        </p:attrNameLst>
                                      </p:cBhvr>
                                      <p:to>
                                        <p:strVal val="visible"/>
                                      </p:to>
                                    </p:set>
                                    <p:animEffect transition="in" filter="dissolve">
                                      <p:cBhvr>
                                        <p:cTn id="20" dur="500"/>
                                        <p:tgtEl>
                                          <p:spTgt spid="3380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build="p"/>
      <p:bldP spid="3380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ANd9GcQnMNGEhGRqqbTqV-vDITlXxCQTugJ4CP8DqaidJA_V2rMaE0o6WQ"/>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228600"/>
            <a:ext cx="12192000" cy="8534400"/>
          </a:xfrm>
          <a:prstGeom prst="rect">
            <a:avLst/>
          </a:prstGeom>
          <a:noFill/>
          <a:extLst>
            <a:ext uri="{909E8E84-426E-40DD-AFC4-6F175D3DCCD1}">
              <a14:hiddenFill xmlns:a14="http://schemas.microsoft.com/office/drawing/2010/main">
                <a:solidFill>
                  <a:srgbClr val="FFFFFF"/>
                </a:solidFill>
              </a14:hiddenFill>
            </a:ext>
          </a:extLst>
        </p:spPr>
      </p:pic>
      <p:sp>
        <p:nvSpPr>
          <p:cNvPr id="34819" name="Text Box 3"/>
          <p:cNvSpPr txBox="1">
            <a:spLocks noChangeArrowheads="1"/>
          </p:cNvSpPr>
          <p:nvPr/>
        </p:nvSpPr>
        <p:spPr bwMode="auto">
          <a:xfrm>
            <a:off x="-473075" y="2398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34820" name="Text Box 4"/>
          <p:cNvSpPr txBox="1">
            <a:spLocks noChangeArrowheads="1"/>
          </p:cNvSpPr>
          <p:nvPr/>
        </p:nvSpPr>
        <p:spPr bwMode="auto">
          <a:xfrm>
            <a:off x="1981200" y="685800"/>
            <a:ext cx="815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B343"/>
                </a:solidFill>
              </a:rPr>
              <a:t>IV.  WE MUST EVANGELIZE</a:t>
            </a:r>
          </a:p>
        </p:txBody>
      </p:sp>
      <p:sp>
        <p:nvSpPr>
          <p:cNvPr id="34821" name="Text Box 5"/>
          <p:cNvSpPr txBox="1">
            <a:spLocks noChangeArrowheads="1"/>
          </p:cNvSpPr>
          <p:nvPr/>
        </p:nvSpPr>
        <p:spPr bwMode="auto">
          <a:xfrm>
            <a:off x="2514600" y="15240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2400" b="1">
              <a:solidFill>
                <a:srgbClr val="FFFFFF"/>
              </a:solidFill>
              <a:latin typeface="Tahoma" panose="020B0604030504040204" pitchFamily="34" charset="0"/>
            </a:endParaRPr>
          </a:p>
        </p:txBody>
      </p:sp>
      <p:sp>
        <p:nvSpPr>
          <p:cNvPr id="34822" name="Text Box 6"/>
          <p:cNvSpPr txBox="1">
            <a:spLocks noChangeArrowheads="1"/>
          </p:cNvSpPr>
          <p:nvPr/>
        </p:nvSpPr>
        <p:spPr bwMode="auto">
          <a:xfrm>
            <a:off x="2362200" y="13716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2400" b="1">
              <a:solidFill>
                <a:srgbClr val="FFFFFF"/>
              </a:solidFill>
              <a:latin typeface="Tahoma" panose="020B0604030504040204" pitchFamily="34" charset="0"/>
            </a:endParaRPr>
          </a:p>
        </p:txBody>
      </p:sp>
      <p:sp>
        <p:nvSpPr>
          <p:cNvPr id="34823" name="Text Box 7"/>
          <p:cNvSpPr txBox="1">
            <a:spLocks noChangeArrowheads="1"/>
          </p:cNvSpPr>
          <p:nvPr/>
        </p:nvSpPr>
        <p:spPr bwMode="auto">
          <a:xfrm>
            <a:off x="890337" y="1371600"/>
            <a:ext cx="10696074"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2800" b="1" dirty="0">
                <a:solidFill>
                  <a:srgbClr val="FFFFFF"/>
                </a:solidFill>
                <a:latin typeface="Tahoma" panose="020B0604030504040204" pitchFamily="34" charset="0"/>
              </a:rPr>
              <a:t>Mark 16:15  "Go into all the world and preach the good news to all creation. </a:t>
            </a:r>
          </a:p>
          <a:p>
            <a:pPr fontAlgn="base">
              <a:spcBef>
                <a:spcPct val="0"/>
              </a:spcBef>
              <a:spcAft>
                <a:spcPct val="0"/>
              </a:spcAft>
            </a:pPr>
            <a:endParaRPr lang="en-US" altLang="en-US" sz="2800" b="1" dirty="0">
              <a:solidFill>
                <a:srgbClr val="FFFFFF"/>
              </a:solidFill>
              <a:latin typeface="Tahoma" panose="020B0604030504040204" pitchFamily="34" charset="0"/>
            </a:endParaRPr>
          </a:p>
          <a:p>
            <a:pPr fontAlgn="base">
              <a:spcBef>
                <a:spcPct val="0"/>
              </a:spcBef>
              <a:spcAft>
                <a:spcPct val="0"/>
              </a:spcAft>
            </a:pPr>
            <a:r>
              <a:rPr lang="en-US" altLang="en-US" sz="2800" b="1" dirty="0">
                <a:solidFill>
                  <a:srgbClr val="FFFFFF"/>
                </a:solidFill>
                <a:latin typeface="Tahoma" panose="020B0604030504040204" pitchFamily="34" charset="0"/>
              </a:rPr>
              <a:t>Matt 28:19  Therefore go and make disciples of all nations, baptizing them in the name of the Father and of the Son and of the Holy Spirit, </a:t>
            </a:r>
          </a:p>
          <a:p>
            <a:pPr fontAlgn="base">
              <a:spcBef>
                <a:spcPct val="0"/>
              </a:spcBef>
              <a:spcAft>
                <a:spcPct val="0"/>
              </a:spcAft>
            </a:pPr>
            <a:endParaRPr lang="en-US" altLang="en-US" sz="2800" b="1" dirty="0">
              <a:solidFill>
                <a:srgbClr val="FFFFFF"/>
              </a:solidFill>
              <a:latin typeface="Tahoma" panose="020B0604030504040204" pitchFamily="34" charset="0"/>
            </a:endParaRPr>
          </a:p>
          <a:p>
            <a:pPr fontAlgn="base">
              <a:spcBef>
                <a:spcPct val="0"/>
              </a:spcBef>
              <a:spcAft>
                <a:spcPct val="0"/>
              </a:spcAft>
            </a:pPr>
            <a:r>
              <a:rPr lang="en-US" altLang="en-US" sz="2800" b="1" dirty="0">
                <a:solidFill>
                  <a:srgbClr val="FFFFFF"/>
                </a:solidFill>
                <a:latin typeface="Tahoma" panose="020B0604030504040204" pitchFamily="34" charset="0"/>
              </a:rPr>
              <a:t>Acts 8:4  Those who had been scattered preached the word wherever they went. </a:t>
            </a:r>
          </a:p>
        </p:txBody>
      </p:sp>
    </p:spTree>
    <p:extLst>
      <p:ext uri="{BB962C8B-B14F-4D97-AF65-F5344CB8AC3E}">
        <p14:creationId xmlns:p14="http://schemas.microsoft.com/office/powerpoint/2010/main" val="895936334"/>
      </p:ext>
    </p:extLst>
  </p:cSld>
  <p:clrMapOvr>
    <a:masterClrMapping/>
  </p:clrMapOvr>
  <p:transition advClick="0" advTm="6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ANd9GcQnMNGEhGRqqbTqV-vDITlXxCQTugJ4CP8DqaidJA_V2rMaE0o6WQ"/>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228600"/>
            <a:ext cx="12192000" cy="8534400"/>
          </a:xfrm>
          <a:prstGeom prst="rect">
            <a:avLst/>
          </a:prstGeom>
          <a:noFill/>
          <a:extLst>
            <a:ext uri="{909E8E84-426E-40DD-AFC4-6F175D3DCCD1}">
              <a14:hiddenFill xmlns:a14="http://schemas.microsoft.com/office/drawing/2010/main">
                <a:solidFill>
                  <a:srgbClr val="FFFFFF"/>
                </a:solidFill>
              </a14:hiddenFill>
            </a:ext>
          </a:extLst>
        </p:spPr>
      </p:pic>
      <p:sp>
        <p:nvSpPr>
          <p:cNvPr id="35843" name="Text Box 3"/>
          <p:cNvSpPr txBox="1">
            <a:spLocks noChangeArrowheads="1"/>
          </p:cNvSpPr>
          <p:nvPr/>
        </p:nvSpPr>
        <p:spPr bwMode="auto">
          <a:xfrm>
            <a:off x="-473075" y="2398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35844" name="Text Box 4"/>
          <p:cNvSpPr txBox="1">
            <a:spLocks noChangeArrowheads="1"/>
          </p:cNvSpPr>
          <p:nvPr/>
        </p:nvSpPr>
        <p:spPr bwMode="auto">
          <a:xfrm>
            <a:off x="1981200" y="685800"/>
            <a:ext cx="815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B343"/>
                </a:solidFill>
              </a:rPr>
              <a:t>IV.  WE MUST EVANGELIZE</a:t>
            </a:r>
          </a:p>
        </p:txBody>
      </p:sp>
      <p:sp>
        <p:nvSpPr>
          <p:cNvPr id="35845" name="Text Box 5"/>
          <p:cNvSpPr txBox="1">
            <a:spLocks noChangeArrowheads="1"/>
          </p:cNvSpPr>
          <p:nvPr/>
        </p:nvSpPr>
        <p:spPr bwMode="auto">
          <a:xfrm>
            <a:off x="2514600" y="15240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2400" b="1">
              <a:solidFill>
                <a:srgbClr val="FFFFFF"/>
              </a:solidFill>
              <a:latin typeface="Tahoma" panose="020B0604030504040204" pitchFamily="34" charset="0"/>
            </a:endParaRPr>
          </a:p>
        </p:txBody>
      </p:sp>
      <p:sp>
        <p:nvSpPr>
          <p:cNvPr id="35846" name="Text Box 6"/>
          <p:cNvSpPr txBox="1">
            <a:spLocks noChangeArrowheads="1"/>
          </p:cNvSpPr>
          <p:nvPr/>
        </p:nvSpPr>
        <p:spPr bwMode="auto">
          <a:xfrm>
            <a:off x="2362200" y="13716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2400" b="1">
              <a:solidFill>
                <a:srgbClr val="FFFFFF"/>
              </a:solidFill>
              <a:latin typeface="Tahoma" panose="020B0604030504040204" pitchFamily="34" charset="0"/>
            </a:endParaRPr>
          </a:p>
        </p:txBody>
      </p:sp>
      <p:sp>
        <p:nvSpPr>
          <p:cNvPr id="35847" name="Text Box 7"/>
          <p:cNvSpPr txBox="1">
            <a:spLocks noChangeArrowheads="1"/>
          </p:cNvSpPr>
          <p:nvPr/>
        </p:nvSpPr>
        <p:spPr bwMode="auto">
          <a:xfrm>
            <a:off x="1191125" y="1371601"/>
            <a:ext cx="10395285"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2800" b="1" dirty="0">
                <a:solidFill>
                  <a:srgbClr val="FFFFFF"/>
                </a:solidFill>
                <a:latin typeface="Tahoma" panose="020B0604030504040204" pitchFamily="34" charset="0"/>
              </a:rPr>
              <a:t>1 Tim 2:1-7  I urge, then, first of all, that requests, prayers, intercession and thanksgiving be made for everyone— 2 for kings and all those in authority, that we may live peaceful and quiet lives in all godliness and holiness. </a:t>
            </a:r>
          </a:p>
          <a:p>
            <a:pPr fontAlgn="base">
              <a:spcBef>
                <a:spcPct val="0"/>
              </a:spcBef>
              <a:spcAft>
                <a:spcPct val="0"/>
              </a:spcAft>
            </a:pPr>
            <a:r>
              <a:rPr lang="en-US" altLang="en-US" sz="2800" b="1" dirty="0">
                <a:solidFill>
                  <a:srgbClr val="FFFFFF"/>
                </a:solidFill>
                <a:latin typeface="Tahoma" panose="020B0604030504040204" pitchFamily="34" charset="0"/>
              </a:rPr>
              <a:t>3 This is good, and pleases God our Savior, 4 who wants all men to be saved and to come to a knowledge of the truth. 5 For there is one God and one mediator between God and men, the man Christ Jesus, 6 who gave himself as a ransom for all men — the testimony given in its proper time. </a:t>
            </a:r>
          </a:p>
        </p:txBody>
      </p:sp>
    </p:spTree>
    <p:extLst>
      <p:ext uri="{BB962C8B-B14F-4D97-AF65-F5344CB8AC3E}">
        <p14:creationId xmlns:p14="http://schemas.microsoft.com/office/powerpoint/2010/main" val="3332510020"/>
      </p:ext>
    </p:extLst>
  </p:cSld>
  <p:clrMapOvr>
    <a:masterClrMapping/>
  </p:clrMapOvr>
  <p:transition advClick="0" advTm="6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ANd9GcQnMNGEhGRqqbTqV-vDITlXxCQTugJ4CP8DqaidJA_V2rMaE0o6WQ"/>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228600"/>
            <a:ext cx="12192000" cy="8534400"/>
          </a:xfrm>
          <a:prstGeom prst="rect">
            <a:avLst/>
          </a:prstGeom>
          <a:noFill/>
          <a:extLst>
            <a:ext uri="{909E8E84-426E-40DD-AFC4-6F175D3DCCD1}">
              <a14:hiddenFill xmlns:a14="http://schemas.microsoft.com/office/drawing/2010/main">
                <a:solidFill>
                  <a:srgbClr val="FFFFFF"/>
                </a:solidFill>
              </a14:hiddenFill>
            </a:ext>
          </a:extLst>
        </p:spPr>
      </p:pic>
      <p:sp>
        <p:nvSpPr>
          <p:cNvPr id="36867" name="Text Box 3"/>
          <p:cNvSpPr txBox="1">
            <a:spLocks noChangeArrowheads="1"/>
          </p:cNvSpPr>
          <p:nvPr/>
        </p:nvSpPr>
        <p:spPr bwMode="auto">
          <a:xfrm>
            <a:off x="-473075" y="2398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36868" name="Text Box 4"/>
          <p:cNvSpPr txBox="1">
            <a:spLocks noChangeArrowheads="1"/>
          </p:cNvSpPr>
          <p:nvPr/>
        </p:nvSpPr>
        <p:spPr bwMode="auto">
          <a:xfrm>
            <a:off x="1981200" y="685800"/>
            <a:ext cx="815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B343"/>
                </a:solidFill>
              </a:rPr>
              <a:t>IV.  WE MUST EVANGELIZE</a:t>
            </a:r>
          </a:p>
        </p:txBody>
      </p:sp>
      <p:sp>
        <p:nvSpPr>
          <p:cNvPr id="36869" name="Text Box 5"/>
          <p:cNvSpPr txBox="1">
            <a:spLocks noChangeArrowheads="1"/>
          </p:cNvSpPr>
          <p:nvPr/>
        </p:nvSpPr>
        <p:spPr bwMode="auto">
          <a:xfrm>
            <a:off x="2514600" y="15240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2400" b="1">
              <a:solidFill>
                <a:srgbClr val="FFFFFF"/>
              </a:solidFill>
              <a:latin typeface="Tahoma" panose="020B0604030504040204" pitchFamily="34" charset="0"/>
            </a:endParaRPr>
          </a:p>
        </p:txBody>
      </p:sp>
      <p:sp>
        <p:nvSpPr>
          <p:cNvPr id="36870" name="Text Box 6"/>
          <p:cNvSpPr txBox="1">
            <a:spLocks noChangeArrowheads="1"/>
          </p:cNvSpPr>
          <p:nvPr/>
        </p:nvSpPr>
        <p:spPr bwMode="auto">
          <a:xfrm>
            <a:off x="2362200" y="13716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2400" b="1">
              <a:solidFill>
                <a:srgbClr val="FFFFFF"/>
              </a:solidFill>
              <a:latin typeface="Tahoma" panose="020B0604030504040204" pitchFamily="34" charset="0"/>
            </a:endParaRPr>
          </a:p>
        </p:txBody>
      </p:sp>
      <p:sp>
        <p:nvSpPr>
          <p:cNvPr id="36871" name="Text Box 7"/>
          <p:cNvSpPr txBox="1">
            <a:spLocks noChangeArrowheads="1"/>
          </p:cNvSpPr>
          <p:nvPr/>
        </p:nvSpPr>
        <p:spPr bwMode="auto">
          <a:xfrm>
            <a:off x="790074" y="1243241"/>
            <a:ext cx="1061185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2800" b="1" dirty="0">
                <a:solidFill>
                  <a:srgbClr val="FFFFFF"/>
                </a:solidFill>
                <a:latin typeface="Tahoma" panose="020B0604030504040204" pitchFamily="34" charset="0"/>
              </a:rPr>
              <a:t>3 This is good, and pleases God our Savior, 4 who wants </a:t>
            </a:r>
            <a:r>
              <a:rPr lang="en-US" altLang="en-US" sz="2800" b="1" i="1" u="sng" dirty="0">
                <a:solidFill>
                  <a:srgbClr val="FFFF00"/>
                </a:solidFill>
                <a:latin typeface="Tahoma" panose="020B0604030504040204" pitchFamily="34" charset="0"/>
              </a:rPr>
              <a:t>all men to be saved and to come to a knowledge of the truth.</a:t>
            </a:r>
            <a:r>
              <a:rPr lang="en-US" altLang="en-US" sz="2800" b="1" dirty="0">
                <a:solidFill>
                  <a:srgbClr val="FFFFFF"/>
                </a:solidFill>
                <a:latin typeface="Tahoma" panose="020B0604030504040204" pitchFamily="34" charset="0"/>
              </a:rPr>
              <a:t> 5 For there is one God and one mediator between God and men, the man Christ Jesus, 6 who gave himself as a ransom for all men — the testimony given in its proper time. </a:t>
            </a:r>
          </a:p>
        </p:txBody>
      </p:sp>
      <p:sp>
        <p:nvSpPr>
          <p:cNvPr id="2" name="TextBox 1"/>
          <p:cNvSpPr txBox="1"/>
          <p:nvPr/>
        </p:nvSpPr>
        <p:spPr>
          <a:xfrm>
            <a:off x="790074" y="4012838"/>
            <a:ext cx="10856494" cy="1815882"/>
          </a:xfrm>
          <a:prstGeom prst="rect">
            <a:avLst/>
          </a:prstGeom>
          <a:noFill/>
        </p:spPr>
        <p:txBody>
          <a:bodyPr wrap="square" rtlCol="0">
            <a:spAutoFit/>
          </a:bodyPr>
          <a:lstStyle/>
          <a:p>
            <a:pPr algn="ctr"/>
            <a:r>
              <a:rPr lang="en-US" sz="2800" b="1" dirty="0">
                <a:solidFill>
                  <a:srgbClr val="29FF8A"/>
                </a:solidFill>
              </a:rPr>
              <a:t>ALL MEN INCLUDES PRESIDENT BIDEN, PRESIDENT TRUMP, EVERYONE IN CONGRESS—IN THE SENATE</a:t>
            </a:r>
          </a:p>
          <a:p>
            <a:pPr algn="ctr"/>
            <a:endParaRPr lang="en-US" sz="2800" b="1" dirty="0">
              <a:solidFill>
                <a:srgbClr val="29FF8A"/>
              </a:solidFill>
            </a:endParaRPr>
          </a:p>
          <a:p>
            <a:pPr algn="ctr"/>
            <a:r>
              <a:rPr lang="en-US" sz="2800" b="1" dirty="0">
                <a:solidFill>
                  <a:srgbClr val="29FF8A"/>
                </a:solidFill>
              </a:rPr>
              <a:t>“ALL” MEANS “EVERYONE, THE WHOLE”</a:t>
            </a:r>
          </a:p>
        </p:txBody>
      </p:sp>
    </p:spTree>
    <p:extLst>
      <p:ext uri="{BB962C8B-B14F-4D97-AF65-F5344CB8AC3E}">
        <p14:creationId xmlns:p14="http://schemas.microsoft.com/office/powerpoint/2010/main" val="1249914696"/>
      </p:ext>
    </p:extLst>
  </p:cSld>
  <p:clrMapOvr>
    <a:masterClrMapping/>
  </p:clrMapOvr>
  <p:transition advClick="0" advTm="6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ANd9GcQnMNGEhGRqqbTqV-vDITlXxCQTugJ4CP8DqaidJA_V2rMaE0o6WQ"/>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228600"/>
            <a:ext cx="12192000" cy="8534400"/>
          </a:xfrm>
          <a:prstGeom prst="rect">
            <a:avLst/>
          </a:prstGeom>
          <a:noFill/>
          <a:extLst>
            <a:ext uri="{909E8E84-426E-40DD-AFC4-6F175D3DCCD1}">
              <a14:hiddenFill xmlns:a14="http://schemas.microsoft.com/office/drawing/2010/main">
                <a:solidFill>
                  <a:srgbClr val="FFFFFF"/>
                </a:solidFill>
              </a14:hiddenFill>
            </a:ext>
          </a:extLst>
        </p:spPr>
      </p:pic>
      <p:sp>
        <p:nvSpPr>
          <p:cNvPr id="37891" name="Text Box 3"/>
          <p:cNvSpPr txBox="1">
            <a:spLocks noChangeArrowheads="1"/>
          </p:cNvSpPr>
          <p:nvPr/>
        </p:nvSpPr>
        <p:spPr bwMode="auto">
          <a:xfrm>
            <a:off x="-473075" y="2398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37892" name="Text Box 4"/>
          <p:cNvSpPr txBox="1">
            <a:spLocks noChangeArrowheads="1"/>
          </p:cNvSpPr>
          <p:nvPr/>
        </p:nvSpPr>
        <p:spPr bwMode="auto">
          <a:xfrm>
            <a:off x="1981200" y="685800"/>
            <a:ext cx="815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B343"/>
                </a:solidFill>
              </a:rPr>
              <a:t>IV.  WE MUST EVANGELIZE</a:t>
            </a:r>
          </a:p>
        </p:txBody>
      </p:sp>
      <p:sp>
        <p:nvSpPr>
          <p:cNvPr id="37893" name="Text Box 5"/>
          <p:cNvSpPr txBox="1">
            <a:spLocks noChangeArrowheads="1"/>
          </p:cNvSpPr>
          <p:nvPr/>
        </p:nvSpPr>
        <p:spPr bwMode="auto">
          <a:xfrm>
            <a:off x="2514600" y="15240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2400" b="1">
              <a:solidFill>
                <a:srgbClr val="FFFFFF"/>
              </a:solidFill>
              <a:latin typeface="Tahoma" panose="020B0604030504040204" pitchFamily="34" charset="0"/>
            </a:endParaRPr>
          </a:p>
        </p:txBody>
      </p:sp>
      <p:sp>
        <p:nvSpPr>
          <p:cNvPr id="37894" name="Text Box 6"/>
          <p:cNvSpPr txBox="1">
            <a:spLocks noChangeArrowheads="1"/>
          </p:cNvSpPr>
          <p:nvPr/>
        </p:nvSpPr>
        <p:spPr bwMode="auto">
          <a:xfrm>
            <a:off x="2362200" y="13716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2400" b="1">
              <a:solidFill>
                <a:srgbClr val="FFFFFF"/>
              </a:solidFill>
              <a:latin typeface="Tahoma" panose="020B0604030504040204" pitchFamily="34" charset="0"/>
            </a:endParaRPr>
          </a:p>
        </p:txBody>
      </p:sp>
      <p:sp>
        <p:nvSpPr>
          <p:cNvPr id="37895" name="Text Box 7"/>
          <p:cNvSpPr txBox="1">
            <a:spLocks noChangeArrowheads="1"/>
          </p:cNvSpPr>
          <p:nvPr/>
        </p:nvSpPr>
        <p:spPr bwMode="auto">
          <a:xfrm>
            <a:off x="866274" y="1371601"/>
            <a:ext cx="107442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altLang="en-US" sz="2800" b="1" dirty="0">
                <a:solidFill>
                  <a:srgbClr val="00FF00"/>
                </a:solidFill>
                <a:latin typeface="Tahoma" panose="020B0604030504040204" pitchFamily="34" charset="0"/>
              </a:rPr>
              <a:t>WHAT IF EVERY AMERICAN CITIZEN WAS A CHRISTIAN?</a:t>
            </a:r>
          </a:p>
          <a:p>
            <a:pPr algn="ctr" fontAlgn="base">
              <a:spcBef>
                <a:spcPct val="0"/>
              </a:spcBef>
              <a:spcAft>
                <a:spcPct val="0"/>
              </a:spcAft>
            </a:pPr>
            <a:endParaRPr lang="en-US" altLang="en-US" sz="2800" b="1" dirty="0">
              <a:solidFill>
                <a:srgbClr val="00FF00"/>
              </a:solidFill>
              <a:latin typeface="Tahoma" panose="020B0604030504040204" pitchFamily="34" charset="0"/>
            </a:endParaRPr>
          </a:p>
          <a:p>
            <a:pPr algn="ctr" fontAlgn="base">
              <a:spcBef>
                <a:spcPct val="0"/>
              </a:spcBef>
              <a:spcAft>
                <a:spcPct val="0"/>
              </a:spcAft>
            </a:pPr>
            <a:r>
              <a:rPr lang="en-US" altLang="en-US" sz="2800" b="1" dirty="0">
                <a:solidFill>
                  <a:srgbClr val="00FF00"/>
                </a:solidFill>
                <a:latin typeface="Tahoma" panose="020B0604030504040204" pitchFamily="34" charset="0"/>
              </a:rPr>
              <a:t>NOT POSSIBLE!!!</a:t>
            </a:r>
          </a:p>
          <a:p>
            <a:pPr algn="ctr" fontAlgn="base">
              <a:spcBef>
                <a:spcPct val="0"/>
              </a:spcBef>
              <a:spcAft>
                <a:spcPct val="0"/>
              </a:spcAft>
            </a:pPr>
            <a:endParaRPr lang="en-US" altLang="en-US" sz="2800" b="1" dirty="0">
              <a:solidFill>
                <a:srgbClr val="00FF00"/>
              </a:solidFill>
              <a:latin typeface="Tahoma" panose="020B0604030504040204" pitchFamily="34" charset="0"/>
            </a:endParaRPr>
          </a:p>
          <a:p>
            <a:pPr algn="ctr" fontAlgn="base">
              <a:spcBef>
                <a:spcPct val="0"/>
              </a:spcBef>
              <a:spcAft>
                <a:spcPct val="0"/>
              </a:spcAft>
            </a:pPr>
            <a:r>
              <a:rPr lang="en-US" altLang="en-US" sz="2800" b="1" dirty="0">
                <a:solidFill>
                  <a:srgbClr val="00FF00"/>
                </a:solidFill>
                <a:latin typeface="Tahoma" panose="020B0604030504040204" pitchFamily="34" charset="0"/>
              </a:rPr>
              <a:t>WHAT IF ½ OF THE POPULATION WERE CHRISTIANS?</a:t>
            </a:r>
          </a:p>
          <a:p>
            <a:pPr algn="ctr" fontAlgn="base">
              <a:spcBef>
                <a:spcPct val="0"/>
              </a:spcBef>
              <a:spcAft>
                <a:spcPct val="0"/>
              </a:spcAft>
            </a:pPr>
            <a:endParaRPr lang="en-US" altLang="en-US" sz="2800" b="1" dirty="0">
              <a:solidFill>
                <a:srgbClr val="00FF00"/>
              </a:solidFill>
              <a:latin typeface="Tahoma" panose="020B0604030504040204" pitchFamily="34" charset="0"/>
            </a:endParaRPr>
          </a:p>
          <a:p>
            <a:pPr algn="ctr" fontAlgn="base">
              <a:spcBef>
                <a:spcPct val="0"/>
              </a:spcBef>
              <a:spcAft>
                <a:spcPct val="0"/>
              </a:spcAft>
            </a:pPr>
            <a:r>
              <a:rPr lang="en-US" altLang="en-US" sz="2800" b="1" dirty="0">
                <a:solidFill>
                  <a:srgbClr val="00FF00"/>
                </a:solidFill>
                <a:latin typeface="Tahoma" panose="020B0604030504040204" pitchFamily="34" charset="0"/>
              </a:rPr>
              <a:t>WHAT IF ¼ OF THE POPULATION WERE CHRISTIANS?</a:t>
            </a:r>
          </a:p>
          <a:p>
            <a:pPr algn="ctr" fontAlgn="base">
              <a:spcBef>
                <a:spcPct val="0"/>
              </a:spcBef>
              <a:spcAft>
                <a:spcPct val="0"/>
              </a:spcAft>
            </a:pPr>
            <a:endParaRPr lang="en-US" altLang="en-US" sz="2800" b="1" dirty="0">
              <a:solidFill>
                <a:srgbClr val="00FF00"/>
              </a:solidFill>
              <a:latin typeface="Tahoma" panose="020B0604030504040204" pitchFamily="34" charset="0"/>
            </a:endParaRPr>
          </a:p>
          <a:p>
            <a:pPr algn="ctr" fontAlgn="base">
              <a:spcBef>
                <a:spcPct val="0"/>
              </a:spcBef>
              <a:spcAft>
                <a:spcPct val="0"/>
              </a:spcAft>
            </a:pPr>
            <a:r>
              <a:rPr lang="en-US" altLang="en-US" sz="2800" b="1" dirty="0">
                <a:solidFill>
                  <a:srgbClr val="00FF00"/>
                </a:solidFill>
                <a:latin typeface="Tahoma" panose="020B0604030504040204" pitchFamily="34" charset="0"/>
              </a:rPr>
              <a:t>WOULD THIS HAVE AN EFFECT ON OUR NATION?</a:t>
            </a:r>
          </a:p>
        </p:txBody>
      </p:sp>
    </p:spTree>
    <p:extLst>
      <p:ext uri="{BB962C8B-B14F-4D97-AF65-F5344CB8AC3E}">
        <p14:creationId xmlns:p14="http://schemas.microsoft.com/office/powerpoint/2010/main" val="263808360"/>
      </p:ext>
    </p:extLst>
  </p:cSld>
  <p:clrMapOvr>
    <a:masterClrMapping/>
  </p:clrMapOvr>
  <p:transition advClick="0" advTm="6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5">
                                            <p:txEl>
                                              <p:pRg st="0" end="0"/>
                                            </p:txEl>
                                          </p:spTgt>
                                        </p:tgtEl>
                                        <p:attrNameLst>
                                          <p:attrName>style.visibility</p:attrName>
                                        </p:attrNameLst>
                                      </p:cBhvr>
                                      <p:to>
                                        <p:strVal val="visible"/>
                                      </p:to>
                                    </p:set>
                                    <p:animEffect transition="in" filter="dissolve">
                                      <p:cBhvr>
                                        <p:cTn id="7" dur="500"/>
                                        <p:tgtEl>
                                          <p:spTgt spid="378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895">
                                            <p:txEl>
                                              <p:pRg st="2" end="2"/>
                                            </p:txEl>
                                          </p:spTgt>
                                        </p:tgtEl>
                                        <p:attrNameLst>
                                          <p:attrName>style.visibility</p:attrName>
                                        </p:attrNameLst>
                                      </p:cBhvr>
                                      <p:to>
                                        <p:strVal val="visible"/>
                                      </p:to>
                                    </p:set>
                                    <p:animEffect transition="in" filter="dissolve">
                                      <p:cBhvr>
                                        <p:cTn id="12" dur="500"/>
                                        <p:tgtEl>
                                          <p:spTgt spid="3789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895">
                                            <p:txEl>
                                              <p:pRg st="4" end="4"/>
                                            </p:txEl>
                                          </p:spTgt>
                                        </p:tgtEl>
                                        <p:attrNameLst>
                                          <p:attrName>style.visibility</p:attrName>
                                        </p:attrNameLst>
                                      </p:cBhvr>
                                      <p:to>
                                        <p:strVal val="visible"/>
                                      </p:to>
                                    </p:set>
                                    <p:animEffect transition="in" filter="dissolve">
                                      <p:cBhvr>
                                        <p:cTn id="17" dur="500"/>
                                        <p:tgtEl>
                                          <p:spTgt spid="3789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7895">
                                            <p:txEl>
                                              <p:pRg st="6" end="6"/>
                                            </p:txEl>
                                          </p:spTgt>
                                        </p:tgtEl>
                                        <p:attrNameLst>
                                          <p:attrName>style.visibility</p:attrName>
                                        </p:attrNameLst>
                                      </p:cBhvr>
                                      <p:to>
                                        <p:strVal val="visible"/>
                                      </p:to>
                                    </p:set>
                                    <p:animEffect transition="in" filter="dissolve">
                                      <p:cBhvr>
                                        <p:cTn id="22" dur="500"/>
                                        <p:tgtEl>
                                          <p:spTgt spid="37895">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7895">
                                            <p:txEl>
                                              <p:pRg st="8" end="8"/>
                                            </p:txEl>
                                          </p:spTgt>
                                        </p:tgtEl>
                                        <p:attrNameLst>
                                          <p:attrName>style.visibility</p:attrName>
                                        </p:attrNameLst>
                                      </p:cBhvr>
                                      <p:to>
                                        <p:strVal val="visible"/>
                                      </p:to>
                                    </p:set>
                                    <p:animEffect transition="in" filter="dissolve">
                                      <p:cBhvr>
                                        <p:cTn id="27" dur="500"/>
                                        <p:tgtEl>
                                          <p:spTgt spid="378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Nd9GcQnMNGEhGRqqbTqV-vDITlXxCQTugJ4CP8DqaidJA_V2rMaE0o6WQ"/>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228600"/>
            <a:ext cx="12192000" cy="8534400"/>
          </a:xfrm>
          <a:prstGeom prst="rect">
            <a:avLst/>
          </a:prstGeom>
          <a:noFill/>
          <a:extLst>
            <a:ext uri="{909E8E84-426E-40DD-AFC4-6F175D3DCCD1}">
              <a14:hiddenFill xmlns:a14="http://schemas.microsoft.com/office/drawing/2010/main">
                <a:solidFill>
                  <a:srgbClr val="FFFFFF"/>
                </a:solidFill>
              </a14:hiddenFill>
            </a:ext>
          </a:extLst>
        </p:spPr>
      </p:pic>
      <p:sp>
        <p:nvSpPr>
          <p:cNvPr id="38915" name="Text Box 3"/>
          <p:cNvSpPr txBox="1">
            <a:spLocks noChangeArrowheads="1"/>
          </p:cNvSpPr>
          <p:nvPr/>
        </p:nvSpPr>
        <p:spPr bwMode="auto">
          <a:xfrm>
            <a:off x="-473075" y="2398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38916" name="Text Box 4"/>
          <p:cNvSpPr txBox="1">
            <a:spLocks noChangeArrowheads="1"/>
          </p:cNvSpPr>
          <p:nvPr/>
        </p:nvSpPr>
        <p:spPr bwMode="auto">
          <a:xfrm>
            <a:off x="1981200" y="685800"/>
            <a:ext cx="815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B343"/>
                </a:solidFill>
              </a:rPr>
              <a:t>IV.  WE MUST EVANGELIZE</a:t>
            </a:r>
          </a:p>
        </p:txBody>
      </p:sp>
      <p:sp>
        <p:nvSpPr>
          <p:cNvPr id="38917" name="Text Box 5"/>
          <p:cNvSpPr txBox="1">
            <a:spLocks noChangeArrowheads="1"/>
          </p:cNvSpPr>
          <p:nvPr/>
        </p:nvSpPr>
        <p:spPr bwMode="auto">
          <a:xfrm>
            <a:off x="2514600" y="15240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2400" b="1">
              <a:solidFill>
                <a:srgbClr val="FFFFFF"/>
              </a:solidFill>
              <a:latin typeface="Tahoma" panose="020B0604030504040204" pitchFamily="34" charset="0"/>
            </a:endParaRPr>
          </a:p>
        </p:txBody>
      </p:sp>
      <p:sp>
        <p:nvSpPr>
          <p:cNvPr id="38918" name="Text Box 6"/>
          <p:cNvSpPr txBox="1">
            <a:spLocks noChangeArrowheads="1"/>
          </p:cNvSpPr>
          <p:nvPr/>
        </p:nvSpPr>
        <p:spPr bwMode="auto">
          <a:xfrm>
            <a:off x="2362200" y="13716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2400" b="1">
              <a:solidFill>
                <a:srgbClr val="FFFFFF"/>
              </a:solidFill>
              <a:latin typeface="Tahoma" panose="020B0604030504040204" pitchFamily="34" charset="0"/>
            </a:endParaRPr>
          </a:p>
        </p:txBody>
      </p:sp>
      <p:sp>
        <p:nvSpPr>
          <p:cNvPr id="38919" name="Text Box 7"/>
          <p:cNvSpPr txBox="1">
            <a:spLocks noChangeArrowheads="1"/>
          </p:cNvSpPr>
          <p:nvPr/>
        </p:nvSpPr>
        <p:spPr bwMode="auto">
          <a:xfrm>
            <a:off x="1070811" y="1371600"/>
            <a:ext cx="1025090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altLang="en-US" sz="2800" b="1" dirty="0">
                <a:solidFill>
                  <a:srgbClr val="00FF00"/>
                </a:solidFill>
                <a:latin typeface="Tahoma" panose="020B0604030504040204" pitchFamily="34" charset="0"/>
              </a:rPr>
              <a:t>THE MORE CHRISTIANS—THE MORE INFLUENCE FOR GOOD</a:t>
            </a:r>
          </a:p>
          <a:p>
            <a:pPr algn="ctr" fontAlgn="base">
              <a:spcBef>
                <a:spcPct val="0"/>
              </a:spcBef>
              <a:spcAft>
                <a:spcPct val="0"/>
              </a:spcAft>
            </a:pPr>
            <a:endParaRPr lang="en-US" altLang="en-US" sz="2800" b="1" dirty="0">
              <a:solidFill>
                <a:srgbClr val="00FF00"/>
              </a:solidFill>
              <a:latin typeface="Tahoma" panose="020B0604030504040204" pitchFamily="34" charset="0"/>
            </a:endParaRPr>
          </a:p>
          <a:p>
            <a:pPr algn="ctr" fontAlgn="base">
              <a:spcBef>
                <a:spcPct val="0"/>
              </a:spcBef>
              <a:spcAft>
                <a:spcPct val="0"/>
              </a:spcAft>
            </a:pPr>
            <a:r>
              <a:rPr lang="en-US" altLang="en-US" sz="2800" b="1" dirty="0">
                <a:solidFill>
                  <a:srgbClr val="00FF00"/>
                </a:solidFill>
                <a:latin typeface="Tahoma" panose="020B0604030504040204" pitchFamily="34" charset="0"/>
              </a:rPr>
              <a:t>EVERY PERSON CONVERTED IS ONE MORE POWER AGAINST THE DEVIL AND HIS FORCES OF EVIL</a:t>
            </a:r>
          </a:p>
          <a:p>
            <a:pPr algn="ctr" fontAlgn="base">
              <a:spcBef>
                <a:spcPct val="0"/>
              </a:spcBef>
              <a:spcAft>
                <a:spcPct val="0"/>
              </a:spcAft>
            </a:pPr>
            <a:endParaRPr lang="en-US" altLang="en-US" sz="2800" b="1" dirty="0">
              <a:solidFill>
                <a:srgbClr val="00FF00"/>
              </a:solidFill>
              <a:latin typeface="Tahoma" panose="020B0604030504040204" pitchFamily="34" charset="0"/>
            </a:endParaRPr>
          </a:p>
          <a:p>
            <a:pPr algn="ctr" fontAlgn="base">
              <a:spcBef>
                <a:spcPct val="0"/>
              </a:spcBef>
              <a:spcAft>
                <a:spcPct val="0"/>
              </a:spcAft>
            </a:pPr>
            <a:r>
              <a:rPr lang="en-US" altLang="en-US" sz="2800" b="1" dirty="0">
                <a:solidFill>
                  <a:srgbClr val="00FF00"/>
                </a:solidFill>
                <a:latin typeface="Tahoma" panose="020B0604030504040204" pitchFamily="34" charset="0"/>
              </a:rPr>
              <a:t>WHAT ARE YOU DOING TO BRING MORE PEOPLE TO CHRIST?</a:t>
            </a:r>
          </a:p>
        </p:txBody>
      </p:sp>
    </p:spTree>
    <p:extLst>
      <p:ext uri="{BB962C8B-B14F-4D97-AF65-F5344CB8AC3E}">
        <p14:creationId xmlns:p14="http://schemas.microsoft.com/office/powerpoint/2010/main" val="594409730"/>
      </p:ext>
    </p:extLst>
  </p:cSld>
  <p:clrMapOvr>
    <a:masterClrMapping/>
  </p:clrMapOvr>
  <p:transition advClick="0" advTm="6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919">
                                            <p:txEl>
                                              <p:pRg st="0" end="0"/>
                                            </p:txEl>
                                          </p:spTgt>
                                        </p:tgtEl>
                                        <p:attrNameLst>
                                          <p:attrName>style.visibility</p:attrName>
                                        </p:attrNameLst>
                                      </p:cBhvr>
                                      <p:to>
                                        <p:strVal val="visible"/>
                                      </p:to>
                                    </p:set>
                                    <p:animEffect transition="in" filter="dissolve">
                                      <p:cBhvr>
                                        <p:cTn id="7" dur="500"/>
                                        <p:tgtEl>
                                          <p:spTgt spid="389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8919">
                                            <p:txEl>
                                              <p:pRg st="2" end="2"/>
                                            </p:txEl>
                                          </p:spTgt>
                                        </p:tgtEl>
                                        <p:attrNameLst>
                                          <p:attrName>style.visibility</p:attrName>
                                        </p:attrNameLst>
                                      </p:cBhvr>
                                      <p:to>
                                        <p:strVal val="visible"/>
                                      </p:to>
                                    </p:set>
                                    <p:animEffect transition="in" filter="dissolve">
                                      <p:cBhvr>
                                        <p:cTn id="12" dur="500"/>
                                        <p:tgtEl>
                                          <p:spTgt spid="389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8919">
                                            <p:txEl>
                                              <p:pRg st="4" end="4"/>
                                            </p:txEl>
                                          </p:spTgt>
                                        </p:tgtEl>
                                        <p:attrNameLst>
                                          <p:attrName>style.visibility</p:attrName>
                                        </p:attrNameLst>
                                      </p:cBhvr>
                                      <p:to>
                                        <p:strVal val="visible"/>
                                      </p:to>
                                    </p:set>
                                    <p:animEffect transition="in" filter="dissolve">
                                      <p:cBhvr>
                                        <p:cTn id="17" dur="500"/>
                                        <p:tgtEl>
                                          <p:spTgt spid="389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ANd9GcQnMNGEhGRqqbTqV-vDITlXxCQTugJ4CP8DqaidJA_V2rMaE0o6WQ"/>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8534400"/>
          </a:xfrm>
          <a:prstGeom prst="rect">
            <a:avLst/>
          </a:prstGeom>
          <a:noFill/>
          <a:extLst>
            <a:ext uri="{909E8E84-426E-40DD-AFC4-6F175D3DCCD1}">
              <a14:hiddenFill xmlns:a14="http://schemas.microsoft.com/office/drawing/2010/main">
                <a:solidFill>
                  <a:srgbClr val="FFFFFF"/>
                </a:solidFill>
              </a14:hiddenFill>
            </a:ext>
          </a:extLst>
        </p:spPr>
      </p:pic>
      <p:sp>
        <p:nvSpPr>
          <p:cNvPr id="39939" name="Text Box 3"/>
          <p:cNvSpPr txBox="1">
            <a:spLocks noChangeArrowheads="1"/>
          </p:cNvSpPr>
          <p:nvPr/>
        </p:nvSpPr>
        <p:spPr bwMode="auto">
          <a:xfrm>
            <a:off x="-473075" y="2398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39941" name="Text Box 5"/>
          <p:cNvSpPr txBox="1">
            <a:spLocks noChangeArrowheads="1"/>
          </p:cNvSpPr>
          <p:nvPr/>
        </p:nvSpPr>
        <p:spPr bwMode="auto">
          <a:xfrm>
            <a:off x="2514600" y="15240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2400" b="1">
              <a:solidFill>
                <a:srgbClr val="FFFFFF"/>
              </a:solidFill>
              <a:latin typeface="Tahoma" panose="020B0604030504040204" pitchFamily="34" charset="0"/>
            </a:endParaRPr>
          </a:p>
        </p:txBody>
      </p:sp>
      <p:sp>
        <p:nvSpPr>
          <p:cNvPr id="39942" name="Text Box 6"/>
          <p:cNvSpPr txBox="1">
            <a:spLocks noChangeArrowheads="1"/>
          </p:cNvSpPr>
          <p:nvPr/>
        </p:nvSpPr>
        <p:spPr bwMode="auto">
          <a:xfrm>
            <a:off x="2362200" y="13716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2400" b="1">
              <a:solidFill>
                <a:srgbClr val="FFFFFF"/>
              </a:solidFill>
              <a:latin typeface="Tahoma" panose="020B0604030504040204" pitchFamily="34" charset="0"/>
            </a:endParaRPr>
          </a:p>
        </p:txBody>
      </p:sp>
      <p:sp>
        <p:nvSpPr>
          <p:cNvPr id="39943" name="Text Box 7"/>
          <p:cNvSpPr txBox="1">
            <a:spLocks noChangeArrowheads="1"/>
          </p:cNvSpPr>
          <p:nvPr/>
        </p:nvSpPr>
        <p:spPr bwMode="auto">
          <a:xfrm>
            <a:off x="1066800" y="596205"/>
            <a:ext cx="10058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altLang="en-US" sz="2800" b="1" u="sng" dirty="0">
                <a:solidFill>
                  <a:srgbClr val="00FF00"/>
                </a:solidFill>
                <a:latin typeface="Tahoma" panose="020B0604030504040204" pitchFamily="34" charset="0"/>
              </a:rPr>
              <a:t>Institute For American Church Growth</a:t>
            </a:r>
            <a:r>
              <a:rPr lang="en-US" altLang="en-US" sz="2800" b="1" dirty="0">
                <a:solidFill>
                  <a:srgbClr val="00FF00"/>
                </a:solidFill>
                <a:latin typeface="Tahoma" panose="020B0604030504040204" pitchFamily="34" charset="0"/>
              </a:rPr>
              <a:t> asked 10,000 people: ”What was responsible for you coming to Christ?</a:t>
            </a:r>
          </a:p>
        </p:txBody>
      </p:sp>
      <p:sp>
        <p:nvSpPr>
          <p:cNvPr id="39944" name="Text Box 8"/>
          <p:cNvSpPr txBox="1">
            <a:spLocks noChangeArrowheads="1"/>
          </p:cNvSpPr>
          <p:nvPr/>
        </p:nvSpPr>
        <p:spPr bwMode="auto">
          <a:xfrm>
            <a:off x="1126957" y="1892968"/>
            <a:ext cx="10166685"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buFontTx/>
              <a:buAutoNum type="arabicPeriod"/>
            </a:pPr>
            <a:r>
              <a:rPr lang="en-US" altLang="en-US" sz="2800" b="1" dirty="0" smtClean="0">
                <a:solidFill>
                  <a:srgbClr val="FFFFFF"/>
                </a:solidFill>
                <a:latin typeface="Tahoma" panose="020B0604030504040204" pitchFamily="34" charset="0"/>
              </a:rPr>
              <a:t> I </a:t>
            </a:r>
            <a:r>
              <a:rPr lang="en-US" altLang="en-US" sz="2800" b="1" dirty="0">
                <a:solidFill>
                  <a:srgbClr val="FFFFFF"/>
                </a:solidFill>
                <a:latin typeface="Tahoma" panose="020B0604030504040204" pitchFamily="34" charset="0"/>
              </a:rPr>
              <a:t>had a special need – 2%</a:t>
            </a:r>
          </a:p>
          <a:p>
            <a:pPr fontAlgn="base">
              <a:spcBef>
                <a:spcPct val="50000"/>
              </a:spcBef>
              <a:spcAft>
                <a:spcPct val="0"/>
              </a:spcAft>
              <a:buFontTx/>
              <a:buAutoNum type="arabicPeriod"/>
            </a:pPr>
            <a:r>
              <a:rPr lang="en-US" altLang="en-US" sz="2800" b="1" dirty="0" smtClean="0">
                <a:solidFill>
                  <a:srgbClr val="FFFFFF"/>
                </a:solidFill>
                <a:latin typeface="Tahoma" panose="020B0604030504040204" pitchFamily="34" charset="0"/>
              </a:rPr>
              <a:t> I </a:t>
            </a:r>
            <a:r>
              <a:rPr lang="en-US" altLang="en-US" sz="2800" b="1" dirty="0">
                <a:solidFill>
                  <a:srgbClr val="FFFFFF"/>
                </a:solidFill>
                <a:latin typeface="Tahoma" panose="020B0604030504040204" pitchFamily="34" charset="0"/>
              </a:rPr>
              <a:t>just walked in—3%</a:t>
            </a:r>
          </a:p>
          <a:p>
            <a:pPr fontAlgn="base">
              <a:spcBef>
                <a:spcPct val="50000"/>
              </a:spcBef>
              <a:spcAft>
                <a:spcPct val="0"/>
              </a:spcAft>
              <a:buFontTx/>
              <a:buAutoNum type="arabicPeriod"/>
            </a:pPr>
            <a:r>
              <a:rPr lang="en-US" altLang="en-US" sz="2800" b="1" dirty="0" smtClean="0">
                <a:solidFill>
                  <a:srgbClr val="FFFFFF"/>
                </a:solidFill>
                <a:latin typeface="Tahoma" panose="020B0604030504040204" pitchFamily="34" charset="0"/>
              </a:rPr>
              <a:t> I </a:t>
            </a:r>
            <a:r>
              <a:rPr lang="en-US" altLang="en-US" sz="2800" b="1" dirty="0">
                <a:solidFill>
                  <a:srgbClr val="FFFFFF"/>
                </a:solidFill>
                <a:latin typeface="Tahoma" panose="020B0604030504040204" pitchFamily="34" charset="0"/>
              </a:rPr>
              <a:t>like the preacher—6%</a:t>
            </a:r>
          </a:p>
          <a:p>
            <a:pPr fontAlgn="base">
              <a:spcBef>
                <a:spcPct val="50000"/>
              </a:spcBef>
              <a:spcAft>
                <a:spcPct val="0"/>
              </a:spcAft>
              <a:buFontTx/>
              <a:buAutoNum type="arabicPeriod"/>
            </a:pPr>
            <a:r>
              <a:rPr lang="en-US" altLang="en-US" sz="2800" b="1" dirty="0" smtClean="0">
                <a:solidFill>
                  <a:srgbClr val="FFFFFF"/>
                </a:solidFill>
                <a:latin typeface="Tahoma" panose="020B0604030504040204" pitchFamily="34" charset="0"/>
              </a:rPr>
              <a:t> I </a:t>
            </a:r>
            <a:r>
              <a:rPr lang="en-US" altLang="en-US" sz="2800" b="1" dirty="0">
                <a:solidFill>
                  <a:srgbClr val="FFFFFF"/>
                </a:solidFill>
                <a:latin typeface="Tahoma" panose="020B0604030504040204" pitchFamily="34" charset="0"/>
              </a:rPr>
              <a:t>visited a church—1%</a:t>
            </a:r>
          </a:p>
          <a:p>
            <a:pPr fontAlgn="base">
              <a:spcBef>
                <a:spcPct val="50000"/>
              </a:spcBef>
              <a:spcAft>
                <a:spcPct val="0"/>
              </a:spcAft>
              <a:buFontTx/>
              <a:buAutoNum type="arabicPeriod"/>
            </a:pPr>
            <a:r>
              <a:rPr lang="en-US" altLang="en-US" sz="2800" b="1" dirty="0" smtClean="0">
                <a:solidFill>
                  <a:srgbClr val="FFFFFF"/>
                </a:solidFill>
                <a:latin typeface="Tahoma" panose="020B0604030504040204" pitchFamily="34" charset="0"/>
              </a:rPr>
              <a:t> I </a:t>
            </a:r>
            <a:r>
              <a:rPr lang="en-US" altLang="en-US" sz="2800" b="1" dirty="0">
                <a:solidFill>
                  <a:srgbClr val="FFFFFF"/>
                </a:solidFill>
                <a:latin typeface="Tahoma" panose="020B0604030504040204" pitchFamily="34" charset="0"/>
              </a:rPr>
              <a:t>liked the Bible classes—5%</a:t>
            </a:r>
          </a:p>
          <a:p>
            <a:pPr fontAlgn="base">
              <a:spcBef>
                <a:spcPct val="50000"/>
              </a:spcBef>
              <a:spcAft>
                <a:spcPct val="0"/>
              </a:spcAft>
              <a:buFontTx/>
              <a:buAutoNum type="arabicPeriod"/>
            </a:pPr>
            <a:r>
              <a:rPr lang="en-US" altLang="en-US" sz="2800" b="1" dirty="0" smtClean="0">
                <a:solidFill>
                  <a:srgbClr val="FFFFFF"/>
                </a:solidFill>
                <a:latin typeface="Tahoma" panose="020B0604030504040204" pitchFamily="34" charset="0"/>
              </a:rPr>
              <a:t> I </a:t>
            </a:r>
            <a:r>
              <a:rPr lang="en-US" altLang="en-US" sz="2800" b="1" dirty="0">
                <a:solidFill>
                  <a:srgbClr val="FFFFFF"/>
                </a:solidFill>
                <a:latin typeface="Tahoma" panose="020B0604030504040204" pitchFamily="34" charset="0"/>
              </a:rPr>
              <a:t>attended a revival service—1/2 of 1%</a:t>
            </a:r>
          </a:p>
          <a:p>
            <a:pPr fontAlgn="base">
              <a:spcBef>
                <a:spcPct val="50000"/>
              </a:spcBef>
              <a:spcAft>
                <a:spcPct val="0"/>
              </a:spcAft>
              <a:buFontTx/>
              <a:buAutoNum type="arabicPeriod"/>
            </a:pPr>
            <a:r>
              <a:rPr lang="en-US" altLang="en-US" sz="2800" b="1" dirty="0" smtClean="0">
                <a:solidFill>
                  <a:srgbClr val="FFFFFF"/>
                </a:solidFill>
                <a:latin typeface="Tahoma" panose="020B0604030504040204" pitchFamily="34" charset="0"/>
              </a:rPr>
              <a:t> I </a:t>
            </a:r>
            <a:r>
              <a:rPr lang="en-US" altLang="en-US" sz="2800" b="1" dirty="0">
                <a:solidFill>
                  <a:srgbClr val="FFFFFF"/>
                </a:solidFill>
                <a:latin typeface="Tahoma" panose="020B0604030504040204" pitchFamily="34" charset="0"/>
              </a:rPr>
              <a:t>like the programs—3%</a:t>
            </a:r>
          </a:p>
        </p:txBody>
      </p:sp>
    </p:spTree>
    <p:extLst>
      <p:ext uri="{BB962C8B-B14F-4D97-AF65-F5344CB8AC3E}">
        <p14:creationId xmlns:p14="http://schemas.microsoft.com/office/powerpoint/2010/main" val="835947742"/>
      </p:ext>
    </p:extLst>
  </p:cSld>
  <p:clrMapOvr>
    <a:masterClrMapping/>
  </p:clrMapOvr>
  <p:transition advClick="0" advTm="6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943">
                                            <p:txEl>
                                              <p:pRg st="0" end="0"/>
                                            </p:txEl>
                                          </p:spTgt>
                                        </p:tgtEl>
                                        <p:attrNameLst>
                                          <p:attrName>style.visibility</p:attrName>
                                        </p:attrNameLst>
                                      </p:cBhvr>
                                      <p:to>
                                        <p:strVal val="visible"/>
                                      </p:to>
                                    </p:set>
                                    <p:animEffect transition="in" filter="dissolve">
                                      <p:cBhvr>
                                        <p:cTn id="7" dur="500"/>
                                        <p:tgtEl>
                                          <p:spTgt spid="399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39944">
                                            <p:txEl>
                                              <p:pRg st="0" end="0"/>
                                            </p:txEl>
                                          </p:spTgt>
                                        </p:tgtEl>
                                        <p:attrNameLst>
                                          <p:attrName>style.visibility</p:attrName>
                                        </p:attrNameLst>
                                      </p:cBhvr>
                                      <p:to>
                                        <p:strVal val="visible"/>
                                      </p:to>
                                    </p:set>
                                    <p:anim calcmode="lin" valueType="num">
                                      <p:cBhvr>
                                        <p:cTn id="12" dur="500" fill="hold"/>
                                        <p:tgtEl>
                                          <p:spTgt spid="3994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994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39944">
                                            <p:txEl>
                                              <p:pRg st="1" end="1"/>
                                            </p:txEl>
                                          </p:spTgt>
                                        </p:tgtEl>
                                        <p:attrNameLst>
                                          <p:attrName>style.visibility</p:attrName>
                                        </p:attrNameLst>
                                      </p:cBhvr>
                                      <p:to>
                                        <p:strVal val="visible"/>
                                      </p:to>
                                    </p:set>
                                    <p:anim calcmode="lin" valueType="num">
                                      <p:cBhvr>
                                        <p:cTn id="18" dur="500" fill="hold"/>
                                        <p:tgtEl>
                                          <p:spTgt spid="39944">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994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39944">
                                            <p:txEl>
                                              <p:pRg st="2" end="2"/>
                                            </p:txEl>
                                          </p:spTgt>
                                        </p:tgtEl>
                                        <p:attrNameLst>
                                          <p:attrName>style.visibility</p:attrName>
                                        </p:attrNameLst>
                                      </p:cBhvr>
                                      <p:to>
                                        <p:strVal val="visible"/>
                                      </p:to>
                                    </p:set>
                                    <p:anim calcmode="lin" valueType="num">
                                      <p:cBhvr>
                                        <p:cTn id="24" dur="500" fill="hold"/>
                                        <p:tgtEl>
                                          <p:spTgt spid="39944">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3994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39944">
                                            <p:txEl>
                                              <p:pRg st="3" end="3"/>
                                            </p:txEl>
                                          </p:spTgt>
                                        </p:tgtEl>
                                        <p:attrNameLst>
                                          <p:attrName>style.visibility</p:attrName>
                                        </p:attrNameLst>
                                      </p:cBhvr>
                                      <p:to>
                                        <p:strVal val="visible"/>
                                      </p:to>
                                    </p:set>
                                    <p:anim calcmode="lin" valueType="num">
                                      <p:cBhvr>
                                        <p:cTn id="30" dur="500" fill="hold"/>
                                        <p:tgtEl>
                                          <p:spTgt spid="39944">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3994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39944">
                                            <p:txEl>
                                              <p:pRg st="4" end="4"/>
                                            </p:txEl>
                                          </p:spTgt>
                                        </p:tgtEl>
                                        <p:attrNameLst>
                                          <p:attrName>style.visibility</p:attrName>
                                        </p:attrNameLst>
                                      </p:cBhvr>
                                      <p:to>
                                        <p:strVal val="visible"/>
                                      </p:to>
                                    </p:set>
                                    <p:anim calcmode="lin" valueType="num">
                                      <p:cBhvr>
                                        <p:cTn id="36" dur="500" fill="hold"/>
                                        <p:tgtEl>
                                          <p:spTgt spid="39944">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39944">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7" presetClass="entr" presetSubtype="10" fill="hold" grpId="0" nodeType="clickEffect">
                                  <p:stCondLst>
                                    <p:cond delay="0"/>
                                  </p:stCondLst>
                                  <p:childTnLst>
                                    <p:set>
                                      <p:cBhvr>
                                        <p:cTn id="41" dur="1" fill="hold">
                                          <p:stCondLst>
                                            <p:cond delay="0"/>
                                          </p:stCondLst>
                                        </p:cTn>
                                        <p:tgtEl>
                                          <p:spTgt spid="39944">
                                            <p:txEl>
                                              <p:pRg st="5" end="5"/>
                                            </p:txEl>
                                          </p:spTgt>
                                        </p:tgtEl>
                                        <p:attrNameLst>
                                          <p:attrName>style.visibility</p:attrName>
                                        </p:attrNameLst>
                                      </p:cBhvr>
                                      <p:to>
                                        <p:strVal val="visible"/>
                                      </p:to>
                                    </p:set>
                                    <p:anim calcmode="lin" valueType="num">
                                      <p:cBhvr>
                                        <p:cTn id="42" dur="500" fill="hold"/>
                                        <p:tgtEl>
                                          <p:spTgt spid="3994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9944">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7" presetClass="entr" presetSubtype="10" fill="hold" grpId="0" nodeType="clickEffect">
                                  <p:stCondLst>
                                    <p:cond delay="0"/>
                                  </p:stCondLst>
                                  <p:childTnLst>
                                    <p:set>
                                      <p:cBhvr>
                                        <p:cTn id="47" dur="1" fill="hold">
                                          <p:stCondLst>
                                            <p:cond delay="0"/>
                                          </p:stCondLst>
                                        </p:cTn>
                                        <p:tgtEl>
                                          <p:spTgt spid="39944">
                                            <p:txEl>
                                              <p:pRg st="6" end="6"/>
                                            </p:txEl>
                                          </p:spTgt>
                                        </p:tgtEl>
                                        <p:attrNameLst>
                                          <p:attrName>style.visibility</p:attrName>
                                        </p:attrNameLst>
                                      </p:cBhvr>
                                      <p:to>
                                        <p:strVal val="visible"/>
                                      </p:to>
                                    </p:set>
                                    <p:anim calcmode="lin" valueType="num">
                                      <p:cBhvr>
                                        <p:cTn id="48" dur="500" fill="hold"/>
                                        <p:tgtEl>
                                          <p:spTgt spid="39944">
                                            <p:txEl>
                                              <p:pRg st="6" end="6"/>
                                            </p:txEl>
                                          </p:spTgt>
                                        </p:tgtEl>
                                        <p:attrNameLst>
                                          <p:attrName>ppt_w</p:attrName>
                                        </p:attrNameLst>
                                      </p:cBhvr>
                                      <p:tavLst>
                                        <p:tav tm="0">
                                          <p:val>
                                            <p:fltVal val="0"/>
                                          </p:val>
                                        </p:tav>
                                        <p:tav tm="100000">
                                          <p:val>
                                            <p:strVal val="#ppt_w"/>
                                          </p:val>
                                        </p:tav>
                                      </p:tavLst>
                                    </p:anim>
                                    <p:anim calcmode="lin" valueType="num">
                                      <p:cBhvr>
                                        <p:cTn id="49" dur="500" fill="hold"/>
                                        <p:tgtEl>
                                          <p:spTgt spid="39944">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build="p"/>
      <p:bldP spid="3994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ANd9GcQnMNGEhGRqqbTqV-vDITlXxCQTugJ4CP8DqaidJA_V2rMaE0o6WQ"/>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8534400"/>
          </a:xfrm>
          <a:prstGeom prst="rect">
            <a:avLst/>
          </a:prstGeom>
          <a:noFill/>
          <a:extLst>
            <a:ext uri="{909E8E84-426E-40DD-AFC4-6F175D3DCCD1}">
              <a14:hiddenFill xmlns:a14="http://schemas.microsoft.com/office/drawing/2010/main">
                <a:solidFill>
                  <a:srgbClr val="FFFFFF"/>
                </a:solidFill>
              </a14:hiddenFill>
            </a:ext>
          </a:extLst>
        </p:spPr>
      </p:pic>
      <p:sp>
        <p:nvSpPr>
          <p:cNvPr id="40963" name="Text Box 3"/>
          <p:cNvSpPr txBox="1">
            <a:spLocks noChangeArrowheads="1"/>
          </p:cNvSpPr>
          <p:nvPr/>
        </p:nvSpPr>
        <p:spPr bwMode="auto">
          <a:xfrm>
            <a:off x="-473075" y="2398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40965" name="Text Box 5"/>
          <p:cNvSpPr txBox="1">
            <a:spLocks noChangeArrowheads="1"/>
          </p:cNvSpPr>
          <p:nvPr/>
        </p:nvSpPr>
        <p:spPr bwMode="auto">
          <a:xfrm>
            <a:off x="2514600" y="15240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2400" b="1">
              <a:solidFill>
                <a:srgbClr val="FFFFFF"/>
              </a:solidFill>
              <a:latin typeface="Tahoma" panose="020B0604030504040204" pitchFamily="34" charset="0"/>
            </a:endParaRPr>
          </a:p>
        </p:txBody>
      </p:sp>
      <p:sp>
        <p:nvSpPr>
          <p:cNvPr id="40966" name="Text Box 6"/>
          <p:cNvSpPr txBox="1">
            <a:spLocks noChangeArrowheads="1"/>
          </p:cNvSpPr>
          <p:nvPr/>
        </p:nvSpPr>
        <p:spPr bwMode="auto">
          <a:xfrm>
            <a:off x="2362200" y="13716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2400" b="1">
              <a:solidFill>
                <a:srgbClr val="FFFFFF"/>
              </a:solidFill>
              <a:latin typeface="Tahoma" panose="020B0604030504040204" pitchFamily="34" charset="0"/>
            </a:endParaRPr>
          </a:p>
        </p:txBody>
      </p:sp>
      <p:sp>
        <p:nvSpPr>
          <p:cNvPr id="40968" name="Text Box 8"/>
          <p:cNvSpPr txBox="1">
            <a:spLocks noChangeArrowheads="1"/>
          </p:cNvSpPr>
          <p:nvPr/>
        </p:nvSpPr>
        <p:spPr bwMode="auto">
          <a:xfrm>
            <a:off x="1094874" y="1302543"/>
            <a:ext cx="872289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2800" b="1" dirty="0">
                <a:solidFill>
                  <a:srgbClr val="FFFFFF"/>
                </a:solidFill>
                <a:latin typeface="Tahoma" panose="020B0604030504040204" pitchFamily="34" charset="0"/>
              </a:rPr>
              <a:t>8.  A friend or relative invited me—</a:t>
            </a:r>
          </a:p>
        </p:txBody>
      </p:sp>
      <p:sp>
        <p:nvSpPr>
          <p:cNvPr id="40969" name="Text Box 9"/>
          <p:cNvSpPr txBox="1">
            <a:spLocks noChangeArrowheads="1"/>
          </p:cNvSpPr>
          <p:nvPr/>
        </p:nvSpPr>
        <p:spPr bwMode="auto">
          <a:xfrm>
            <a:off x="7680325" y="1306650"/>
            <a:ext cx="2667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i="1" dirty="0">
                <a:solidFill>
                  <a:srgbClr val="00FFFF"/>
                </a:solidFill>
                <a:latin typeface="Tahoma" panose="020B0604030504040204" pitchFamily="34" charset="0"/>
              </a:rPr>
              <a:t>79%</a:t>
            </a:r>
          </a:p>
        </p:txBody>
      </p:sp>
      <p:sp>
        <p:nvSpPr>
          <p:cNvPr id="40971" name="Text Box 11"/>
          <p:cNvSpPr txBox="1">
            <a:spLocks noChangeArrowheads="1"/>
          </p:cNvSpPr>
          <p:nvPr/>
        </p:nvSpPr>
        <p:spPr bwMode="auto">
          <a:xfrm>
            <a:off x="1443789" y="2765425"/>
            <a:ext cx="963729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altLang="en-US" sz="2800" b="1" dirty="0">
                <a:solidFill>
                  <a:srgbClr val="FFFF00"/>
                </a:solidFill>
                <a:latin typeface="Tahoma" panose="020B0604030504040204" pitchFamily="34" charset="0"/>
              </a:rPr>
              <a:t>YOU can do this—I can do this—WE can do this</a:t>
            </a:r>
          </a:p>
        </p:txBody>
      </p:sp>
    </p:spTree>
    <p:extLst>
      <p:ext uri="{BB962C8B-B14F-4D97-AF65-F5344CB8AC3E}">
        <p14:creationId xmlns:p14="http://schemas.microsoft.com/office/powerpoint/2010/main" val="2521658157"/>
      </p:ext>
    </p:extLst>
  </p:cSld>
  <p:clrMapOvr>
    <a:masterClrMapping/>
  </p:clrMapOvr>
  <p:transition advClick="0" advTm="6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0968">
                                            <p:txEl>
                                              <p:pRg st="0" end="0"/>
                                            </p:txEl>
                                          </p:spTgt>
                                        </p:tgtEl>
                                        <p:attrNameLst>
                                          <p:attrName>style.visibility</p:attrName>
                                        </p:attrNameLst>
                                      </p:cBhvr>
                                      <p:to>
                                        <p:strVal val="visible"/>
                                      </p:to>
                                    </p:set>
                                    <p:anim calcmode="lin" valueType="num">
                                      <p:cBhvr>
                                        <p:cTn id="7" dur="500" fill="hold"/>
                                        <p:tgtEl>
                                          <p:spTgt spid="4096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096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0969"/>
                                        </p:tgtEl>
                                        <p:attrNameLst>
                                          <p:attrName>style.visibility</p:attrName>
                                        </p:attrNameLst>
                                      </p:cBhvr>
                                      <p:to>
                                        <p:strVal val="visible"/>
                                      </p:to>
                                    </p:set>
                                    <p:anim calcmode="lin" valueType="num">
                                      <p:cBhvr>
                                        <p:cTn id="13" dur="500" fill="hold"/>
                                        <p:tgtEl>
                                          <p:spTgt spid="40969"/>
                                        </p:tgtEl>
                                        <p:attrNameLst>
                                          <p:attrName>ppt_w</p:attrName>
                                        </p:attrNameLst>
                                      </p:cBhvr>
                                      <p:tavLst>
                                        <p:tav tm="0">
                                          <p:val>
                                            <p:fltVal val="0"/>
                                          </p:val>
                                        </p:tav>
                                        <p:tav tm="100000">
                                          <p:val>
                                            <p:strVal val="#ppt_w"/>
                                          </p:val>
                                        </p:tav>
                                      </p:tavLst>
                                    </p:anim>
                                    <p:anim calcmode="lin" valueType="num">
                                      <p:cBhvr>
                                        <p:cTn id="14" dur="500" fill="hold"/>
                                        <p:tgtEl>
                                          <p:spTgt spid="40969"/>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40971"/>
                                        </p:tgtEl>
                                        <p:attrNameLst>
                                          <p:attrName>style.visibility</p:attrName>
                                        </p:attrNameLst>
                                      </p:cBhvr>
                                      <p:to>
                                        <p:strVal val="visible"/>
                                      </p:to>
                                    </p:set>
                                    <p:anim calcmode="lin" valueType="num">
                                      <p:cBhvr>
                                        <p:cTn id="19" dur="500" fill="hold"/>
                                        <p:tgtEl>
                                          <p:spTgt spid="40971"/>
                                        </p:tgtEl>
                                        <p:attrNameLst>
                                          <p:attrName>ppt_w</p:attrName>
                                        </p:attrNameLst>
                                      </p:cBhvr>
                                      <p:tavLst>
                                        <p:tav tm="0">
                                          <p:val>
                                            <p:fltVal val="0"/>
                                          </p:val>
                                        </p:tav>
                                        <p:tav tm="100000">
                                          <p:val>
                                            <p:strVal val="#ppt_w"/>
                                          </p:val>
                                        </p:tav>
                                      </p:tavLst>
                                    </p:anim>
                                    <p:anim calcmode="lin" valueType="num">
                                      <p:cBhvr>
                                        <p:cTn id="20" dur="500" fill="hold"/>
                                        <p:tgtEl>
                                          <p:spTgt spid="4097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8" grpId="0" build="p"/>
      <p:bldP spid="40969" grpId="0"/>
      <p:bldP spid="4097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ANd9GcQnMNGEhGRqqbTqV-vDITlXxCQTugJ4CP8DqaidJA_V2rMaE0o6WQ"/>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8534400"/>
          </a:xfrm>
          <a:prstGeom prst="rect">
            <a:avLst/>
          </a:prstGeom>
          <a:noFill/>
          <a:extLst>
            <a:ext uri="{909E8E84-426E-40DD-AFC4-6F175D3DCCD1}">
              <a14:hiddenFill xmlns:a14="http://schemas.microsoft.com/office/drawing/2010/main">
                <a:solidFill>
                  <a:srgbClr val="FFFFFF"/>
                </a:solidFill>
              </a14:hiddenFill>
            </a:ext>
          </a:extLst>
        </p:spPr>
      </p:pic>
      <p:sp>
        <p:nvSpPr>
          <p:cNvPr id="48131" name="Text Box 3"/>
          <p:cNvSpPr txBox="1">
            <a:spLocks noChangeArrowheads="1"/>
          </p:cNvSpPr>
          <p:nvPr/>
        </p:nvSpPr>
        <p:spPr bwMode="auto">
          <a:xfrm>
            <a:off x="-473075" y="2398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48132" name="Text Box 4"/>
          <p:cNvSpPr txBox="1">
            <a:spLocks noChangeArrowheads="1"/>
          </p:cNvSpPr>
          <p:nvPr/>
        </p:nvSpPr>
        <p:spPr bwMode="auto">
          <a:xfrm>
            <a:off x="1981200" y="685800"/>
            <a:ext cx="815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B343"/>
                </a:solidFill>
              </a:rPr>
              <a:t>V.  WE MUST LIVE A GODLY LIFE</a:t>
            </a:r>
          </a:p>
        </p:txBody>
      </p:sp>
      <p:sp>
        <p:nvSpPr>
          <p:cNvPr id="48133" name="Text Box 5"/>
          <p:cNvSpPr txBox="1">
            <a:spLocks noChangeArrowheads="1"/>
          </p:cNvSpPr>
          <p:nvPr/>
        </p:nvSpPr>
        <p:spPr bwMode="auto">
          <a:xfrm>
            <a:off x="2514600" y="15240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2400" b="1">
              <a:solidFill>
                <a:srgbClr val="FFFFFF"/>
              </a:solidFill>
              <a:latin typeface="Tahoma" panose="020B0604030504040204" pitchFamily="34" charset="0"/>
            </a:endParaRPr>
          </a:p>
        </p:txBody>
      </p:sp>
      <p:sp>
        <p:nvSpPr>
          <p:cNvPr id="48134" name="Text Box 6"/>
          <p:cNvSpPr txBox="1">
            <a:spLocks noChangeArrowheads="1"/>
          </p:cNvSpPr>
          <p:nvPr/>
        </p:nvSpPr>
        <p:spPr bwMode="auto">
          <a:xfrm>
            <a:off x="2362200" y="13716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2400" b="1">
              <a:solidFill>
                <a:srgbClr val="FFFFFF"/>
              </a:solidFill>
              <a:latin typeface="Tahoma" panose="020B0604030504040204" pitchFamily="34" charset="0"/>
            </a:endParaRPr>
          </a:p>
        </p:txBody>
      </p:sp>
      <p:sp>
        <p:nvSpPr>
          <p:cNvPr id="48135" name="Text Box 7"/>
          <p:cNvSpPr txBox="1">
            <a:spLocks noChangeArrowheads="1"/>
          </p:cNvSpPr>
          <p:nvPr/>
        </p:nvSpPr>
        <p:spPr bwMode="auto">
          <a:xfrm>
            <a:off x="998621" y="1371600"/>
            <a:ext cx="1073216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altLang="en-US" sz="2800" b="1" i="1" dirty="0">
                <a:solidFill>
                  <a:srgbClr val="00FF00"/>
                </a:solidFill>
                <a:latin typeface="Tahoma" panose="020B0604030504040204" pitchFamily="34" charset="0"/>
              </a:rPr>
              <a:t>“BUT I AM JUST ONE PERSON—WHAT CAN I DO?</a:t>
            </a:r>
          </a:p>
        </p:txBody>
      </p:sp>
      <p:sp>
        <p:nvSpPr>
          <p:cNvPr id="48136" name="Text Box 8"/>
          <p:cNvSpPr txBox="1">
            <a:spLocks noChangeArrowheads="1"/>
          </p:cNvSpPr>
          <p:nvPr/>
        </p:nvSpPr>
        <p:spPr bwMode="auto">
          <a:xfrm>
            <a:off x="998621" y="1981200"/>
            <a:ext cx="10491537"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dirty="0">
                <a:solidFill>
                  <a:srgbClr val="FFFFFF"/>
                </a:solidFill>
                <a:latin typeface="Tahoma" panose="020B0604030504040204" pitchFamily="34" charset="0"/>
              </a:rPr>
              <a:t>Titus 2:11-14  For the grace of God that brings salvation has appeared to all men. 12 It teaches us to say "No" to ungodliness and worldly passions, and to live self-controlled, upright and godly lives in this present age, 13 while we wait for the blessed hope — the glorious appearing of our great God and Savior, Jesus Christ, 14 who gave himself for us to redeem us from all wickedness and to purify for himself a people that are his very own, eager to do what is good. </a:t>
            </a:r>
          </a:p>
        </p:txBody>
      </p:sp>
    </p:spTree>
    <p:extLst>
      <p:ext uri="{BB962C8B-B14F-4D97-AF65-F5344CB8AC3E}">
        <p14:creationId xmlns:p14="http://schemas.microsoft.com/office/powerpoint/2010/main" val="211455012"/>
      </p:ext>
    </p:extLst>
  </p:cSld>
  <p:clrMapOvr>
    <a:masterClrMapping/>
  </p:clrMapOvr>
  <p:transition advClick="0" advTm="6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7" presetClass="entr" presetSubtype="10" fill="hold" grpId="0" nodeType="clickEffect">
                                  <p:stCondLst>
                                    <p:cond delay="0"/>
                                  </p:stCondLst>
                                  <p:childTnLst>
                                    <p:set>
                                      <p:cBhvr>
                                        <p:cTn id="10" dur="1" fill="hold">
                                          <p:stCondLst>
                                            <p:cond delay="0"/>
                                          </p:stCondLst>
                                        </p:cTn>
                                        <p:tgtEl>
                                          <p:spTgt spid="48136">
                                            <p:txEl>
                                              <p:pRg st="0" end="0"/>
                                            </p:txEl>
                                          </p:spTgt>
                                        </p:tgtEl>
                                        <p:attrNameLst>
                                          <p:attrName>style.visibility</p:attrName>
                                        </p:attrNameLst>
                                      </p:cBhvr>
                                      <p:to>
                                        <p:strVal val="visible"/>
                                      </p:to>
                                    </p:set>
                                    <p:anim calcmode="lin" valueType="num">
                                      <p:cBhvr>
                                        <p:cTn id="11" dur="500" fill="hold"/>
                                        <p:tgtEl>
                                          <p:spTgt spid="48136">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4813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5" grpId="0"/>
      <p:bldP spid="4813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ANd9GcQnMNGEhGRqqbTqV-vDITlXxCQTugJ4CP8DqaidJA_V2rMaE0o6WQ"/>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8534400"/>
          </a:xfrm>
          <a:prstGeom prst="rect">
            <a:avLst/>
          </a:prstGeom>
          <a:noFill/>
          <a:extLst>
            <a:ext uri="{909E8E84-426E-40DD-AFC4-6F175D3DCCD1}">
              <a14:hiddenFill xmlns:a14="http://schemas.microsoft.com/office/drawing/2010/main">
                <a:solidFill>
                  <a:srgbClr val="FFFFFF"/>
                </a:solidFill>
              </a14:hiddenFill>
            </a:ext>
          </a:extLst>
        </p:spPr>
      </p:pic>
      <p:sp>
        <p:nvSpPr>
          <p:cNvPr id="9223" name="Text Box 7"/>
          <p:cNvSpPr txBox="1">
            <a:spLocks noChangeArrowheads="1"/>
          </p:cNvSpPr>
          <p:nvPr/>
        </p:nvSpPr>
        <p:spPr bwMode="auto">
          <a:xfrm>
            <a:off x="-473075" y="2398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9224" name="Text Box 8"/>
          <p:cNvSpPr txBox="1">
            <a:spLocks noChangeArrowheads="1"/>
          </p:cNvSpPr>
          <p:nvPr/>
        </p:nvSpPr>
        <p:spPr bwMode="auto">
          <a:xfrm>
            <a:off x="1981200" y="685800"/>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400" b="1">
                <a:solidFill>
                  <a:srgbClr val="FFB343"/>
                </a:solidFill>
              </a:rPr>
              <a:t>IT IS OBVIOUS THAT AMERICA IS IN TROUBLE</a:t>
            </a:r>
          </a:p>
        </p:txBody>
      </p:sp>
      <p:sp>
        <p:nvSpPr>
          <p:cNvPr id="9225" name="Text Box 9"/>
          <p:cNvSpPr txBox="1">
            <a:spLocks noChangeArrowheads="1"/>
          </p:cNvSpPr>
          <p:nvPr/>
        </p:nvSpPr>
        <p:spPr bwMode="auto">
          <a:xfrm>
            <a:off x="2514600" y="1524000"/>
            <a:ext cx="7467600"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00FFFF"/>
                </a:solidFill>
                <a:latin typeface="Tahoma" panose="020B0604030504040204" pitchFamily="34" charset="0"/>
              </a:rPr>
              <a:t>34 TRILLION $ DEBT— CLIMBING</a:t>
            </a:r>
            <a:r>
              <a:rPr lang="en-US" altLang="en-US" sz="2800" b="1" dirty="0">
                <a:solidFill>
                  <a:srgbClr val="FFFFFF"/>
                </a:solidFill>
                <a:latin typeface="Tahoma" panose="020B0604030504040204" pitchFamily="34" charset="0"/>
              </a:rPr>
              <a:t> </a:t>
            </a:r>
          </a:p>
          <a:p>
            <a:pPr algn="ctr" fontAlgn="base">
              <a:spcBef>
                <a:spcPct val="50000"/>
              </a:spcBef>
              <a:spcAft>
                <a:spcPct val="0"/>
              </a:spcAft>
            </a:pPr>
            <a:r>
              <a:rPr lang="en-US" altLang="en-US" sz="2800" b="1" dirty="0">
                <a:solidFill>
                  <a:srgbClr val="FFFF00"/>
                </a:solidFill>
                <a:latin typeface="Tahoma" panose="020B0604030504040204" pitchFamily="34" charset="0"/>
              </a:rPr>
              <a:t>MORAL CONDITION GROWING WORSE</a:t>
            </a:r>
          </a:p>
          <a:p>
            <a:pPr algn="ctr" fontAlgn="base">
              <a:spcBef>
                <a:spcPct val="50000"/>
              </a:spcBef>
              <a:spcAft>
                <a:spcPct val="0"/>
              </a:spcAft>
            </a:pPr>
            <a:r>
              <a:rPr lang="en-US" altLang="en-US" sz="2800" b="1" dirty="0">
                <a:solidFill>
                  <a:srgbClr val="FFFFFF"/>
                </a:solidFill>
                <a:latin typeface="Tahoma" panose="020B0604030504040204" pitchFamily="34" charset="0"/>
              </a:rPr>
              <a:t>POLITICAL CORRUPTION ABOUNDS</a:t>
            </a:r>
          </a:p>
          <a:p>
            <a:pPr algn="ctr" fontAlgn="base">
              <a:spcBef>
                <a:spcPct val="50000"/>
              </a:spcBef>
              <a:spcAft>
                <a:spcPct val="0"/>
              </a:spcAft>
            </a:pPr>
            <a:r>
              <a:rPr lang="en-US" altLang="en-US" sz="2800" b="1" dirty="0">
                <a:solidFill>
                  <a:srgbClr val="00FF00"/>
                </a:solidFill>
                <a:latin typeface="Tahoma" panose="020B0604030504040204" pitchFamily="34" charset="0"/>
              </a:rPr>
              <a:t>ALL </a:t>
            </a:r>
            <a:r>
              <a:rPr lang="en-US" altLang="en-US" sz="2800" b="1" dirty="0">
                <a:solidFill>
                  <a:srgbClr val="00FF00"/>
                </a:solidFill>
                <a:latin typeface="Tahoma" panose="020B0604030504040204" pitchFamily="34" charset="0"/>
              </a:rPr>
              <a:t>KINDS OF SOLUTIONS ARE OFFERED</a:t>
            </a:r>
          </a:p>
        </p:txBody>
      </p:sp>
    </p:spTree>
    <p:extLst>
      <p:ext uri="{BB962C8B-B14F-4D97-AF65-F5344CB8AC3E}">
        <p14:creationId xmlns:p14="http://schemas.microsoft.com/office/powerpoint/2010/main" val="1984703994"/>
      </p:ext>
    </p:extLst>
  </p:cSld>
  <p:clrMapOvr>
    <a:masterClrMapping/>
  </p:clrMapOvr>
  <p:transition advClick="0" advTm="6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ANd9GcQnMNGEhGRqqbTqV-vDITlXxCQTugJ4CP8DqaidJA_V2rMaE0o6WQ"/>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8534400"/>
          </a:xfrm>
          <a:prstGeom prst="rect">
            <a:avLst/>
          </a:prstGeom>
          <a:noFill/>
          <a:extLst>
            <a:ext uri="{909E8E84-426E-40DD-AFC4-6F175D3DCCD1}">
              <a14:hiddenFill xmlns:a14="http://schemas.microsoft.com/office/drawing/2010/main">
                <a:solidFill>
                  <a:srgbClr val="FFFFFF"/>
                </a:solidFill>
              </a14:hiddenFill>
            </a:ext>
          </a:extLst>
        </p:spPr>
      </p:pic>
      <p:sp>
        <p:nvSpPr>
          <p:cNvPr id="49155" name="Text Box 3"/>
          <p:cNvSpPr txBox="1">
            <a:spLocks noChangeArrowheads="1"/>
          </p:cNvSpPr>
          <p:nvPr/>
        </p:nvSpPr>
        <p:spPr bwMode="auto">
          <a:xfrm>
            <a:off x="-473075" y="2398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49156" name="Text Box 4"/>
          <p:cNvSpPr txBox="1">
            <a:spLocks noChangeArrowheads="1"/>
          </p:cNvSpPr>
          <p:nvPr/>
        </p:nvSpPr>
        <p:spPr bwMode="auto">
          <a:xfrm>
            <a:off x="1981200" y="685800"/>
            <a:ext cx="815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B343"/>
                </a:solidFill>
              </a:rPr>
              <a:t>V.  WE MUST LIVE A GODLY LIFE</a:t>
            </a:r>
          </a:p>
        </p:txBody>
      </p:sp>
      <p:sp>
        <p:nvSpPr>
          <p:cNvPr id="49157" name="Text Box 5"/>
          <p:cNvSpPr txBox="1">
            <a:spLocks noChangeArrowheads="1"/>
          </p:cNvSpPr>
          <p:nvPr/>
        </p:nvSpPr>
        <p:spPr bwMode="auto">
          <a:xfrm>
            <a:off x="2514600" y="15240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2400" b="1">
              <a:solidFill>
                <a:srgbClr val="FFFFFF"/>
              </a:solidFill>
              <a:latin typeface="Tahoma" panose="020B0604030504040204" pitchFamily="34" charset="0"/>
            </a:endParaRPr>
          </a:p>
        </p:txBody>
      </p:sp>
      <p:sp>
        <p:nvSpPr>
          <p:cNvPr id="49158" name="Text Box 6"/>
          <p:cNvSpPr txBox="1">
            <a:spLocks noChangeArrowheads="1"/>
          </p:cNvSpPr>
          <p:nvPr/>
        </p:nvSpPr>
        <p:spPr bwMode="auto">
          <a:xfrm>
            <a:off x="2362200" y="13716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2400" b="1">
              <a:solidFill>
                <a:srgbClr val="FFFFFF"/>
              </a:solidFill>
              <a:latin typeface="Tahoma" panose="020B0604030504040204" pitchFamily="34" charset="0"/>
            </a:endParaRPr>
          </a:p>
        </p:txBody>
      </p:sp>
      <p:sp>
        <p:nvSpPr>
          <p:cNvPr id="49160" name="Text Box 8"/>
          <p:cNvSpPr txBox="1">
            <a:spLocks noChangeArrowheads="1"/>
          </p:cNvSpPr>
          <p:nvPr/>
        </p:nvSpPr>
        <p:spPr bwMode="auto">
          <a:xfrm>
            <a:off x="697831" y="1524000"/>
            <a:ext cx="10816389"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dirty="0">
                <a:solidFill>
                  <a:srgbClr val="FFFFFF"/>
                </a:solidFill>
                <a:latin typeface="Tahoma" panose="020B0604030504040204" pitchFamily="34" charset="0"/>
              </a:rPr>
              <a:t>Titus 2:7-8  In everything set them an example by doing what is good. In your teaching show integrity, seriousness 8 and soundness of speech that cannot be condemned, so that those who oppose you may be ashamed because they have nothing bad to say about us. </a:t>
            </a:r>
          </a:p>
          <a:p>
            <a:pPr fontAlgn="base">
              <a:spcBef>
                <a:spcPct val="0"/>
              </a:spcBef>
              <a:spcAft>
                <a:spcPct val="0"/>
              </a:spcAft>
            </a:pPr>
            <a:endParaRPr lang="en-US" altLang="en-US" sz="2800" b="1" dirty="0">
              <a:solidFill>
                <a:srgbClr val="FFFFFF"/>
              </a:solidFill>
              <a:latin typeface="Tahoma" panose="020B0604030504040204" pitchFamily="34" charset="0"/>
            </a:endParaRPr>
          </a:p>
          <a:p>
            <a:pPr fontAlgn="base">
              <a:spcBef>
                <a:spcPct val="0"/>
              </a:spcBef>
              <a:spcAft>
                <a:spcPct val="0"/>
              </a:spcAft>
            </a:pPr>
            <a:r>
              <a:rPr lang="en-US" altLang="en-US" sz="2800" dirty="0">
                <a:solidFill>
                  <a:srgbClr val="FFFFFF"/>
                </a:solidFill>
                <a:latin typeface="Tahoma" panose="020B0604030504040204" pitchFamily="34" charset="0"/>
              </a:rPr>
              <a:t>    </a:t>
            </a:r>
          </a:p>
        </p:txBody>
      </p:sp>
    </p:spTree>
    <p:extLst>
      <p:ext uri="{BB962C8B-B14F-4D97-AF65-F5344CB8AC3E}">
        <p14:creationId xmlns:p14="http://schemas.microsoft.com/office/powerpoint/2010/main" val="4070707865"/>
      </p:ext>
    </p:extLst>
  </p:cSld>
  <p:clrMapOvr>
    <a:masterClrMapping/>
  </p:clrMapOvr>
  <p:transition advClick="0" advTm="6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49160">
                                            <p:txEl>
                                              <p:pRg st="0" end="0"/>
                                            </p:txEl>
                                          </p:spTgt>
                                        </p:tgtEl>
                                        <p:attrNameLst>
                                          <p:attrName>style.visibility</p:attrName>
                                        </p:attrNameLst>
                                      </p:cBhvr>
                                      <p:to>
                                        <p:strVal val="visible"/>
                                      </p:to>
                                    </p:set>
                                    <p:anim calcmode="lin" valueType="num">
                                      <p:cBhvr>
                                        <p:cTn id="7" dur="500" fill="hold"/>
                                        <p:tgtEl>
                                          <p:spTgt spid="4916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9160">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0"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ANd9GcQnMNGEhGRqqbTqV-vDITlXxCQTugJ4CP8DqaidJA_V2rMaE0o6WQ"/>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8534400"/>
          </a:xfrm>
          <a:prstGeom prst="rect">
            <a:avLst/>
          </a:prstGeom>
          <a:noFill/>
          <a:extLst>
            <a:ext uri="{909E8E84-426E-40DD-AFC4-6F175D3DCCD1}">
              <a14:hiddenFill xmlns:a14="http://schemas.microsoft.com/office/drawing/2010/main">
                <a:solidFill>
                  <a:srgbClr val="FFFFFF"/>
                </a:solidFill>
              </a14:hiddenFill>
            </a:ext>
          </a:extLst>
        </p:spPr>
      </p:pic>
      <p:sp>
        <p:nvSpPr>
          <p:cNvPr id="50179" name="Text Box 3"/>
          <p:cNvSpPr txBox="1">
            <a:spLocks noChangeArrowheads="1"/>
          </p:cNvSpPr>
          <p:nvPr/>
        </p:nvSpPr>
        <p:spPr bwMode="auto">
          <a:xfrm>
            <a:off x="-473075" y="2398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50180" name="Text Box 4"/>
          <p:cNvSpPr txBox="1">
            <a:spLocks noChangeArrowheads="1"/>
          </p:cNvSpPr>
          <p:nvPr/>
        </p:nvSpPr>
        <p:spPr bwMode="auto">
          <a:xfrm>
            <a:off x="2019300" y="457200"/>
            <a:ext cx="815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B343"/>
                </a:solidFill>
              </a:rPr>
              <a:t>V.  WE MUST LIVE A GODLY LIFE</a:t>
            </a:r>
          </a:p>
        </p:txBody>
      </p:sp>
      <p:sp>
        <p:nvSpPr>
          <p:cNvPr id="50181" name="Text Box 5"/>
          <p:cNvSpPr txBox="1">
            <a:spLocks noChangeArrowheads="1"/>
          </p:cNvSpPr>
          <p:nvPr/>
        </p:nvSpPr>
        <p:spPr bwMode="auto">
          <a:xfrm>
            <a:off x="2514600" y="15240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2400" b="1">
              <a:solidFill>
                <a:srgbClr val="FFFFFF"/>
              </a:solidFill>
              <a:latin typeface="Tahoma" panose="020B0604030504040204" pitchFamily="34" charset="0"/>
            </a:endParaRPr>
          </a:p>
        </p:txBody>
      </p:sp>
      <p:sp>
        <p:nvSpPr>
          <p:cNvPr id="50182" name="Text Box 6"/>
          <p:cNvSpPr txBox="1">
            <a:spLocks noChangeArrowheads="1"/>
          </p:cNvSpPr>
          <p:nvPr/>
        </p:nvSpPr>
        <p:spPr bwMode="auto">
          <a:xfrm>
            <a:off x="2362200" y="13716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2400" b="1">
              <a:solidFill>
                <a:srgbClr val="FFFFFF"/>
              </a:solidFill>
              <a:latin typeface="Tahoma" panose="020B0604030504040204" pitchFamily="34" charset="0"/>
            </a:endParaRPr>
          </a:p>
        </p:txBody>
      </p:sp>
      <p:sp>
        <p:nvSpPr>
          <p:cNvPr id="50184" name="Text Box 8"/>
          <p:cNvSpPr txBox="1">
            <a:spLocks noChangeArrowheads="1"/>
          </p:cNvSpPr>
          <p:nvPr/>
        </p:nvSpPr>
        <p:spPr bwMode="auto">
          <a:xfrm>
            <a:off x="902368" y="1371600"/>
            <a:ext cx="10708106"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dirty="0">
                <a:solidFill>
                  <a:srgbClr val="FFFFFF"/>
                </a:solidFill>
                <a:latin typeface="Tahoma" panose="020B0604030504040204" pitchFamily="34" charset="0"/>
              </a:rPr>
              <a:t>2 Peter 3:11-12  Since everything will be destroyed in this way, what kind of people ought you to be? You ought to live holy and godly lives 12 as you look forward to the day of God and speed its coming.</a:t>
            </a:r>
          </a:p>
          <a:p>
            <a:pPr fontAlgn="base">
              <a:spcBef>
                <a:spcPct val="0"/>
              </a:spcBef>
              <a:spcAft>
                <a:spcPct val="0"/>
              </a:spcAft>
            </a:pPr>
            <a:r>
              <a:rPr lang="en-US" altLang="en-US" sz="2800" dirty="0">
                <a:solidFill>
                  <a:srgbClr val="FFFFFF"/>
                </a:solidFill>
                <a:latin typeface="Tahoma" panose="020B0604030504040204" pitchFamily="34" charset="0"/>
              </a:rPr>
              <a:t>    </a:t>
            </a:r>
          </a:p>
        </p:txBody>
      </p:sp>
    </p:spTree>
    <p:extLst>
      <p:ext uri="{BB962C8B-B14F-4D97-AF65-F5344CB8AC3E}">
        <p14:creationId xmlns:p14="http://schemas.microsoft.com/office/powerpoint/2010/main" val="1084470725"/>
      </p:ext>
    </p:extLst>
  </p:cSld>
  <p:clrMapOvr>
    <a:masterClrMapping/>
  </p:clrMapOvr>
  <p:transition advClick="0" advTm="6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0184">
                                            <p:txEl>
                                              <p:pRg st="0" end="0"/>
                                            </p:txEl>
                                          </p:spTgt>
                                        </p:tgtEl>
                                        <p:attrNameLst>
                                          <p:attrName>style.visibility</p:attrName>
                                        </p:attrNameLst>
                                      </p:cBhvr>
                                      <p:to>
                                        <p:strVal val="visible"/>
                                      </p:to>
                                    </p:set>
                                    <p:anim calcmode="lin" valueType="num">
                                      <p:cBhvr>
                                        <p:cTn id="7" dur="500" fill="hold"/>
                                        <p:tgtEl>
                                          <p:spTgt spid="5018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0184">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ANd9GcQnMNGEhGRqqbTqV-vDITlXxCQTugJ4CP8DqaidJA_V2rMaE0o6WQ"/>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8534400"/>
          </a:xfrm>
          <a:prstGeom prst="rect">
            <a:avLst/>
          </a:prstGeom>
          <a:noFill/>
          <a:extLst>
            <a:ext uri="{909E8E84-426E-40DD-AFC4-6F175D3DCCD1}">
              <a14:hiddenFill xmlns:a14="http://schemas.microsoft.com/office/drawing/2010/main">
                <a:solidFill>
                  <a:srgbClr val="FFFFFF"/>
                </a:solidFill>
              </a14:hiddenFill>
            </a:ext>
          </a:extLst>
        </p:spPr>
      </p:pic>
      <p:sp>
        <p:nvSpPr>
          <p:cNvPr id="51203" name="Text Box 3"/>
          <p:cNvSpPr txBox="1">
            <a:spLocks noChangeArrowheads="1"/>
          </p:cNvSpPr>
          <p:nvPr/>
        </p:nvSpPr>
        <p:spPr bwMode="auto">
          <a:xfrm>
            <a:off x="-473075" y="2398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51204" name="Text Box 4"/>
          <p:cNvSpPr txBox="1">
            <a:spLocks noChangeArrowheads="1"/>
          </p:cNvSpPr>
          <p:nvPr/>
        </p:nvSpPr>
        <p:spPr bwMode="auto">
          <a:xfrm>
            <a:off x="1981200" y="685800"/>
            <a:ext cx="815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B343"/>
                </a:solidFill>
              </a:rPr>
              <a:t>V.  WE MUST LIVE A GODLY LIFE</a:t>
            </a:r>
          </a:p>
        </p:txBody>
      </p:sp>
      <p:sp>
        <p:nvSpPr>
          <p:cNvPr id="51205" name="Text Box 5"/>
          <p:cNvSpPr txBox="1">
            <a:spLocks noChangeArrowheads="1"/>
          </p:cNvSpPr>
          <p:nvPr/>
        </p:nvSpPr>
        <p:spPr bwMode="auto">
          <a:xfrm>
            <a:off x="2514600" y="15240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2400" b="1">
              <a:solidFill>
                <a:srgbClr val="FFFFFF"/>
              </a:solidFill>
              <a:latin typeface="Tahoma" panose="020B0604030504040204" pitchFamily="34" charset="0"/>
            </a:endParaRPr>
          </a:p>
        </p:txBody>
      </p:sp>
      <p:sp>
        <p:nvSpPr>
          <p:cNvPr id="51206" name="Text Box 6"/>
          <p:cNvSpPr txBox="1">
            <a:spLocks noChangeArrowheads="1"/>
          </p:cNvSpPr>
          <p:nvPr/>
        </p:nvSpPr>
        <p:spPr bwMode="auto">
          <a:xfrm>
            <a:off x="2362200" y="13716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2400" b="1">
              <a:solidFill>
                <a:srgbClr val="FFFFFF"/>
              </a:solidFill>
              <a:latin typeface="Tahoma" panose="020B0604030504040204" pitchFamily="34" charset="0"/>
            </a:endParaRPr>
          </a:p>
        </p:txBody>
      </p:sp>
      <p:sp>
        <p:nvSpPr>
          <p:cNvPr id="51208" name="Text Box 8"/>
          <p:cNvSpPr txBox="1">
            <a:spLocks noChangeArrowheads="1"/>
          </p:cNvSpPr>
          <p:nvPr/>
        </p:nvSpPr>
        <p:spPr bwMode="auto">
          <a:xfrm>
            <a:off x="1315453" y="1600200"/>
            <a:ext cx="10066421"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en-US" sz="2800" b="1" dirty="0">
                <a:solidFill>
                  <a:srgbClr val="FFFFFF"/>
                </a:solidFill>
                <a:latin typeface="Tahoma" panose="020B0604030504040204" pitchFamily="34" charset="0"/>
              </a:rPr>
              <a:t>1 Peter 3:15-16  But in your hearts set apart Christ as Lord. Always be prepared to give an answer to everyone who asks you to give the reason for the hope that you have. But do this with gentleness and respect, 16 keeping a clear conscience, so that those who speak maliciously against your good behavior in Christ may be ashamed of their slander.   </a:t>
            </a:r>
          </a:p>
        </p:txBody>
      </p:sp>
    </p:spTree>
    <p:extLst>
      <p:ext uri="{BB962C8B-B14F-4D97-AF65-F5344CB8AC3E}">
        <p14:creationId xmlns:p14="http://schemas.microsoft.com/office/powerpoint/2010/main" val="2484120370"/>
      </p:ext>
    </p:extLst>
  </p:cSld>
  <p:clrMapOvr>
    <a:masterClrMapping/>
  </p:clrMapOvr>
  <p:transition advClick="0" advTm="6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1208">
                                            <p:txEl>
                                              <p:pRg st="0" end="0"/>
                                            </p:txEl>
                                          </p:spTgt>
                                        </p:tgtEl>
                                        <p:attrNameLst>
                                          <p:attrName>style.visibility</p:attrName>
                                        </p:attrNameLst>
                                      </p:cBhvr>
                                      <p:to>
                                        <p:strVal val="visible"/>
                                      </p:to>
                                    </p:set>
                                    <p:anim calcmode="lin" valueType="num">
                                      <p:cBhvr>
                                        <p:cTn id="7" dur="500" fill="hold"/>
                                        <p:tgtEl>
                                          <p:spTgt spid="5120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08">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8"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ANd9GcQnMNGEhGRqqbTqV-vDITlXxCQTugJ4CP8DqaidJA_V2rMaE0o6WQ"/>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8534400"/>
          </a:xfrm>
          <a:prstGeom prst="rect">
            <a:avLst/>
          </a:prstGeom>
          <a:noFill/>
          <a:extLst>
            <a:ext uri="{909E8E84-426E-40DD-AFC4-6F175D3DCCD1}">
              <a14:hiddenFill xmlns:a14="http://schemas.microsoft.com/office/drawing/2010/main">
                <a:solidFill>
                  <a:srgbClr val="FFFFFF"/>
                </a:solidFill>
              </a14:hiddenFill>
            </a:ext>
          </a:extLst>
        </p:spPr>
      </p:pic>
      <p:sp>
        <p:nvSpPr>
          <p:cNvPr id="52227" name="Text Box 3"/>
          <p:cNvSpPr txBox="1">
            <a:spLocks noChangeArrowheads="1"/>
          </p:cNvSpPr>
          <p:nvPr/>
        </p:nvSpPr>
        <p:spPr bwMode="auto">
          <a:xfrm>
            <a:off x="-473075" y="2398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52228" name="Text Box 4"/>
          <p:cNvSpPr txBox="1">
            <a:spLocks noChangeArrowheads="1"/>
          </p:cNvSpPr>
          <p:nvPr/>
        </p:nvSpPr>
        <p:spPr bwMode="auto">
          <a:xfrm>
            <a:off x="1981200" y="685800"/>
            <a:ext cx="815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B343"/>
                </a:solidFill>
              </a:rPr>
              <a:t>V.  WE MUST LIVE A GODLY LIFE</a:t>
            </a:r>
          </a:p>
        </p:txBody>
      </p:sp>
      <p:sp>
        <p:nvSpPr>
          <p:cNvPr id="52229" name="Text Box 5"/>
          <p:cNvSpPr txBox="1">
            <a:spLocks noChangeArrowheads="1"/>
          </p:cNvSpPr>
          <p:nvPr/>
        </p:nvSpPr>
        <p:spPr bwMode="auto">
          <a:xfrm>
            <a:off x="2514600" y="15240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2400" b="1">
              <a:solidFill>
                <a:srgbClr val="FFFFFF"/>
              </a:solidFill>
              <a:latin typeface="Tahoma" panose="020B0604030504040204" pitchFamily="34" charset="0"/>
            </a:endParaRPr>
          </a:p>
        </p:txBody>
      </p:sp>
      <p:sp>
        <p:nvSpPr>
          <p:cNvPr id="52230" name="Text Box 6"/>
          <p:cNvSpPr txBox="1">
            <a:spLocks noChangeArrowheads="1"/>
          </p:cNvSpPr>
          <p:nvPr/>
        </p:nvSpPr>
        <p:spPr bwMode="auto">
          <a:xfrm>
            <a:off x="2362200" y="13716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2400" b="1">
              <a:solidFill>
                <a:srgbClr val="FFFFFF"/>
              </a:solidFill>
              <a:latin typeface="Tahoma" panose="020B0604030504040204" pitchFamily="34" charset="0"/>
            </a:endParaRPr>
          </a:p>
        </p:txBody>
      </p:sp>
      <p:sp>
        <p:nvSpPr>
          <p:cNvPr id="52231" name="Text Box 7"/>
          <p:cNvSpPr txBox="1">
            <a:spLocks noChangeArrowheads="1"/>
          </p:cNvSpPr>
          <p:nvPr/>
        </p:nvSpPr>
        <p:spPr bwMode="auto">
          <a:xfrm>
            <a:off x="842211" y="1371600"/>
            <a:ext cx="1053966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altLang="en-US" sz="2800" b="1" i="1" dirty="0">
                <a:solidFill>
                  <a:srgbClr val="00FF00"/>
                </a:solidFill>
                <a:latin typeface="Tahoma" panose="020B0604030504040204" pitchFamily="34" charset="0"/>
              </a:rPr>
              <a:t>THERE IS ONLY ONE WHO CAN MAKE THINGS RIGHT WHEN THINGS GO WRONG</a:t>
            </a:r>
          </a:p>
          <a:p>
            <a:pPr algn="ctr" fontAlgn="base">
              <a:spcBef>
                <a:spcPct val="0"/>
              </a:spcBef>
              <a:spcAft>
                <a:spcPct val="0"/>
              </a:spcAft>
            </a:pPr>
            <a:endParaRPr lang="en-US" altLang="en-US" sz="2800" b="1" i="1" dirty="0">
              <a:solidFill>
                <a:srgbClr val="00FF00"/>
              </a:solidFill>
              <a:latin typeface="Tahoma" panose="020B0604030504040204" pitchFamily="34" charset="0"/>
            </a:endParaRPr>
          </a:p>
          <a:p>
            <a:pPr algn="ctr" fontAlgn="base">
              <a:spcBef>
                <a:spcPct val="0"/>
              </a:spcBef>
              <a:spcAft>
                <a:spcPct val="0"/>
              </a:spcAft>
            </a:pPr>
            <a:r>
              <a:rPr lang="en-US" altLang="en-US" sz="2800" b="1" i="1" dirty="0">
                <a:solidFill>
                  <a:srgbClr val="00FF00"/>
                </a:solidFill>
                <a:latin typeface="Tahoma" panose="020B0604030504040204" pitchFamily="34" charset="0"/>
              </a:rPr>
              <a:t>TRUE—INDIVIUALLY AND NATIONALLY</a:t>
            </a:r>
          </a:p>
          <a:p>
            <a:pPr algn="ctr" fontAlgn="base">
              <a:spcBef>
                <a:spcPct val="0"/>
              </a:spcBef>
              <a:spcAft>
                <a:spcPct val="0"/>
              </a:spcAft>
            </a:pPr>
            <a:endParaRPr lang="en-US" altLang="en-US" sz="2800" b="1" i="1" dirty="0">
              <a:solidFill>
                <a:srgbClr val="00FF00"/>
              </a:solidFill>
              <a:latin typeface="Tahoma" panose="020B0604030504040204" pitchFamily="34" charset="0"/>
            </a:endParaRPr>
          </a:p>
          <a:p>
            <a:pPr algn="ctr" fontAlgn="base">
              <a:spcBef>
                <a:spcPct val="0"/>
              </a:spcBef>
              <a:spcAft>
                <a:spcPct val="0"/>
              </a:spcAft>
            </a:pPr>
            <a:r>
              <a:rPr lang="en-US" altLang="en-US" sz="2800" b="1" i="1" dirty="0">
                <a:solidFill>
                  <a:srgbClr val="00FF00"/>
                </a:solidFill>
                <a:latin typeface="Tahoma" panose="020B0604030504040204" pitchFamily="34" charset="0"/>
              </a:rPr>
              <a:t>OUR ONLY HOPE IS IN JESUS CHRIST</a:t>
            </a:r>
          </a:p>
        </p:txBody>
      </p:sp>
    </p:spTree>
    <p:extLst>
      <p:ext uri="{BB962C8B-B14F-4D97-AF65-F5344CB8AC3E}">
        <p14:creationId xmlns:p14="http://schemas.microsoft.com/office/powerpoint/2010/main" val="1562251785"/>
      </p:ext>
    </p:extLst>
  </p:cSld>
  <p:clrMapOvr>
    <a:masterClrMapping/>
  </p:clrMapOvr>
  <p:transition advClick="0" advTm="6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231">
                                            <p:txEl>
                                              <p:pRg st="0" end="0"/>
                                            </p:txEl>
                                          </p:spTgt>
                                        </p:tgtEl>
                                        <p:attrNameLst>
                                          <p:attrName>style.visibility</p:attrName>
                                        </p:attrNameLst>
                                      </p:cBhvr>
                                      <p:to>
                                        <p:strVal val="visible"/>
                                      </p:to>
                                    </p:set>
                                    <p:animEffect transition="in" filter="dissolve">
                                      <p:cBhvr>
                                        <p:cTn id="7" dur="500"/>
                                        <p:tgtEl>
                                          <p:spTgt spid="522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2231">
                                            <p:txEl>
                                              <p:pRg st="2" end="2"/>
                                            </p:txEl>
                                          </p:spTgt>
                                        </p:tgtEl>
                                        <p:attrNameLst>
                                          <p:attrName>style.visibility</p:attrName>
                                        </p:attrNameLst>
                                      </p:cBhvr>
                                      <p:to>
                                        <p:strVal val="visible"/>
                                      </p:to>
                                    </p:set>
                                    <p:animEffect transition="in" filter="dissolve">
                                      <p:cBhvr>
                                        <p:cTn id="12" dur="500"/>
                                        <p:tgtEl>
                                          <p:spTgt spid="522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2231">
                                            <p:txEl>
                                              <p:pRg st="4" end="4"/>
                                            </p:txEl>
                                          </p:spTgt>
                                        </p:tgtEl>
                                        <p:attrNameLst>
                                          <p:attrName>style.visibility</p:attrName>
                                        </p:attrNameLst>
                                      </p:cBhvr>
                                      <p:to>
                                        <p:strVal val="visible"/>
                                      </p:to>
                                    </p:set>
                                    <p:animEffect transition="in" filter="dissolve">
                                      <p:cBhvr>
                                        <p:cTn id="17" dur="500"/>
                                        <p:tgtEl>
                                          <p:spTgt spid="522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1"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ANd9GcQnMNGEhGRqqbTqV-vDITlXxCQTugJ4CP8DqaidJA_V2rMaE0o6WQ"/>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8534400"/>
          </a:xfrm>
          <a:prstGeom prst="rect">
            <a:avLst/>
          </a:prstGeom>
          <a:noFill/>
          <a:extLst>
            <a:ext uri="{909E8E84-426E-40DD-AFC4-6F175D3DCCD1}">
              <a14:hiddenFill xmlns:a14="http://schemas.microsoft.com/office/drawing/2010/main">
                <a:solidFill>
                  <a:srgbClr val="FFFFFF"/>
                </a:solidFill>
              </a14:hiddenFill>
            </a:ext>
          </a:extLst>
        </p:spPr>
      </p:pic>
      <p:sp>
        <p:nvSpPr>
          <p:cNvPr id="53251" name="Text Box 3"/>
          <p:cNvSpPr txBox="1">
            <a:spLocks noChangeArrowheads="1"/>
          </p:cNvSpPr>
          <p:nvPr/>
        </p:nvSpPr>
        <p:spPr bwMode="auto">
          <a:xfrm>
            <a:off x="-473075" y="2398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53252" name="Text Box 4"/>
          <p:cNvSpPr txBox="1">
            <a:spLocks noChangeArrowheads="1"/>
          </p:cNvSpPr>
          <p:nvPr/>
        </p:nvSpPr>
        <p:spPr bwMode="auto">
          <a:xfrm>
            <a:off x="1981200" y="685800"/>
            <a:ext cx="815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B343"/>
                </a:solidFill>
              </a:rPr>
              <a:t>V.  WE MUST LIVE A GODLY LIFE</a:t>
            </a:r>
          </a:p>
        </p:txBody>
      </p:sp>
      <p:sp>
        <p:nvSpPr>
          <p:cNvPr id="53253" name="Text Box 5"/>
          <p:cNvSpPr txBox="1">
            <a:spLocks noChangeArrowheads="1"/>
          </p:cNvSpPr>
          <p:nvPr/>
        </p:nvSpPr>
        <p:spPr bwMode="auto">
          <a:xfrm>
            <a:off x="2514600" y="1524000"/>
            <a:ext cx="746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altLang="en-US" sz="2400" b="1">
              <a:solidFill>
                <a:srgbClr val="FFFFFF"/>
              </a:solidFill>
              <a:latin typeface="Tahoma" panose="020B0604030504040204" pitchFamily="34" charset="0"/>
            </a:endParaRPr>
          </a:p>
        </p:txBody>
      </p:sp>
      <p:sp>
        <p:nvSpPr>
          <p:cNvPr id="53254" name="Text Box 6"/>
          <p:cNvSpPr txBox="1">
            <a:spLocks noChangeArrowheads="1"/>
          </p:cNvSpPr>
          <p:nvPr/>
        </p:nvSpPr>
        <p:spPr bwMode="auto">
          <a:xfrm>
            <a:off x="2362200" y="13716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2400" b="1">
              <a:solidFill>
                <a:srgbClr val="FFFFFF"/>
              </a:solidFill>
              <a:latin typeface="Tahoma" panose="020B0604030504040204" pitchFamily="34" charset="0"/>
            </a:endParaRPr>
          </a:p>
        </p:txBody>
      </p:sp>
      <p:sp>
        <p:nvSpPr>
          <p:cNvPr id="53255" name="Text Box 7"/>
          <p:cNvSpPr txBox="1">
            <a:spLocks noChangeArrowheads="1"/>
          </p:cNvSpPr>
          <p:nvPr/>
        </p:nvSpPr>
        <p:spPr bwMode="auto">
          <a:xfrm>
            <a:off x="1010653" y="1371600"/>
            <a:ext cx="10383252"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sz="2800" b="1" dirty="0">
                <a:solidFill>
                  <a:srgbClr val="FFFFFF"/>
                </a:solidFill>
                <a:latin typeface="Tahoma" panose="020B0604030504040204" pitchFamily="34" charset="0"/>
              </a:rPr>
              <a:t>1 Peter 1:3-5  Praise be to the God and Father of our Lord Jesus Christ! In his great mercy he has given us new birth into a living hope through the resurrection of Jesus Christ from the dead, 4 and into an inheritance that can never perish, spoil or fade — kept in heaven for you, </a:t>
            </a:r>
          </a:p>
        </p:txBody>
      </p:sp>
      <p:sp>
        <p:nvSpPr>
          <p:cNvPr id="53256" name="Text Box 8"/>
          <p:cNvSpPr txBox="1">
            <a:spLocks noChangeArrowheads="1"/>
          </p:cNvSpPr>
          <p:nvPr/>
        </p:nvSpPr>
        <p:spPr bwMode="auto">
          <a:xfrm>
            <a:off x="2209800" y="4114800"/>
            <a:ext cx="76962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B343"/>
                </a:solidFill>
                <a:latin typeface="Tahoma" panose="020B0604030504040204" pitchFamily="34" charset="0"/>
              </a:rPr>
              <a:t>WHAT IS AMERICA’S HOPE?</a:t>
            </a:r>
          </a:p>
          <a:p>
            <a:pPr algn="ctr" fontAlgn="base">
              <a:spcBef>
                <a:spcPct val="50000"/>
              </a:spcBef>
              <a:spcAft>
                <a:spcPct val="0"/>
              </a:spcAft>
            </a:pPr>
            <a:r>
              <a:rPr lang="en-US" altLang="en-US" sz="2800" b="1" dirty="0">
                <a:solidFill>
                  <a:srgbClr val="FFB343"/>
                </a:solidFill>
                <a:latin typeface="Tahoma" panose="020B0604030504040204" pitchFamily="34" charset="0"/>
              </a:rPr>
              <a:t>FAITH &amp; TRUST IN GOD</a:t>
            </a:r>
          </a:p>
          <a:p>
            <a:pPr algn="ctr" fontAlgn="base">
              <a:spcBef>
                <a:spcPct val="50000"/>
              </a:spcBef>
              <a:spcAft>
                <a:spcPct val="0"/>
              </a:spcAft>
            </a:pPr>
            <a:r>
              <a:rPr lang="en-US" altLang="en-US" sz="2800" b="1" dirty="0">
                <a:solidFill>
                  <a:srgbClr val="FFB343"/>
                </a:solidFill>
                <a:latin typeface="Tahoma" panose="020B0604030504040204" pitchFamily="34" charset="0"/>
              </a:rPr>
              <a:t>OBEDIENCE TO HIS WILL</a:t>
            </a:r>
          </a:p>
        </p:txBody>
      </p:sp>
    </p:spTree>
    <p:extLst>
      <p:ext uri="{BB962C8B-B14F-4D97-AF65-F5344CB8AC3E}">
        <p14:creationId xmlns:p14="http://schemas.microsoft.com/office/powerpoint/2010/main" val="3750966408"/>
      </p:ext>
    </p:extLst>
  </p:cSld>
  <p:clrMapOvr>
    <a:masterClrMapping/>
  </p:clrMapOvr>
  <p:transition advClick="0" advTm="6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3255">
                                            <p:txEl>
                                              <p:pRg st="0" end="0"/>
                                            </p:txEl>
                                          </p:spTgt>
                                        </p:tgtEl>
                                        <p:attrNameLst>
                                          <p:attrName>style.visibility</p:attrName>
                                        </p:attrNameLst>
                                      </p:cBhvr>
                                      <p:to>
                                        <p:strVal val="visible"/>
                                      </p:to>
                                    </p:set>
                                    <p:animEffect transition="in" filter="dissolve">
                                      <p:cBhvr>
                                        <p:cTn id="7" dur="500"/>
                                        <p:tgtEl>
                                          <p:spTgt spid="532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3256">
                                            <p:txEl>
                                              <p:pRg st="0" end="0"/>
                                            </p:txEl>
                                          </p:spTgt>
                                        </p:tgtEl>
                                        <p:attrNameLst>
                                          <p:attrName>style.visibility</p:attrName>
                                        </p:attrNameLst>
                                      </p:cBhvr>
                                      <p:to>
                                        <p:strVal val="visible"/>
                                      </p:to>
                                    </p:set>
                                    <p:animEffect transition="in" filter="dissolve">
                                      <p:cBhvr>
                                        <p:cTn id="12" dur="500"/>
                                        <p:tgtEl>
                                          <p:spTgt spid="5325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3256">
                                            <p:txEl>
                                              <p:pRg st="1" end="1"/>
                                            </p:txEl>
                                          </p:spTgt>
                                        </p:tgtEl>
                                        <p:attrNameLst>
                                          <p:attrName>style.visibility</p:attrName>
                                        </p:attrNameLst>
                                      </p:cBhvr>
                                      <p:to>
                                        <p:strVal val="visible"/>
                                      </p:to>
                                    </p:set>
                                    <p:animEffect transition="in" filter="dissolve">
                                      <p:cBhvr>
                                        <p:cTn id="17" dur="500"/>
                                        <p:tgtEl>
                                          <p:spTgt spid="5325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3256">
                                            <p:txEl>
                                              <p:pRg st="2" end="2"/>
                                            </p:txEl>
                                          </p:spTgt>
                                        </p:tgtEl>
                                        <p:attrNameLst>
                                          <p:attrName>style.visibility</p:attrName>
                                        </p:attrNameLst>
                                      </p:cBhvr>
                                      <p:to>
                                        <p:strVal val="visible"/>
                                      </p:to>
                                    </p:set>
                                    <p:animEffect transition="in" filter="dissolve">
                                      <p:cBhvr>
                                        <p:cTn id="22" dur="500"/>
                                        <p:tgtEl>
                                          <p:spTgt spid="532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5" grpId="0" build="p"/>
      <p:bldP spid="5325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521500375_Beliefs_of_the_Republican_Party_x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214634"/>
      </p:ext>
    </p:extLst>
  </p:cSld>
  <p:clrMapOvr>
    <a:masterClrMapping/>
  </p:clrMapOvr>
  <p:transition advClick="0" advTm="6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USO-Hope-Logo_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7557" y="1295400"/>
            <a:ext cx="8205537"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00540"/>
      </p:ext>
    </p:extLst>
  </p:cSld>
  <p:clrMapOvr>
    <a:masterClrMapping/>
  </p:clrMapOvr>
  <p:transition advClick="0" advTm="6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Pray%2Bfor%2BAmerica%2Bsc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933512"/>
      </p:ext>
    </p:extLst>
  </p:cSld>
  <p:clrMapOvr>
    <a:masterClrMapping/>
  </p:clrMapOvr>
  <p:transition advClick="0" advTm="6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ANd9GcQnMNGEhGRqqbTqV-vDITlXxCQTugJ4CP8DqaidJA_V2rMaE0o6WQ"/>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8534400"/>
          </a:xfrm>
          <a:prstGeom prst="rect">
            <a:avLst/>
          </a:prstGeom>
          <a:noFill/>
          <a:extLst>
            <a:ext uri="{909E8E84-426E-40DD-AFC4-6F175D3DCCD1}">
              <a14:hiddenFill xmlns:a14="http://schemas.microsoft.com/office/drawing/2010/main">
                <a:solidFill>
                  <a:srgbClr val="FFFFFF"/>
                </a:solidFill>
              </a14:hiddenFill>
            </a:ext>
          </a:extLst>
        </p:spPr>
      </p:pic>
      <p:sp>
        <p:nvSpPr>
          <p:cNvPr id="10243" name="Text Box 3"/>
          <p:cNvSpPr txBox="1">
            <a:spLocks noChangeArrowheads="1"/>
          </p:cNvSpPr>
          <p:nvPr/>
        </p:nvSpPr>
        <p:spPr bwMode="auto">
          <a:xfrm>
            <a:off x="-473075" y="2398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10244" name="Text Box 4"/>
          <p:cNvSpPr txBox="1">
            <a:spLocks noChangeArrowheads="1"/>
          </p:cNvSpPr>
          <p:nvPr/>
        </p:nvSpPr>
        <p:spPr bwMode="auto">
          <a:xfrm>
            <a:off x="1981200" y="685800"/>
            <a:ext cx="815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FFB343"/>
                </a:solidFill>
              </a:rPr>
              <a:t>A LESSON FROM HISTORY</a:t>
            </a:r>
          </a:p>
        </p:txBody>
      </p:sp>
      <p:sp>
        <p:nvSpPr>
          <p:cNvPr id="10245" name="Text Box 5"/>
          <p:cNvSpPr txBox="1">
            <a:spLocks noChangeArrowheads="1"/>
          </p:cNvSpPr>
          <p:nvPr/>
        </p:nvSpPr>
        <p:spPr bwMode="auto">
          <a:xfrm>
            <a:off x="2478505" y="1287720"/>
            <a:ext cx="7467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00FFFF"/>
                </a:solidFill>
                <a:latin typeface="Tahoma" panose="020B0604030504040204" pitchFamily="34" charset="0"/>
              </a:rPr>
              <a:t>DECLINE &amp; FALL OF THE ROMAN EMPIRE, 1787, By Edward Gibbon</a:t>
            </a:r>
            <a:endParaRPr lang="en-US" altLang="en-US" sz="2800" b="1" dirty="0">
              <a:solidFill>
                <a:srgbClr val="FFFFFF"/>
              </a:solidFill>
              <a:latin typeface="Tahoma" panose="020B0604030504040204" pitchFamily="34" charset="0"/>
            </a:endParaRPr>
          </a:p>
        </p:txBody>
      </p:sp>
      <p:sp>
        <p:nvSpPr>
          <p:cNvPr id="10246" name="Text Box 6"/>
          <p:cNvSpPr txBox="1">
            <a:spLocks noChangeArrowheads="1"/>
          </p:cNvSpPr>
          <p:nvPr/>
        </p:nvSpPr>
        <p:spPr bwMode="auto">
          <a:xfrm>
            <a:off x="711868" y="2241827"/>
            <a:ext cx="10768264"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marL="0" indent="0" algn="ctr" fontAlgn="base">
              <a:spcBef>
                <a:spcPct val="50000"/>
              </a:spcBef>
              <a:spcAft>
                <a:spcPct val="0"/>
              </a:spcAft>
            </a:pPr>
            <a:r>
              <a:rPr lang="en-US" altLang="en-US" sz="2800" b="1" dirty="0" smtClean="0">
                <a:solidFill>
                  <a:srgbClr val="FFFFFF"/>
                </a:solidFill>
                <a:latin typeface="Tahoma" panose="020B0604030504040204" pitchFamily="34" charset="0"/>
              </a:rPr>
              <a:t>Higher </a:t>
            </a:r>
            <a:r>
              <a:rPr lang="en-US" altLang="en-US" sz="2800" b="1" dirty="0">
                <a:solidFill>
                  <a:srgbClr val="FFFFFF"/>
                </a:solidFill>
                <a:latin typeface="Tahoma" panose="020B0604030504040204" pitchFamily="34" charset="0"/>
              </a:rPr>
              <a:t>and higher taxes—spending of public money for free bread</a:t>
            </a:r>
          </a:p>
          <a:p>
            <a:pPr marL="0" indent="0" algn="ctr" fontAlgn="base">
              <a:spcBef>
                <a:spcPct val="50000"/>
              </a:spcBef>
              <a:spcAft>
                <a:spcPct val="0"/>
              </a:spcAft>
            </a:pPr>
            <a:r>
              <a:rPr lang="en-US" altLang="en-US" sz="2800" b="1" dirty="0" smtClean="0">
                <a:solidFill>
                  <a:srgbClr val="FFFFFF"/>
                </a:solidFill>
                <a:latin typeface="Tahoma" panose="020B0604030504040204" pitchFamily="34" charset="0"/>
              </a:rPr>
              <a:t> Mad </a:t>
            </a:r>
            <a:r>
              <a:rPr lang="en-US" altLang="en-US" sz="2800" b="1" dirty="0">
                <a:solidFill>
                  <a:srgbClr val="FFFFFF"/>
                </a:solidFill>
                <a:latin typeface="Tahoma" panose="020B0604030504040204" pitchFamily="34" charset="0"/>
              </a:rPr>
              <a:t>craze for pleasure—sports becoming more exciting and </a:t>
            </a:r>
            <a:r>
              <a:rPr lang="en-US" altLang="en-US" sz="2800" b="1" dirty="0" smtClean="0">
                <a:solidFill>
                  <a:srgbClr val="FFFFFF"/>
                </a:solidFill>
                <a:latin typeface="Tahoma" panose="020B0604030504040204" pitchFamily="34" charset="0"/>
              </a:rPr>
              <a:t>brutal</a:t>
            </a:r>
          </a:p>
          <a:p>
            <a:pPr marL="0" indent="0" algn="ctr" fontAlgn="base">
              <a:spcBef>
                <a:spcPct val="50000"/>
              </a:spcBef>
              <a:spcAft>
                <a:spcPct val="0"/>
              </a:spcAft>
            </a:pPr>
            <a:r>
              <a:rPr lang="en-US" altLang="en-US" sz="2800" b="1" dirty="0" smtClean="0">
                <a:solidFill>
                  <a:srgbClr val="FFFFFF"/>
                </a:solidFill>
                <a:latin typeface="Tahoma" panose="020B0604030504040204" pitchFamily="34" charset="0"/>
              </a:rPr>
              <a:t>Building HUGE </a:t>
            </a:r>
            <a:r>
              <a:rPr lang="en-US" altLang="en-US" sz="2800" b="1" dirty="0">
                <a:solidFill>
                  <a:srgbClr val="FFFFFF"/>
                </a:solidFill>
                <a:latin typeface="Tahoma" panose="020B0604030504040204" pitchFamily="34" charset="0"/>
              </a:rPr>
              <a:t>armaments to protect from outside forces when the real enemy is within</a:t>
            </a:r>
          </a:p>
          <a:p>
            <a:pPr marL="0" indent="0" algn="ctr" fontAlgn="base">
              <a:spcBef>
                <a:spcPct val="50000"/>
              </a:spcBef>
              <a:spcAft>
                <a:spcPct val="0"/>
              </a:spcAft>
            </a:pPr>
            <a:r>
              <a:rPr lang="en-US" altLang="en-US" sz="2800" b="1" dirty="0" smtClean="0">
                <a:solidFill>
                  <a:srgbClr val="FFFFFF"/>
                </a:solidFill>
                <a:latin typeface="Tahoma" panose="020B0604030504040204" pitchFamily="34" charset="0"/>
              </a:rPr>
              <a:t>The </a:t>
            </a:r>
            <a:r>
              <a:rPr lang="en-US" altLang="en-US" sz="2800" b="1" dirty="0">
                <a:solidFill>
                  <a:srgbClr val="FFFFFF"/>
                </a:solidFill>
                <a:latin typeface="Tahoma" panose="020B0604030504040204" pitchFamily="34" charset="0"/>
              </a:rPr>
              <a:t>decay of religion—faith fading into mere form—losing touch with life and becoming impotent to guide the people</a:t>
            </a:r>
          </a:p>
          <a:p>
            <a:pPr algn="ctr" fontAlgn="base">
              <a:spcBef>
                <a:spcPct val="50000"/>
              </a:spcBef>
              <a:spcAft>
                <a:spcPct val="0"/>
              </a:spcAft>
              <a:buFontTx/>
              <a:buAutoNum type="arabicPeriod"/>
            </a:pPr>
            <a:endParaRPr lang="en-US" altLang="en-US" sz="2800" b="1" dirty="0">
              <a:solidFill>
                <a:srgbClr val="FFFFFF"/>
              </a:solidFill>
              <a:latin typeface="Tahoma" panose="020B0604030504040204" pitchFamily="34" charset="0"/>
            </a:endParaRPr>
          </a:p>
        </p:txBody>
      </p:sp>
    </p:spTree>
    <p:extLst>
      <p:ext uri="{BB962C8B-B14F-4D97-AF65-F5344CB8AC3E}">
        <p14:creationId xmlns:p14="http://schemas.microsoft.com/office/powerpoint/2010/main" val="3730289453"/>
      </p:ext>
    </p:extLst>
  </p:cSld>
  <p:clrMapOvr>
    <a:masterClrMapping/>
  </p:clrMapOvr>
  <p:transition advClick="0" advTm="6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build="p"/>
      <p:bldP spid="1024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ANd9GcQnMNGEhGRqqbTqV-vDITlXxCQTugJ4CP8DqaidJA_V2rMaE0o6WQ"/>
          <p:cNvPicPr>
            <a:picLocks noChangeAspect="1" noChangeArrowheads="1"/>
          </p:cNvPicPr>
          <p:nvPr/>
        </p:nvPicPr>
        <p:blipFill>
          <a:blip r:embed="rId2">
            <a:lum bright="-40000" contrast="-40000"/>
            <a:extLst>
              <a:ext uri="{28A0092B-C50C-407E-A947-70E740481C1C}">
                <a14:useLocalDpi xmlns:a14="http://schemas.microsoft.com/office/drawing/2010/main" val="0"/>
              </a:ext>
            </a:extLst>
          </a:blip>
          <a:srcRect/>
          <a:stretch>
            <a:fillRect/>
          </a:stretch>
        </p:blipFill>
        <p:spPr bwMode="auto">
          <a:xfrm>
            <a:off x="0" y="0"/>
            <a:ext cx="12192000" cy="8534400"/>
          </a:xfrm>
          <a:prstGeom prst="rect">
            <a:avLst/>
          </a:prstGeom>
          <a:noFill/>
          <a:extLst>
            <a:ext uri="{909E8E84-426E-40DD-AFC4-6F175D3DCCD1}">
              <a14:hiddenFill xmlns:a14="http://schemas.microsoft.com/office/drawing/2010/main">
                <a:solidFill>
                  <a:srgbClr val="FFFFFF"/>
                </a:solidFill>
              </a14:hiddenFill>
            </a:ext>
          </a:extLst>
        </p:spPr>
      </p:pic>
      <p:sp>
        <p:nvSpPr>
          <p:cNvPr id="12291" name="Text Box 3"/>
          <p:cNvSpPr txBox="1">
            <a:spLocks noChangeArrowheads="1"/>
          </p:cNvSpPr>
          <p:nvPr/>
        </p:nvSpPr>
        <p:spPr bwMode="auto">
          <a:xfrm>
            <a:off x="-473075" y="2398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endParaRPr>
          </a:p>
        </p:txBody>
      </p:sp>
      <p:sp>
        <p:nvSpPr>
          <p:cNvPr id="12293" name="Text Box 5"/>
          <p:cNvSpPr txBox="1">
            <a:spLocks noChangeArrowheads="1"/>
          </p:cNvSpPr>
          <p:nvPr/>
        </p:nvSpPr>
        <p:spPr bwMode="auto">
          <a:xfrm>
            <a:off x="2362200" y="477253"/>
            <a:ext cx="74676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dirty="0">
                <a:solidFill>
                  <a:srgbClr val="00FFFF"/>
                </a:solidFill>
                <a:latin typeface="Tahoma" panose="020B0604030504040204" pitchFamily="34" charset="0"/>
              </a:rPr>
              <a:t>DO THESE </a:t>
            </a:r>
            <a:r>
              <a:rPr lang="en-US" altLang="en-US" sz="2800" b="1" dirty="0">
                <a:solidFill>
                  <a:srgbClr val="00FFFF"/>
                </a:solidFill>
                <a:latin typeface="Tahoma" panose="020B0604030504040204" pitchFamily="34" charset="0"/>
              </a:rPr>
              <a:t> </a:t>
            </a:r>
            <a:r>
              <a:rPr lang="en-US" altLang="en-US" sz="2800" b="1" dirty="0">
                <a:solidFill>
                  <a:srgbClr val="00FFFF"/>
                </a:solidFill>
                <a:latin typeface="Tahoma" panose="020B0604030504040204" pitchFamily="34" charset="0"/>
              </a:rPr>
              <a:t>REASONS FOR ROME’S FALL HAVE ANYTHING TO DO WITH OUR PRESENT SITUATION?</a:t>
            </a:r>
            <a:endParaRPr lang="en-US" altLang="en-US" sz="2800" b="1" dirty="0">
              <a:solidFill>
                <a:srgbClr val="FFFFFF"/>
              </a:solidFill>
              <a:latin typeface="Tahoma" panose="020B0604030504040204" pitchFamily="34" charset="0"/>
            </a:endParaRPr>
          </a:p>
        </p:txBody>
      </p:sp>
      <p:sp>
        <p:nvSpPr>
          <p:cNvPr id="12294" name="Text Box 6"/>
          <p:cNvSpPr txBox="1">
            <a:spLocks noChangeArrowheads="1"/>
          </p:cNvSpPr>
          <p:nvPr/>
        </p:nvSpPr>
        <p:spPr bwMode="auto">
          <a:xfrm>
            <a:off x="998620" y="2009507"/>
            <a:ext cx="1062388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buFontTx/>
              <a:buAutoNum type="arabicPeriod"/>
            </a:pPr>
            <a:r>
              <a:rPr lang="en-US" altLang="en-US" sz="2800" b="1" dirty="0" smtClean="0">
                <a:solidFill>
                  <a:srgbClr val="FFFFFF"/>
                </a:solidFill>
                <a:latin typeface="Tahoma" panose="020B0604030504040204" pitchFamily="34" charset="0"/>
              </a:rPr>
              <a:t> $</a:t>
            </a:r>
            <a:r>
              <a:rPr lang="en-US" altLang="en-US" sz="2800" b="1" dirty="0">
                <a:solidFill>
                  <a:srgbClr val="FFFFFF"/>
                </a:solidFill>
                <a:latin typeface="Tahoma" panose="020B0604030504040204" pitchFamily="34" charset="0"/>
              </a:rPr>
              <a:t>18 million damage done by drunk drivers—90 million </a:t>
            </a:r>
            <a:r>
              <a:rPr lang="en-US" altLang="en-US" sz="2800" b="1" dirty="0" smtClean="0">
                <a:solidFill>
                  <a:srgbClr val="FFFFFF"/>
                </a:solidFill>
                <a:latin typeface="Tahoma" panose="020B0604030504040204" pitchFamily="34" charset="0"/>
              </a:rPr>
              <a:t> cans </a:t>
            </a:r>
            <a:r>
              <a:rPr lang="en-US" altLang="en-US" sz="2800" b="1" dirty="0">
                <a:solidFill>
                  <a:srgbClr val="FFFFFF"/>
                </a:solidFill>
                <a:latin typeface="Tahoma" panose="020B0604030504040204" pitchFamily="34" charset="0"/>
              </a:rPr>
              <a:t>of beer are consumed</a:t>
            </a:r>
          </a:p>
          <a:p>
            <a:pPr fontAlgn="base">
              <a:spcBef>
                <a:spcPct val="50000"/>
              </a:spcBef>
              <a:spcAft>
                <a:spcPct val="0"/>
              </a:spcAft>
              <a:buFontTx/>
              <a:buAutoNum type="arabicPeriod"/>
            </a:pPr>
            <a:r>
              <a:rPr lang="en-US" altLang="en-US" sz="2800" b="1" dirty="0" smtClean="0">
                <a:solidFill>
                  <a:srgbClr val="FFFFFF"/>
                </a:solidFill>
                <a:latin typeface="Tahoma" panose="020B0604030504040204" pitchFamily="34" charset="0"/>
              </a:rPr>
              <a:t> 2,740 </a:t>
            </a:r>
            <a:r>
              <a:rPr lang="en-US" altLang="en-US" sz="2800" b="1" dirty="0">
                <a:solidFill>
                  <a:srgbClr val="FFFFFF"/>
                </a:solidFill>
                <a:latin typeface="Tahoma" panose="020B0604030504040204" pitchFamily="34" charset="0"/>
              </a:rPr>
              <a:t>teenagers get pregnant</a:t>
            </a:r>
          </a:p>
          <a:p>
            <a:pPr fontAlgn="base">
              <a:spcBef>
                <a:spcPct val="50000"/>
              </a:spcBef>
              <a:spcAft>
                <a:spcPct val="0"/>
              </a:spcAft>
              <a:buFontTx/>
              <a:buAutoNum type="arabicPeriod"/>
            </a:pPr>
            <a:r>
              <a:rPr lang="en-US" altLang="en-US" sz="2800" b="1" dirty="0" smtClean="0">
                <a:solidFill>
                  <a:srgbClr val="FFFFFF"/>
                </a:solidFill>
                <a:latin typeface="Tahoma" panose="020B0604030504040204" pitchFamily="34" charset="0"/>
              </a:rPr>
              <a:t> 63,288 </a:t>
            </a:r>
            <a:r>
              <a:rPr lang="en-US" altLang="en-US" sz="2800" b="1" dirty="0">
                <a:solidFill>
                  <a:srgbClr val="FFFFFF"/>
                </a:solidFill>
                <a:latin typeface="Tahoma" panose="020B0604030504040204" pitchFamily="34" charset="0"/>
              </a:rPr>
              <a:t>automobile accidents kill 129 </a:t>
            </a:r>
            <a:r>
              <a:rPr lang="en-US" altLang="en-US" sz="2800" b="1" dirty="0" smtClean="0">
                <a:solidFill>
                  <a:srgbClr val="FFFFFF"/>
                </a:solidFill>
                <a:latin typeface="Tahoma" panose="020B0604030504040204" pitchFamily="34" charset="0"/>
              </a:rPr>
              <a:t>people </a:t>
            </a:r>
            <a:endParaRPr lang="en-US" altLang="en-US" sz="2800" b="1" dirty="0">
              <a:solidFill>
                <a:srgbClr val="FFFFFF"/>
              </a:solidFill>
              <a:latin typeface="Tahoma" panose="020B0604030504040204" pitchFamily="34" charset="0"/>
            </a:endParaRPr>
          </a:p>
          <a:p>
            <a:pPr fontAlgn="base">
              <a:spcBef>
                <a:spcPct val="50000"/>
              </a:spcBef>
              <a:spcAft>
                <a:spcPct val="0"/>
              </a:spcAft>
              <a:buFontTx/>
              <a:buAutoNum type="arabicPeriod"/>
            </a:pPr>
            <a:r>
              <a:rPr lang="en-US" altLang="en-US" sz="2800" b="1" dirty="0" smtClean="0">
                <a:solidFill>
                  <a:srgbClr val="FFFFFF"/>
                </a:solidFill>
                <a:latin typeface="Tahoma" panose="020B0604030504040204" pitchFamily="34" charset="0"/>
              </a:rPr>
              <a:t> 3,231 </a:t>
            </a:r>
            <a:r>
              <a:rPr lang="en-US" altLang="en-US" sz="2800" b="1" dirty="0">
                <a:solidFill>
                  <a:srgbClr val="FFFFFF"/>
                </a:solidFill>
                <a:latin typeface="Tahoma" panose="020B0604030504040204" pitchFamily="34" charset="0"/>
              </a:rPr>
              <a:t>women have abortions</a:t>
            </a:r>
          </a:p>
          <a:p>
            <a:pPr fontAlgn="base">
              <a:spcBef>
                <a:spcPct val="50000"/>
              </a:spcBef>
              <a:spcAft>
                <a:spcPct val="0"/>
              </a:spcAft>
              <a:buFontTx/>
              <a:buAutoNum type="arabicPeriod"/>
            </a:pPr>
            <a:endParaRPr lang="en-US" altLang="en-US" sz="2800" b="1" dirty="0">
              <a:solidFill>
                <a:srgbClr val="FFFFFF"/>
              </a:solidFill>
              <a:latin typeface="Tahoma" panose="020B0604030504040204" pitchFamily="34" charset="0"/>
            </a:endParaRPr>
          </a:p>
        </p:txBody>
      </p:sp>
      <p:sp>
        <p:nvSpPr>
          <p:cNvPr id="12295" name="Text Box 7"/>
          <p:cNvSpPr txBox="1">
            <a:spLocks noChangeArrowheads="1"/>
          </p:cNvSpPr>
          <p:nvPr/>
        </p:nvSpPr>
        <p:spPr bwMode="auto">
          <a:xfrm>
            <a:off x="1335505" y="5287327"/>
            <a:ext cx="448777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2800" b="1" dirty="0">
                <a:solidFill>
                  <a:srgbClr val="00FF00"/>
                </a:solidFill>
                <a:latin typeface="Tahoma" panose="020B0604030504040204" pitchFamily="34" charset="0"/>
              </a:rPr>
              <a:t>THIS IS NOT YEARLY</a:t>
            </a:r>
          </a:p>
        </p:txBody>
      </p:sp>
      <p:sp>
        <p:nvSpPr>
          <p:cNvPr id="12296" name="Text Box 8"/>
          <p:cNvSpPr txBox="1">
            <a:spLocks noChangeArrowheads="1"/>
          </p:cNvSpPr>
          <p:nvPr/>
        </p:nvSpPr>
        <p:spPr bwMode="auto">
          <a:xfrm>
            <a:off x="5849353" y="5287327"/>
            <a:ext cx="4038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i="1" dirty="0">
                <a:solidFill>
                  <a:srgbClr val="FFFF00"/>
                </a:solidFill>
                <a:latin typeface="Tahoma" panose="020B0604030504040204" pitchFamily="34" charset="0"/>
              </a:rPr>
              <a:t>THIS IS DAILY</a:t>
            </a:r>
          </a:p>
        </p:txBody>
      </p:sp>
    </p:spTree>
    <p:extLst>
      <p:ext uri="{BB962C8B-B14F-4D97-AF65-F5344CB8AC3E}">
        <p14:creationId xmlns:p14="http://schemas.microsoft.com/office/powerpoint/2010/main" val="1053587313"/>
      </p:ext>
    </p:extLst>
  </p:cSld>
  <p:clrMapOvr>
    <a:masterClrMapping/>
  </p:clrMapOvr>
  <p:transition advClick="0" advTm="60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4">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4">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8" fill="hold" grpId="0" nodeType="clickEffect">
                                  <p:stCondLst>
                                    <p:cond delay="0"/>
                                  </p:stCondLst>
                                  <p:childTnLst>
                                    <p:set>
                                      <p:cBhvr>
                                        <p:cTn id="26" dur="1" fill="hold">
                                          <p:stCondLst>
                                            <p:cond delay="0"/>
                                          </p:stCondLst>
                                        </p:cTn>
                                        <p:tgtEl>
                                          <p:spTgt spid="12295"/>
                                        </p:tgtEl>
                                        <p:attrNameLst>
                                          <p:attrName>style.visibility</p:attrName>
                                        </p:attrNameLst>
                                      </p:cBhvr>
                                      <p:to>
                                        <p:strVal val="visible"/>
                                      </p:to>
                                    </p:set>
                                    <p:anim calcmode="lin" valueType="num">
                                      <p:cBhvr>
                                        <p:cTn id="27" dur="500" fill="hold"/>
                                        <p:tgtEl>
                                          <p:spTgt spid="12295"/>
                                        </p:tgtEl>
                                        <p:attrNameLst>
                                          <p:attrName>ppt_x</p:attrName>
                                        </p:attrNameLst>
                                      </p:cBhvr>
                                      <p:tavLst>
                                        <p:tav tm="0">
                                          <p:val>
                                            <p:strVal val="#ppt_x-#ppt_w/2"/>
                                          </p:val>
                                        </p:tav>
                                        <p:tav tm="100000">
                                          <p:val>
                                            <p:strVal val="#ppt_x"/>
                                          </p:val>
                                        </p:tav>
                                      </p:tavLst>
                                    </p:anim>
                                    <p:anim calcmode="lin" valueType="num">
                                      <p:cBhvr>
                                        <p:cTn id="28" dur="500" fill="hold"/>
                                        <p:tgtEl>
                                          <p:spTgt spid="12295"/>
                                        </p:tgtEl>
                                        <p:attrNameLst>
                                          <p:attrName>ppt_y</p:attrName>
                                        </p:attrNameLst>
                                      </p:cBhvr>
                                      <p:tavLst>
                                        <p:tav tm="0">
                                          <p:val>
                                            <p:strVal val="#ppt_y"/>
                                          </p:val>
                                        </p:tav>
                                        <p:tav tm="100000">
                                          <p:val>
                                            <p:strVal val="#ppt_y"/>
                                          </p:val>
                                        </p:tav>
                                      </p:tavLst>
                                    </p:anim>
                                    <p:anim calcmode="lin" valueType="num">
                                      <p:cBhvr>
                                        <p:cTn id="29" dur="500" fill="hold"/>
                                        <p:tgtEl>
                                          <p:spTgt spid="12295"/>
                                        </p:tgtEl>
                                        <p:attrNameLst>
                                          <p:attrName>ppt_w</p:attrName>
                                        </p:attrNameLst>
                                      </p:cBhvr>
                                      <p:tavLst>
                                        <p:tav tm="0">
                                          <p:val>
                                            <p:fltVal val="0"/>
                                          </p:val>
                                        </p:tav>
                                        <p:tav tm="100000">
                                          <p:val>
                                            <p:strVal val="#ppt_w"/>
                                          </p:val>
                                        </p:tav>
                                      </p:tavLst>
                                    </p:anim>
                                    <p:anim calcmode="lin" valueType="num">
                                      <p:cBhvr>
                                        <p:cTn id="30" dur="500" fill="hold"/>
                                        <p:tgtEl>
                                          <p:spTgt spid="12295"/>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2" fill="hold" grpId="0" nodeType="clickEffect">
                                  <p:stCondLst>
                                    <p:cond delay="0"/>
                                  </p:stCondLst>
                                  <p:childTnLst>
                                    <p:set>
                                      <p:cBhvr>
                                        <p:cTn id="34" dur="1" fill="hold">
                                          <p:stCondLst>
                                            <p:cond delay="0"/>
                                          </p:stCondLst>
                                        </p:cTn>
                                        <p:tgtEl>
                                          <p:spTgt spid="12296"/>
                                        </p:tgtEl>
                                        <p:attrNameLst>
                                          <p:attrName>style.visibility</p:attrName>
                                        </p:attrNameLst>
                                      </p:cBhvr>
                                      <p:to>
                                        <p:strVal val="visible"/>
                                      </p:to>
                                    </p:set>
                                    <p:anim calcmode="lin" valueType="num">
                                      <p:cBhvr>
                                        <p:cTn id="35" dur="500" fill="hold"/>
                                        <p:tgtEl>
                                          <p:spTgt spid="12296"/>
                                        </p:tgtEl>
                                        <p:attrNameLst>
                                          <p:attrName>ppt_x</p:attrName>
                                        </p:attrNameLst>
                                      </p:cBhvr>
                                      <p:tavLst>
                                        <p:tav tm="0">
                                          <p:val>
                                            <p:strVal val="#ppt_x+#ppt_w/2"/>
                                          </p:val>
                                        </p:tav>
                                        <p:tav tm="100000">
                                          <p:val>
                                            <p:strVal val="#ppt_x"/>
                                          </p:val>
                                        </p:tav>
                                      </p:tavLst>
                                    </p:anim>
                                    <p:anim calcmode="lin" valueType="num">
                                      <p:cBhvr>
                                        <p:cTn id="36" dur="500" fill="hold"/>
                                        <p:tgtEl>
                                          <p:spTgt spid="12296"/>
                                        </p:tgtEl>
                                        <p:attrNameLst>
                                          <p:attrName>ppt_y</p:attrName>
                                        </p:attrNameLst>
                                      </p:cBhvr>
                                      <p:tavLst>
                                        <p:tav tm="0">
                                          <p:val>
                                            <p:strVal val="#ppt_y"/>
                                          </p:val>
                                        </p:tav>
                                        <p:tav tm="100000">
                                          <p:val>
                                            <p:strVal val="#ppt_y"/>
                                          </p:val>
                                        </p:tav>
                                      </p:tavLst>
                                    </p:anim>
                                    <p:anim calcmode="lin" valueType="num">
                                      <p:cBhvr>
                                        <p:cTn id="37" dur="500" fill="hold"/>
                                        <p:tgtEl>
                                          <p:spTgt spid="12296"/>
                                        </p:tgtEl>
                                        <p:attrNameLst>
                                          <p:attrName>ppt_w</p:attrName>
                                        </p:attrNameLst>
                                      </p:cBhvr>
                                      <p:tavLst>
                                        <p:tav tm="0">
                                          <p:val>
                                            <p:fltVal val="0"/>
                                          </p:val>
                                        </p:tav>
                                        <p:tav tm="100000">
                                          <p:val>
                                            <p:strVal val="#ppt_w"/>
                                          </p:val>
                                        </p:tav>
                                      </p:tavLst>
                                    </p:anim>
                                    <p:anim calcmode="lin" valueType="num">
                                      <p:cBhvr>
                                        <p:cTn id="38" dur="500" fill="hold"/>
                                        <p:tgtEl>
                                          <p:spTgt spid="1229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uild="p"/>
      <p:bldP spid="12294" grpId="0" build="p"/>
      <p:bldP spid="12295" grpId="0"/>
      <p:bldP spid="1229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bg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bg1"/>
            </a:solidFill>
            <a:effectLst/>
            <a:latin typeface="Tahoma" panose="020B060403050404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2542</Words>
  <Application>Microsoft Office PowerPoint</Application>
  <PresentationFormat>Widescreen</PresentationFormat>
  <Paragraphs>210</Paragraphs>
  <Slides>44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Tahoma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acmford@yahoo.com</dc:creator>
  <cp:lastModifiedBy>acmford@yahoo.com</cp:lastModifiedBy>
  <cp:revision>1</cp:revision>
  <dcterms:created xsi:type="dcterms:W3CDTF">2024-04-21T19:14:09Z</dcterms:created>
  <dcterms:modified xsi:type="dcterms:W3CDTF">2024-04-21T19:14:28Z</dcterms:modified>
</cp:coreProperties>
</file>