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2" d="100"/>
          <a:sy n="82" d="100"/>
        </p:scale>
        <p:origin x="1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0A4380-C8C9-43B3-ABB6-71B8ACE420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51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8A0BC3C-C6A2-4411-844C-5F0D11A51D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773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B17EE5-23BE-4900-9D18-1C5A0444A6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1836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51DBBFC-0F3F-4A1A-966C-D98EC761F6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275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36C5F7A-69C5-4BF1-BA2B-76FAE183914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214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076BD92-AD5B-4B9E-A85F-D4A97AFA8D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0048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B1B93E0-DBE5-4CCE-A788-EF71A62ABE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869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AE3106D-1DBC-4999-8DD2-97F63EB1FB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997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088D58D-CC6A-4534-8D43-48B288355BF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4316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B34A54A-9968-4E74-828B-30BB4BDA1A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5812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402B3B0-A95A-4063-8D94-74C7718964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3806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fontAlgn="base">
              <a:spcBef>
                <a:spcPct val="0"/>
              </a:spcBef>
              <a:spcAft>
                <a:spcPct val="0"/>
              </a:spcAft>
            </a:pPr>
            <a:fld id="{02F11041-3B15-44D0-AB40-4C5CEF551000}"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99832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se3.mm.bing.net/th?id=OIP.Hhm-FtTVfBd7ZFFp9bByVgHaDc&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62600" y="1155700"/>
            <a:ext cx="6159500" cy="4154984"/>
          </a:xfrm>
          <a:prstGeom prst="rect">
            <a:avLst/>
          </a:prstGeom>
          <a:noFill/>
        </p:spPr>
        <p:txBody>
          <a:bodyPr wrap="square" rtlCol="0">
            <a:spAutoFit/>
          </a:bodyPr>
          <a:lstStyle/>
          <a:p>
            <a:pPr algn="ctr"/>
            <a:r>
              <a:rPr lang="en-US" sz="8800" b="1" dirty="0">
                <a:solidFill>
                  <a:srgbClr val="000000"/>
                </a:solidFill>
                <a:latin typeface="Brush Script MT" panose="03060802040406070304" pitchFamily="66" charset="0"/>
              </a:rPr>
              <a:t>Why doesn’t God answer my prayer ?</a:t>
            </a:r>
            <a:endParaRPr lang="en-US" sz="8800" b="1" dirty="0">
              <a:solidFill>
                <a:srgbClr val="000000"/>
              </a:solidFill>
              <a:latin typeface="Brush Script MT" panose="03060802040406070304" pitchFamily="66" charset="0"/>
            </a:endParaRPr>
          </a:p>
        </p:txBody>
      </p:sp>
    </p:spTree>
    <p:extLst>
      <p:ext uri="{BB962C8B-B14F-4D97-AF65-F5344CB8AC3E}">
        <p14:creationId xmlns:p14="http://schemas.microsoft.com/office/powerpoint/2010/main" val="773361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11724"/>
            <a:ext cx="12192000" cy="6869723"/>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3"/>
          <p:cNvSpPr txBox="1">
            <a:spLocks noChangeArrowheads="1"/>
          </p:cNvSpPr>
          <p:nvPr/>
        </p:nvSpPr>
        <p:spPr bwMode="auto">
          <a:xfrm>
            <a:off x="2209800" y="220495"/>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WE ARE ASKING THE WRONG QUESTION</a:t>
            </a:r>
          </a:p>
        </p:txBody>
      </p:sp>
      <p:sp>
        <p:nvSpPr>
          <p:cNvPr id="8196" name="Text Box 4"/>
          <p:cNvSpPr txBox="1">
            <a:spLocks noChangeArrowheads="1"/>
          </p:cNvSpPr>
          <p:nvPr/>
        </p:nvSpPr>
        <p:spPr bwMode="auto">
          <a:xfrm>
            <a:off x="1043353" y="1287295"/>
            <a:ext cx="1042181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Phil 4:6-7  Do not be anxious about anything, but in everything, by prayer and petition, with thanksgiving, present your requests to God. 7 And the peace of God, which transcends all understanding, will guard your hearts and your minds in Christ Jesus. </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1 Peter 5:6-7  Humble yourselves, therefore, under God's mighty hand, that he may lift you up in due time. 7 Cast all your anxiety on him because he cares for you.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8197" name="Text Box 5"/>
          <p:cNvSpPr txBox="1">
            <a:spLocks noChangeArrowheads="1"/>
          </p:cNvSpPr>
          <p:nvPr/>
        </p:nvSpPr>
        <p:spPr bwMode="auto">
          <a:xfrm>
            <a:off x="1043353" y="5384027"/>
            <a:ext cx="1042181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IS THERE ANY ASPECT OF OUR LIVES ABOUT WHICH GOD DOES NOT CARE?</a:t>
            </a:r>
          </a:p>
        </p:txBody>
      </p:sp>
    </p:spTree>
    <p:extLst>
      <p:ext uri="{BB962C8B-B14F-4D97-AF65-F5344CB8AC3E}">
        <p14:creationId xmlns:p14="http://schemas.microsoft.com/office/powerpoint/2010/main" val="3492634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197"/>
                                        </p:tgtEl>
                                        <p:attrNameLst>
                                          <p:attrName>style.visibility</p:attrName>
                                        </p:attrNameLst>
                                      </p:cBhvr>
                                      <p:to>
                                        <p:strVal val="visible"/>
                                      </p:to>
                                    </p:set>
                                    <p:animEffect transition="in" filter="dissolve">
                                      <p:cBhvr>
                                        <p:cTn id="15"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81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CAN GOD SAY “NO”?</a:t>
            </a:r>
          </a:p>
        </p:txBody>
      </p:sp>
      <p:sp>
        <p:nvSpPr>
          <p:cNvPr id="10246" name="Text Box 6"/>
          <p:cNvSpPr txBox="1">
            <a:spLocks noChangeArrowheads="1"/>
          </p:cNvSpPr>
          <p:nvPr/>
        </p:nvSpPr>
        <p:spPr bwMode="auto">
          <a:xfrm>
            <a:off x="1219200" y="1371601"/>
            <a:ext cx="1016390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WHEN GOD SAYS “NO” DOES THAT MEAN PRAYER IS NOT WORKING?</a:t>
            </a:r>
          </a:p>
          <a:p>
            <a:pPr algn="ctr" fontAlgn="base">
              <a:spcBef>
                <a:spcPct val="50000"/>
              </a:spcBef>
              <a:spcAft>
                <a:spcPct val="0"/>
              </a:spcAft>
            </a:pPr>
            <a:r>
              <a:rPr lang="en-US" altLang="en-US" sz="2800" b="1" dirty="0">
                <a:solidFill>
                  <a:srgbClr val="00FF00"/>
                </a:solidFill>
                <a:latin typeface="Tahoma" panose="020B0604030504040204" pitchFamily="34" charset="0"/>
              </a:rPr>
              <a:t>DOES IT MEAN THAT PRAYER IS “BROKEN”?</a:t>
            </a:r>
          </a:p>
        </p:txBody>
      </p:sp>
    </p:spTree>
    <p:extLst>
      <p:ext uri="{BB962C8B-B14F-4D97-AF65-F5344CB8AC3E}">
        <p14:creationId xmlns:p14="http://schemas.microsoft.com/office/powerpoint/2010/main" val="1237128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Effect transition="in" filter="dissolve">
                                      <p:cBhvr>
                                        <p:cTn id="7" dur="500"/>
                                        <p:tgtEl>
                                          <p:spTgt spid="102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6">
                                            <p:txEl>
                                              <p:pRg st="1" end="1"/>
                                            </p:txEl>
                                          </p:spTgt>
                                        </p:tgtEl>
                                        <p:attrNameLst>
                                          <p:attrName>style.visibility</p:attrName>
                                        </p:attrNameLst>
                                      </p:cBhvr>
                                      <p:to>
                                        <p:strVal val="visible"/>
                                      </p:to>
                                    </p:set>
                                    <p:animEffect transition="in" filter="dissolve">
                                      <p:cBhvr>
                                        <p:cTn id="12" dur="500"/>
                                        <p:tgtEl>
                                          <p:spTgt spid="102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363"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CAN GOD SAY “NO”?</a:t>
            </a:r>
          </a:p>
        </p:txBody>
      </p:sp>
      <p:sp>
        <p:nvSpPr>
          <p:cNvPr id="15364" name="Text Box 4"/>
          <p:cNvSpPr txBox="1">
            <a:spLocks noChangeArrowheads="1"/>
          </p:cNvSpPr>
          <p:nvPr/>
        </p:nvSpPr>
        <p:spPr bwMode="auto">
          <a:xfrm>
            <a:off x="937845" y="1371601"/>
            <a:ext cx="105038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THIS IS OFTEN THE MIND-SET WHEN GOD SAYS “NO”</a:t>
            </a:r>
          </a:p>
        </p:txBody>
      </p:sp>
      <p:sp>
        <p:nvSpPr>
          <p:cNvPr id="15365" name="Text Box 5"/>
          <p:cNvSpPr txBox="1">
            <a:spLocks noChangeArrowheads="1"/>
          </p:cNvSpPr>
          <p:nvPr/>
        </p:nvSpPr>
        <p:spPr bwMode="auto">
          <a:xfrm>
            <a:off x="1037492" y="2057400"/>
            <a:ext cx="1040423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3200" b="1" dirty="0">
                <a:solidFill>
                  <a:srgbClr val="FFFF00"/>
                </a:solidFill>
                <a:latin typeface="Tahoma" panose="020B0604030504040204" pitchFamily="34" charset="0"/>
              </a:rPr>
              <a:t>God created the world and us</a:t>
            </a:r>
          </a:p>
          <a:p>
            <a:pPr fontAlgn="base">
              <a:spcBef>
                <a:spcPct val="50000"/>
              </a:spcBef>
              <a:spcAft>
                <a:spcPct val="0"/>
              </a:spcAft>
            </a:pPr>
            <a:r>
              <a:rPr lang="en-US" altLang="en-US" sz="3200" b="1" dirty="0">
                <a:solidFill>
                  <a:srgbClr val="FFFF00"/>
                </a:solidFill>
                <a:latin typeface="Tahoma" panose="020B0604030504040204" pitchFamily="34" charset="0"/>
              </a:rPr>
              <a:t>God gave us life</a:t>
            </a:r>
          </a:p>
          <a:p>
            <a:pPr fontAlgn="base">
              <a:spcBef>
                <a:spcPct val="50000"/>
              </a:spcBef>
              <a:spcAft>
                <a:spcPct val="0"/>
              </a:spcAft>
            </a:pPr>
            <a:r>
              <a:rPr lang="en-US" altLang="en-US" sz="3200" b="1" dirty="0">
                <a:solidFill>
                  <a:srgbClr val="FFFF00"/>
                </a:solidFill>
                <a:latin typeface="Tahoma" panose="020B0604030504040204" pitchFamily="34" charset="0"/>
              </a:rPr>
              <a:t>God sent His Son to die for us</a:t>
            </a:r>
          </a:p>
          <a:p>
            <a:pPr fontAlgn="base">
              <a:spcBef>
                <a:spcPct val="50000"/>
              </a:spcBef>
              <a:spcAft>
                <a:spcPct val="0"/>
              </a:spcAft>
            </a:pPr>
            <a:r>
              <a:rPr lang="en-US" altLang="en-US" sz="3200" b="1" dirty="0">
                <a:solidFill>
                  <a:srgbClr val="FFFF00"/>
                </a:solidFill>
                <a:latin typeface="Tahoma" panose="020B0604030504040204" pitchFamily="34" charset="0"/>
              </a:rPr>
              <a:t>He has given us His Word</a:t>
            </a:r>
          </a:p>
          <a:p>
            <a:pPr fontAlgn="base">
              <a:spcBef>
                <a:spcPct val="50000"/>
              </a:spcBef>
              <a:spcAft>
                <a:spcPct val="0"/>
              </a:spcAft>
            </a:pPr>
            <a:r>
              <a:rPr lang="en-US" altLang="en-US" sz="3200" b="1" dirty="0">
                <a:solidFill>
                  <a:srgbClr val="FFFF00"/>
                </a:solidFill>
                <a:latin typeface="Tahoma" panose="020B0604030504040204" pitchFamily="34" charset="0"/>
              </a:rPr>
              <a:t>He has forgiven us of our sins</a:t>
            </a:r>
          </a:p>
          <a:p>
            <a:pPr fontAlgn="base">
              <a:spcBef>
                <a:spcPct val="50000"/>
              </a:spcBef>
              <a:spcAft>
                <a:spcPct val="0"/>
              </a:spcAft>
            </a:pPr>
            <a:endParaRPr lang="en-US" altLang="en-US" sz="2400" b="1" dirty="0">
              <a:solidFill>
                <a:srgbClr val="FFFF00"/>
              </a:solidFill>
              <a:latin typeface="Tahoma" panose="020B0604030504040204" pitchFamily="34" charset="0"/>
            </a:endParaRPr>
          </a:p>
        </p:txBody>
      </p:sp>
      <p:sp>
        <p:nvSpPr>
          <p:cNvPr id="15366" name="Text Box 6"/>
          <p:cNvSpPr txBox="1">
            <a:spLocks noChangeArrowheads="1"/>
          </p:cNvSpPr>
          <p:nvPr/>
        </p:nvSpPr>
        <p:spPr bwMode="auto">
          <a:xfrm>
            <a:off x="7502769" y="2057400"/>
            <a:ext cx="380999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3200" b="1" dirty="0">
                <a:solidFill>
                  <a:srgbClr val="FFFFFF"/>
                </a:solidFill>
                <a:latin typeface="Tahoma" panose="020B0604030504040204" pitchFamily="34" charset="0"/>
              </a:rPr>
              <a:t>DOES GOD OWE US ANYTHING ELSE?</a:t>
            </a:r>
          </a:p>
          <a:p>
            <a:pPr algn="ctr" fontAlgn="base">
              <a:spcBef>
                <a:spcPct val="50000"/>
              </a:spcBef>
              <a:spcAft>
                <a:spcPct val="0"/>
              </a:spcAft>
            </a:pPr>
            <a:r>
              <a:rPr lang="en-US" altLang="en-US" sz="3200" b="1" dirty="0">
                <a:solidFill>
                  <a:srgbClr val="FFFFFF"/>
                </a:solidFill>
                <a:latin typeface="Tahoma" panose="020B0604030504040204" pitchFamily="34" charset="0"/>
              </a:rPr>
              <a:t>DO HE OWE US THIS MUCH?</a:t>
            </a:r>
          </a:p>
        </p:txBody>
      </p:sp>
      <p:sp>
        <p:nvSpPr>
          <p:cNvPr id="15367" name="Text Box 7"/>
          <p:cNvSpPr txBox="1">
            <a:spLocks noChangeArrowheads="1"/>
          </p:cNvSpPr>
          <p:nvPr/>
        </p:nvSpPr>
        <p:spPr bwMode="auto">
          <a:xfrm>
            <a:off x="978877" y="5673774"/>
            <a:ext cx="1037492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FF"/>
                </a:solidFill>
                <a:latin typeface="Tahoma" panose="020B0604030504040204" pitchFamily="34" charset="0"/>
              </a:rPr>
              <a:t>YET—WHEN GOD SAYS “NO” WE SAY THAT PRAYER IS BROKEN</a:t>
            </a:r>
          </a:p>
        </p:txBody>
      </p:sp>
    </p:spTree>
    <p:extLst>
      <p:ext uri="{BB962C8B-B14F-4D97-AF65-F5344CB8AC3E}">
        <p14:creationId xmlns:p14="http://schemas.microsoft.com/office/powerpoint/2010/main" val="26826775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dissolve">
                                      <p:cBhvr>
                                        <p:cTn id="7" dur="500"/>
                                        <p:tgtEl>
                                          <p:spTgt spid="153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5365">
                                            <p:txEl>
                                              <p:pRg st="0" end="0"/>
                                            </p:txEl>
                                          </p:spTgt>
                                        </p:tgtEl>
                                        <p:attrNameLst>
                                          <p:attrName>style.visibility</p:attrName>
                                        </p:attrNameLst>
                                      </p:cBhvr>
                                      <p:to>
                                        <p:strVal val="visible"/>
                                      </p:to>
                                    </p:set>
                                    <p:anim calcmode="lin" valueType="num">
                                      <p:cBhvr>
                                        <p:cTn id="12" dur="500" fill="hold"/>
                                        <p:tgtEl>
                                          <p:spTgt spid="1536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1536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536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3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15365">
                                            <p:txEl>
                                              <p:pRg st="1" end="1"/>
                                            </p:txEl>
                                          </p:spTgt>
                                        </p:tgtEl>
                                        <p:attrNameLst>
                                          <p:attrName>style.visibility</p:attrName>
                                        </p:attrNameLst>
                                      </p:cBhvr>
                                      <p:to>
                                        <p:strVal val="visible"/>
                                      </p:to>
                                    </p:set>
                                    <p:anim calcmode="lin" valueType="num">
                                      <p:cBhvr>
                                        <p:cTn id="20" dur="500" fill="hold"/>
                                        <p:tgtEl>
                                          <p:spTgt spid="15365">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15365">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1536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1536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15365">
                                            <p:txEl>
                                              <p:pRg st="2" end="2"/>
                                            </p:txEl>
                                          </p:spTgt>
                                        </p:tgtEl>
                                        <p:attrNameLst>
                                          <p:attrName>style.visibility</p:attrName>
                                        </p:attrNameLst>
                                      </p:cBhvr>
                                      <p:to>
                                        <p:strVal val="visible"/>
                                      </p:to>
                                    </p:set>
                                    <p:anim calcmode="lin" valueType="num">
                                      <p:cBhvr>
                                        <p:cTn id="28" dur="500" fill="hold"/>
                                        <p:tgtEl>
                                          <p:spTgt spid="15365">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15365">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15365">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536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15365">
                                            <p:txEl>
                                              <p:pRg st="3" end="3"/>
                                            </p:txEl>
                                          </p:spTgt>
                                        </p:tgtEl>
                                        <p:attrNameLst>
                                          <p:attrName>style.visibility</p:attrName>
                                        </p:attrNameLst>
                                      </p:cBhvr>
                                      <p:to>
                                        <p:strVal val="visible"/>
                                      </p:to>
                                    </p:set>
                                    <p:anim calcmode="lin" valueType="num">
                                      <p:cBhvr>
                                        <p:cTn id="36" dur="500" fill="hold"/>
                                        <p:tgtEl>
                                          <p:spTgt spid="15365">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15365">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15365">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1536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15365">
                                            <p:txEl>
                                              <p:pRg st="4" end="4"/>
                                            </p:txEl>
                                          </p:spTgt>
                                        </p:tgtEl>
                                        <p:attrNameLst>
                                          <p:attrName>style.visibility</p:attrName>
                                        </p:attrNameLst>
                                      </p:cBhvr>
                                      <p:to>
                                        <p:strVal val="visible"/>
                                      </p:to>
                                    </p:set>
                                    <p:anim calcmode="lin" valueType="num">
                                      <p:cBhvr>
                                        <p:cTn id="44" dur="500" fill="hold"/>
                                        <p:tgtEl>
                                          <p:spTgt spid="15365">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15365">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1536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536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366">
                                            <p:txEl>
                                              <p:pRg st="1" end="1"/>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5367"/>
                                        </p:tgtEl>
                                        <p:attrNameLst>
                                          <p:attrName>style.visibility</p:attrName>
                                        </p:attrNameLst>
                                      </p:cBhvr>
                                      <p:to>
                                        <p:strVal val="visible"/>
                                      </p:to>
                                    </p:set>
                                    <p:animEffect transition="in" filter="dissolve">
                                      <p:cBhvr>
                                        <p:cTn id="60"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P spid="15365" grpId="0" build="p"/>
      <p:bldP spid="15366" grpId="0" build="p"/>
      <p:bldP spid="153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82062" y="0"/>
            <a:ext cx="12274062"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CAN GOD SAY “NO”?</a:t>
            </a:r>
          </a:p>
        </p:txBody>
      </p:sp>
      <p:sp>
        <p:nvSpPr>
          <p:cNvPr id="16388" name="Text Box 4"/>
          <p:cNvSpPr txBox="1">
            <a:spLocks noChangeArrowheads="1"/>
          </p:cNvSpPr>
          <p:nvPr/>
        </p:nvSpPr>
        <p:spPr bwMode="auto">
          <a:xfrm>
            <a:off x="1055077" y="1371601"/>
            <a:ext cx="1042181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BEFORE WE GET TOO UPSET ABOUT THE “NO’S”</a:t>
            </a:r>
          </a:p>
          <a:p>
            <a:pPr algn="ctr" fontAlgn="base">
              <a:spcBef>
                <a:spcPct val="50000"/>
              </a:spcBef>
              <a:spcAft>
                <a:spcPct val="0"/>
              </a:spcAft>
            </a:pPr>
            <a:r>
              <a:rPr lang="en-US" altLang="en-US" sz="2800" b="1" dirty="0">
                <a:solidFill>
                  <a:srgbClr val="00FF00"/>
                </a:solidFill>
                <a:latin typeface="Tahoma" panose="020B0604030504040204" pitchFamily="34" charset="0"/>
              </a:rPr>
              <a:t>LET’S BE SURPRISED AT THE “YES’S”</a:t>
            </a:r>
          </a:p>
        </p:txBody>
      </p:sp>
    </p:spTree>
    <p:extLst>
      <p:ext uri="{BB962C8B-B14F-4D97-AF65-F5344CB8AC3E}">
        <p14:creationId xmlns:p14="http://schemas.microsoft.com/office/powerpoint/2010/main" val="572494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dissolve">
                                      <p:cBhvr>
                                        <p:cTn id="7" dur="500"/>
                                        <p:tgtEl>
                                          <p:spTgt spid="16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dissolve">
                                      <p:cBhvr>
                                        <p:cTn id="12" dur="500"/>
                                        <p:tgtEl>
                                          <p:spTgt spid="163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82062" y="0"/>
            <a:ext cx="12274062"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7" name="Text Box 3"/>
          <p:cNvSpPr txBox="1">
            <a:spLocks noChangeArrowheads="1"/>
          </p:cNvSpPr>
          <p:nvPr/>
        </p:nvSpPr>
        <p:spPr bwMode="auto">
          <a:xfrm>
            <a:off x="1079500" y="685800"/>
            <a:ext cx="101981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GOD CAN ANSWER PRAYER AND WE ARE UNAWARE THAT IT HAS  BEEN ANSWERED</a:t>
            </a:r>
          </a:p>
          <a:p>
            <a:pPr algn="ctr" fontAlgn="base">
              <a:spcBef>
                <a:spcPct val="50000"/>
              </a:spcBef>
              <a:spcAft>
                <a:spcPct val="0"/>
              </a:spcAft>
            </a:pPr>
            <a:r>
              <a:rPr lang="en-US" altLang="en-US" sz="3200" b="1" dirty="0">
                <a:solidFill>
                  <a:srgbClr val="FFB64B"/>
                </a:solidFill>
                <a:latin typeface="Tahoma" panose="020B0604030504040204" pitchFamily="34" charset="0"/>
              </a:rPr>
              <a:t>THE ANSWER IS NOT THE ONE WE WERE LOOKING FOR</a:t>
            </a:r>
          </a:p>
          <a:p>
            <a:pPr algn="ctr" fontAlgn="base">
              <a:spcBef>
                <a:spcPct val="50000"/>
              </a:spcBef>
              <a:spcAft>
                <a:spcPct val="0"/>
              </a:spcAft>
            </a:pPr>
            <a:endParaRPr lang="en-US" altLang="en-US" sz="3200" b="1" dirty="0">
              <a:solidFill>
                <a:srgbClr val="FFB64B"/>
              </a:solidFill>
              <a:latin typeface="Tahoma" panose="020B0604030504040204" pitchFamily="34" charset="0"/>
            </a:endParaRPr>
          </a:p>
        </p:txBody>
      </p:sp>
    </p:spTree>
    <p:extLst>
      <p:ext uri="{BB962C8B-B14F-4D97-AF65-F5344CB8AC3E}">
        <p14:creationId xmlns:p14="http://schemas.microsoft.com/office/powerpoint/2010/main" val="34711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30376" y="266700"/>
            <a:ext cx="8089924" cy="6591300"/>
          </a:xfrm>
          <a:prstGeom prst="rect">
            <a:avLst/>
          </a:prstGeom>
        </p:spPr>
      </p:pic>
    </p:spTree>
    <p:extLst>
      <p:ext uri="{BB962C8B-B14F-4D97-AF65-F5344CB8AC3E}">
        <p14:creationId xmlns:p14="http://schemas.microsoft.com/office/powerpoint/2010/main" val="3662070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se3.mm.bing.net/th?id=OIP.x_4zTCusw4p-3UP2DFIbRAHaD3&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394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1" name="Text Box 3"/>
          <p:cNvSpPr txBox="1">
            <a:spLocks noChangeArrowheads="1"/>
          </p:cNvSpPr>
          <p:nvPr/>
        </p:nvSpPr>
        <p:spPr bwMode="auto">
          <a:xfrm>
            <a:off x="2247900" y="2286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SEEMS LIKE “N0” IS NOT ALWAYS “NO”</a:t>
            </a:r>
          </a:p>
        </p:txBody>
      </p:sp>
      <p:sp>
        <p:nvSpPr>
          <p:cNvPr id="17412" name="Text Box 4"/>
          <p:cNvSpPr txBox="1">
            <a:spLocks noChangeArrowheads="1"/>
          </p:cNvSpPr>
          <p:nvPr/>
        </p:nvSpPr>
        <p:spPr bwMode="auto">
          <a:xfrm>
            <a:off x="2400300" y="1485900"/>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CONSIDER 3 CASES</a:t>
            </a:r>
          </a:p>
        </p:txBody>
      </p:sp>
      <p:sp>
        <p:nvSpPr>
          <p:cNvPr id="17413" name="Text Box 5"/>
          <p:cNvSpPr txBox="1">
            <a:spLocks noChangeArrowheads="1"/>
          </p:cNvSpPr>
          <p:nvPr/>
        </p:nvSpPr>
        <p:spPr bwMode="auto">
          <a:xfrm>
            <a:off x="808892" y="2028248"/>
            <a:ext cx="1072661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Ex 2:23  During that long period, the king of Egypt died. The Israelites groaned in their slavery and cried out, and their cry for help because of their slavery went up to God.</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Ex 14:10-11  As Pharaoh approached, the Israelites looked up, and there were the Egyptians, marching after them. They were terrified and cried out to the Lord. 11 They said to Moses, "Was it because there were no graves in Egypt that you brought us to the desert to die? What have you done to us by bringing us out of Egypt?  </a:t>
            </a:r>
          </a:p>
        </p:txBody>
      </p:sp>
    </p:spTree>
    <p:extLst>
      <p:ext uri="{BB962C8B-B14F-4D97-AF65-F5344CB8AC3E}">
        <p14:creationId xmlns:p14="http://schemas.microsoft.com/office/powerpoint/2010/main" val="1235445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dissolve">
                                      <p:cBhvr>
                                        <p:cTn id="7" dur="500"/>
                                        <p:tgtEl>
                                          <p:spTgt spid="174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13">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P spid="1741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5"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SEEMS LIKE “N0” IS NOT ALWAYS “NO”</a:t>
            </a:r>
          </a:p>
        </p:txBody>
      </p:sp>
      <p:sp>
        <p:nvSpPr>
          <p:cNvPr id="18436" name="Text Box 4"/>
          <p:cNvSpPr txBox="1">
            <a:spLocks noChangeArrowheads="1"/>
          </p:cNvSpPr>
          <p:nvPr/>
        </p:nvSpPr>
        <p:spPr bwMode="auto">
          <a:xfrm>
            <a:off x="1113691" y="1905000"/>
            <a:ext cx="1041009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THEY THOUGHT GOD SAID “NO”</a:t>
            </a:r>
          </a:p>
          <a:p>
            <a:pPr algn="ctr" fontAlgn="base">
              <a:spcBef>
                <a:spcPct val="50000"/>
              </a:spcBef>
              <a:spcAft>
                <a:spcPct val="0"/>
              </a:spcAft>
            </a:pPr>
            <a:r>
              <a:rPr lang="en-US" altLang="en-US" sz="2800" b="1" dirty="0">
                <a:solidFill>
                  <a:srgbClr val="00FF00"/>
                </a:solidFill>
                <a:latin typeface="Tahoma" panose="020B0604030504040204" pitchFamily="34" charset="0"/>
              </a:rPr>
              <a:t>THEIR PICTURE OF “YES” WAS NOT SANDWICHED IN BETWEEN PHARAOH’S ARMY AND THE RED SEA</a:t>
            </a:r>
          </a:p>
          <a:p>
            <a:pPr algn="ctr" fontAlgn="base">
              <a:spcBef>
                <a:spcPct val="50000"/>
              </a:spcBef>
              <a:spcAft>
                <a:spcPct val="0"/>
              </a:spcAft>
            </a:pPr>
            <a:r>
              <a:rPr lang="en-US" altLang="en-US" sz="2800" b="1" dirty="0">
                <a:solidFill>
                  <a:srgbClr val="00FF00"/>
                </a:solidFill>
                <a:latin typeface="Tahoma" panose="020B0604030504040204" pitchFamily="34" charset="0"/>
              </a:rPr>
              <a:t>SOMETIMES GOD’S ANSWER IS NOT “NO”—IT IS JUST “YES” IN A DIFFERENT WAY THAN WE EXPECTED</a:t>
            </a:r>
          </a:p>
        </p:txBody>
      </p:sp>
    </p:spTree>
    <p:extLst>
      <p:ext uri="{BB962C8B-B14F-4D97-AF65-F5344CB8AC3E}">
        <p14:creationId xmlns:p14="http://schemas.microsoft.com/office/powerpoint/2010/main" val="3754536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dissolve">
                                      <p:cBhvr>
                                        <p:cTn id="7" dur="500"/>
                                        <p:tgtEl>
                                          <p:spTgt spid="184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dissolve">
                                      <p:cBhvr>
                                        <p:cTn id="12" dur="500"/>
                                        <p:tgtEl>
                                          <p:spTgt spid="184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dissolve">
                                      <p:cBhvr>
                                        <p:cTn id="17" dur="5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59" name="Text Box 3"/>
          <p:cNvSpPr txBox="1">
            <a:spLocks noChangeArrowheads="1"/>
          </p:cNvSpPr>
          <p:nvPr/>
        </p:nvSpPr>
        <p:spPr bwMode="auto">
          <a:xfrm>
            <a:off x="2247900" y="4191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SEEMS LIKE “N0” IS NOT ALWAYS “NO”</a:t>
            </a:r>
          </a:p>
        </p:txBody>
      </p:sp>
      <p:sp>
        <p:nvSpPr>
          <p:cNvPr id="19460" name="Text Box 4"/>
          <p:cNvSpPr txBox="1">
            <a:spLocks noChangeArrowheads="1"/>
          </p:cNvSpPr>
          <p:nvPr/>
        </p:nvSpPr>
        <p:spPr bwMode="auto">
          <a:xfrm>
            <a:off x="2324100" y="1676400"/>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CONSIDER 3 CASES</a:t>
            </a:r>
          </a:p>
        </p:txBody>
      </p:sp>
      <p:sp>
        <p:nvSpPr>
          <p:cNvPr id="19461" name="Text Box 5"/>
          <p:cNvSpPr txBox="1">
            <a:spLocks noChangeArrowheads="1"/>
          </p:cNvSpPr>
          <p:nvPr/>
        </p:nvSpPr>
        <p:spPr bwMode="auto">
          <a:xfrm>
            <a:off x="867508" y="2390120"/>
            <a:ext cx="1073833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Rev 6:10-11 They called out in a loud voice, "How long, Sovereign Lord, holy and true, until you judge the inhabitants of the earth and avenge our blood?" 11 Then each of them was given a white robe, and they were told to wait a little longer, until the number of their fellow servants and brothers who were to be killed as they had been was completed. </a:t>
            </a:r>
          </a:p>
          <a:p>
            <a:pPr fontAlgn="base">
              <a:spcBef>
                <a:spcPct val="0"/>
              </a:spcBef>
              <a:spcAft>
                <a:spcPct val="0"/>
              </a:spcAft>
            </a:pPr>
            <a:endParaRPr lang="en-US" altLang="en-US" sz="2400" dirty="0">
              <a:solidFill>
                <a:srgbClr val="FFFFFF"/>
              </a:solidFill>
              <a:latin typeface="Tahoma" panose="020B0604030504040204" pitchFamily="34" charset="0"/>
            </a:endParaRPr>
          </a:p>
        </p:txBody>
      </p:sp>
    </p:spTree>
    <p:extLst>
      <p:ext uri="{BB962C8B-B14F-4D97-AF65-F5344CB8AC3E}">
        <p14:creationId xmlns:p14="http://schemas.microsoft.com/office/powerpoint/2010/main" val="3738724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087315" y="527538"/>
            <a:ext cx="10245969"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Matt 21:22  If you believe, you will receive whatever you ask for in prayer." </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Mark 11:24  Therefore I tell you, whatever you ask for in prayer, believe that you have received it, and it will be yours.</a:t>
            </a:r>
          </a:p>
          <a:p>
            <a:pPr fontAlgn="base">
              <a:spcBef>
                <a:spcPct val="50000"/>
              </a:spcBef>
              <a:spcAft>
                <a:spcPct val="0"/>
              </a:spcAft>
            </a:pPr>
            <a:endParaRPr lang="en-US" altLang="en-US" sz="2400" dirty="0">
              <a:solidFill>
                <a:srgbClr val="FFFFFF"/>
              </a:solidFill>
              <a:latin typeface="Tahoma" panose="020B0604030504040204" pitchFamily="34" charset="0"/>
            </a:endParaRPr>
          </a:p>
        </p:txBody>
      </p:sp>
      <p:sp>
        <p:nvSpPr>
          <p:cNvPr id="2055" name="Text Box 7"/>
          <p:cNvSpPr txBox="1">
            <a:spLocks noChangeArrowheads="1"/>
          </p:cNvSpPr>
          <p:nvPr/>
        </p:nvSpPr>
        <p:spPr bwMode="auto">
          <a:xfrm>
            <a:off x="2285999" y="3429000"/>
            <a:ext cx="7848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64B"/>
                </a:solidFill>
                <a:latin typeface="Tahoma" panose="020B0604030504040204" pitchFamily="34" charset="0"/>
              </a:rPr>
              <a:t>THESE VERSES OFTEN GIVE US TROUBLE</a:t>
            </a:r>
          </a:p>
          <a:p>
            <a:pPr algn="ctr" fontAlgn="base">
              <a:spcBef>
                <a:spcPct val="50000"/>
              </a:spcBef>
              <a:spcAft>
                <a:spcPct val="0"/>
              </a:spcAft>
            </a:pPr>
            <a:r>
              <a:rPr lang="en-US" altLang="en-US" sz="2800" b="1" dirty="0">
                <a:solidFill>
                  <a:srgbClr val="FFB64B"/>
                </a:solidFill>
                <a:latin typeface="Tahoma" panose="020B0604030504040204" pitchFamily="34" charset="0"/>
              </a:rPr>
              <a:t>WE PRAY WITH AS MUCH FAITH AS WE CAN MUSTER</a:t>
            </a:r>
          </a:p>
          <a:p>
            <a:pPr algn="ctr" fontAlgn="base">
              <a:spcBef>
                <a:spcPct val="50000"/>
              </a:spcBef>
              <a:spcAft>
                <a:spcPct val="0"/>
              </a:spcAft>
            </a:pPr>
            <a:r>
              <a:rPr lang="en-US" altLang="en-US" sz="2800" b="1" dirty="0">
                <a:solidFill>
                  <a:srgbClr val="FFB64B"/>
                </a:solidFill>
                <a:latin typeface="Tahoma" panose="020B0604030504040204" pitchFamily="34" charset="0"/>
              </a:rPr>
              <a:t>WE DON’T RECEIVE WHAT WE ASK FOR</a:t>
            </a:r>
          </a:p>
        </p:txBody>
      </p:sp>
    </p:spTree>
    <p:extLst>
      <p:ext uri="{BB962C8B-B14F-4D97-AF65-F5344CB8AC3E}">
        <p14:creationId xmlns:p14="http://schemas.microsoft.com/office/powerpoint/2010/main" val="4216380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55">
                                            <p:txEl>
                                              <p:pRg st="0" end="0"/>
                                            </p:txEl>
                                          </p:spTgt>
                                        </p:tgtEl>
                                        <p:attrNameLst>
                                          <p:attrName>style.visibility</p:attrName>
                                        </p:attrNameLst>
                                      </p:cBhvr>
                                      <p:to>
                                        <p:strVal val="visible"/>
                                      </p:to>
                                    </p:set>
                                    <p:animEffect transition="in" filter="dissolve">
                                      <p:cBhvr>
                                        <p:cTn id="15" dur="500"/>
                                        <p:tgtEl>
                                          <p:spTgt spid="205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55">
                                            <p:txEl>
                                              <p:pRg st="1" end="1"/>
                                            </p:txEl>
                                          </p:spTgt>
                                        </p:tgtEl>
                                        <p:attrNameLst>
                                          <p:attrName>style.visibility</p:attrName>
                                        </p:attrNameLst>
                                      </p:cBhvr>
                                      <p:to>
                                        <p:strVal val="visible"/>
                                      </p:to>
                                    </p:set>
                                    <p:animEffect transition="in" filter="dissolve">
                                      <p:cBhvr>
                                        <p:cTn id="20" dur="500"/>
                                        <p:tgtEl>
                                          <p:spTgt spid="205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55">
                                            <p:txEl>
                                              <p:pRg st="2" end="2"/>
                                            </p:txEl>
                                          </p:spTgt>
                                        </p:tgtEl>
                                        <p:attrNameLst>
                                          <p:attrName>style.visibility</p:attrName>
                                        </p:attrNameLst>
                                      </p:cBhvr>
                                      <p:to>
                                        <p:strVal val="visible"/>
                                      </p:to>
                                    </p:set>
                                    <p:animEffect transition="in" filter="dissolve">
                                      <p:cBhvr>
                                        <p:cTn id="25" dur="500"/>
                                        <p:tgtEl>
                                          <p:spTgt spid="20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p:bldP spid="205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3" name="Text Box 3"/>
          <p:cNvSpPr txBox="1">
            <a:spLocks noChangeArrowheads="1"/>
          </p:cNvSpPr>
          <p:nvPr/>
        </p:nvSpPr>
        <p:spPr bwMode="auto">
          <a:xfrm>
            <a:off x="2171700" y="322385"/>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SEEMS LIKE “N0” IS NOT ALWAYS “NO”</a:t>
            </a:r>
          </a:p>
        </p:txBody>
      </p:sp>
      <p:sp>
        <p:nvSpPr>
          <p:cNvPr id="20484" name="Text Box 4"/>
          <p:cNvSpPr txBox="1">
            <a:spLocks noChangeArrowheads="1"/>
          </p:cNvSpPr>
          <p:nvPr/>
        </p:nvSpPr>
        <p:spPr bwMode="auto">
          <a:xfrm>
            <a:off x="879231" y="1905000"/>
            <a:ext cx="1056249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THESE SAINTS WERE CALLING OUT FOR GOD’S VENGEANCE</a:t>
            </a:r>
          </a:p>
          <a:p>
            <a:pPr algn="ctr" fontAlgn="base">
              <a:spcBef>
                <a:spcPct val="50000"/>
              </a:spcBef>
              <a:spcAft>
                <a:spcPct val="0"/>
              </a:spcAft>
            </a:pPr>
            <a:r>
              <a:rPr lang="en-US" altLang="en-US" sz="2800" b="1" dirty="0">
                <a:solidFill>
                  <a:srgbClr val="00FF00"/>
                </a:solidFill>
                <a:latin typeface="Tahoma" panose="020B0604030504040204" pitchFamily="34" charset="0"/>
              </a:rPr>
              <a:t>GOD DIDN’T DO ANYTHING AT THAT TIME</a:t>
            </a:r>
          </a:p>
          <a:p>
            <a:pPr algn="ctr" fontAlgn="base">
              <a:spcBef>
                <a:spcPct val="50000"/>
              </a:spcBef>
              <a:spcAft>
                <a:spcPct val="0"/>
              </a:spcAft>
            </a:pPr>
            <a:r>
              <a:rPr lang="en-US" altLang="en-US" sz="2800" b="1" dirty="0">
                <a:solidFill>
                  <a:srgbClr val="00FF00"/>
                </a:solidFill>
                <a:latin typeface="Tahoma" panose="020B0604030504040204" pitchFamily="34" charset="0"/>
              </a:rPr>
              <a:t>HE TOLD THEM TO “WAIT”</a:t>
            </a:r>
          </a:p>
        </p:txBody>
      </p:sp>
      <p:sp>
        <p:nvSpPr>
          <p:cNvPr id="20485" name="Text Box 5"/>
          <p:cNvSpPr txBox="1">
            <a:spLocks noChangeArrowheads="1"/>
          </p:cNvSpPr>
          <p:nvPr/>
        </p:nvSpPr>
        <p:spPr bwMode="auto">
          <a:xfrm>
            <a:off x="879231" y="4212184"/>
            <a:ext cx="1056249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SOMETIMES GOD ISN’T SAYING “NO”</a:t>
            </a:r>
          </a:p>
          <a:p>
            <a:pPr algn="ctr" fontAlgn="base">
              <a:spcBef>
                <a:spcPct val="50000"/>
              </a:spcBef>
              <a:spcAft>
                <a:spcPct val="0"/>
              </a:spcAft>
            </a:pPr>
            <a:r>
              <a:rPr lang="en-US" altLang="en-US" sz="2800" b="1" dirty="0">
                <a:solidFill>
                  <a:srgbClr val="FFFF00"/>
                </a:solidFill>
                <a:latin typeface="Tahoma" panose="020B0604030504040204" pitchFamily="34" charset="0"/>
              </a:rPr>
              <a:t>HE IS SAYING “NOT NOW—WAIT UNTIL THE TIME IS RIGHT”</a:t>
            </a:r>
          </a:p>
        </p:txBody>
      </p:sp>
    </p:spTree>
    <p:extLst>
      <p:ext uri="{BB962C8B-B14F-4D97-AF65-F5344CB8AC3E}">
        <p14:creationId xmlns:p14="http://schemas.microsoft.com/office/powerpoint/2010/main" val="468622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dissolve">
                                      <p:cBhvr>
                                        <p:cTn id="7" dur="500"/>
                                        <p:tgtEl>
                                          <p:spTgt spid="204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4">
                                            <p:txEl>
                                              <p:pRg st="1" end="1"/>
                                            </p:txEl>
                                          </p:spTgt>
                                        </p:tgtEl>
                                        <p:attrNameLst>
                                          <p:attrName>style.visibility</p:attrName>
                                        </p:attrNameLst>
                                      </p:cBhvr>
                                      <p:to>
                                        <p:strVal val="visible"/>
                                      </p:to>
                                    </p:set>
                                    <p:animEffect transition="in" filter="dissolve">
                                      <p:cBhvr>
                                        <p:cTn id="12" dur="500"/>
                                        <p:tgtEl>
                                          <p:spTgt spid="204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4">
                                            <p:txEl>
                                              <p:pRg st="2" end="2"/>
                                            </p:txEl>
                                          </p:spTgt>
                                        </p:tgtEl>
                                        <p:attrNameLst>
                                          <p:attrName>style.visibility</p:attrName>
                                        </p:attrNameLst>
                                      </p:cBhvr>
                                      <p:to>
                                        <p:strVal val="visible"/>
                                      </p:to>
                                    </p:set>
                                    <p:animEffect transition="in" filter="dissolve">
                                      <p:cBhvr>
                                        <p:cTn id="17" dur="500"/>
                                        <p:tgtEl>
                                          <p:spTgt spid="204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5">
                                            <p:txEl>
                                              <p:pRg st="0" end="0"/>
                                            </p:txEl>
                                          </p:spTgt>
                                        </p:tgtEl>
                                        <p:attrNameLst>
                                          <p:attrName>style.visibility</p:attrName>
                                        </p:attrNameLst>
                                      </p:cBhvr>
                                      <p:to>
                                        <p:strVal val="visible"/>
                                      </p:to>
                                    </p:set>
                                    <p:animEffect transition="in" filter="dissolve">
                                      <p:cBhvr>
                                        <p:cTn id="22" dur="500"/>
                                        <p:tgtEl>
                                          <p:spTgt spid="2048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5">
                                            <p:txEl>
                                              <p:pRg st="1" end="1"/>
                                            </p:txEl>
                                          </p:spTgt>
                                        </p:tgtEl>
                                        <p:attrNameLst>
                                          <p:attrName>style.visibility</p:attrName>
                                        </p:attrNameLst>
                                      </p:cBhvr>
                                      <p:to>
                                        <p:strVal val="visible"/>
                                      </p:to>
                                    </p:set>
                                    <p:animEffect transition="in" filter="dissolve">
                                      <p:cBhvr>
                                        <p:cTn id="27" dur="500"/>
                                        <p:tgtEl>
                                          <p:spTgt spid="20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P spid="2048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1507" name="Text Box 3"/>
          <p:cNvSpPr txBox="1">
            <a:spLocks noChangeArrowheads="1"/>
          </p:cNvSpPr>
          <p:nvPr/>
        </p:nvSpPr>
        <p:spPr bwMode="auto">
          <a:xfrm>
            <a:off x="2171700" y="293687"/>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SEEMS LIKE “N0” IS NOT ALWAYS “NO”</a:t>
            </a:r>
          </a:p>
        </p:txBody>
      </p:sp>
      <p:sp>
        <p:nvSpPr>
          <p:cNvPr id="21508" name="Text Box 4"/>
          <p:cNvSpPr txBox="1">
            <a:spLocks noChangeArrowheads="1"/>
          </p:cNvSpPr>
          <p:nvPr/>
        </p:nvSpPr>
        <p:spPr bwMode="auto">
          <a:xfrm>
            <a:off x="2133600" y="1425574"/>
            <a:ext cx="7543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CONSIDER 3 CASES</a:t>
            </a:r>
          </a:p>
        </p:txBody>
      </p:sp>
      <p:sp>
        <p:nvSpPr>
          <p:cNvPr id="21509" name="Text Box 5"/>
          <p:cNvSpPr txBox="1">
            <a:spLocks noChangeArrowheads="1"/>
          </p:cNvSpPr>
          <p:nvPr/>
        </p:nvSpPr>
        <p:spPr bwMode="auto">
          <a:xfrm>
            <a:off x="633046" y="2013881"/>
            <a:ext cx="1092590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Luke 11:5-8  Then he said to them, "Suppose one of you has a friend, and he goes to him at midnight and says, 'Friend, lend me three loaves of bread, 6 because a friend of mine on a journey has come to me, and I have nothing to set before him.'  7 "Then the one inside answers, 'Don't bother me. The door is already locked, and my children are with me in bed. I can't get up and give you anything.' 8 I tell you, though he will not get up and give him the bread because he is his friend, yet because of the man's boldness he will get up and give him as much as he needs. </a:t>
            </a:r>
          </a:p>
          <a:p>
            <a:pPr fontAlgn="base">
              <a:spcBef>
                <a:spcPct val="0"/>
              </a:spcBef>
              <a:spcAft>
                <a:spcPct val="0"/>
              </a:spcAft>
            </a:pPr>
            <a:endParaRPr lang="en-US" altLang="en-US" sz="2400" dirty="0">
              <a:solidFill>
                <a:srgbClr val="FFFFFF"/>
              </a:solidFill>
              <a:latin typeface="Tahoma" panose="020B0604030504040204" pitchFamily="34" charset="0"/>
            </a:endParaRPr>
          </a:p>
        </p:txBody>
      </p:sp>
    </p:spTree>
    <p:extLst>
      <p:ext uri="{BB962C8B-B14F-4D97-AF65-F5344CB8AC3E}">
        <p14:creationId xmlns:p14="http://schemas.microsoft.com/office/powerpoint/2010/main" val="973090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2286000" y="2286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SEEMS LIKE “N0” IS NOT ALWAYS “NO”</a:t>
            </a:r>
          </a:p>
        </p:txBody>
      </p:sp>
      <p:sp>
        <p:nvSpPr>
          <p:cNvPr id="22532" name="Text Box 4"/>
          <p:cNvSpPr txBox="1">
            <a:spLocks noChangeArrowheads="1"/>
          </p:cNvSpPr>
          <p:nvPr/>
        </p:nvSpPr>
        <p:spPr bwMode="auto">
          <a:xfrm>
            <a:off x="867507" y="1635370"/>
            <a:ext cx="1067972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400" b="1" dirty="0">
                <a:solidFill>
                  <a:srgbClr val="00FF00"/>
                </a:solidFill>
                <a:latin typeface="Tahoma" panose="020B0604030504040204" pitchFamily="34" charset="0"/>
              </a:rPr>
              <a:t> </a:t>
            </a:r>
            <a:r>
              <a:rPr lang="en-US" altLang="en-US" sz="2800" b="1" dirty="0">
                <a:solidFill>
                  <a:srgbClr val="00FF00"/>
                </a:solidFill>
                <a:latin typeface="Tahoma" panose="020B0604030504040204" pitchFamily="34" charset="0"/>
              </a:rPr>
              <a:t>JESUS USED THIS PARABLE TO EXPLAIN THAT GOD WILL PROVIDE</a:t>
            </a:r>
          </a:p>
          <a:p>
            <a:pPr algn="ctr" fontAlgn="base">
              <a:spcBef>
                <a:spcPct val="50000"/>
              </a:spcBef>
              <a:spcAft>
                <a:spcPct val="0"/>
              </a:spcAft>
            </a:pPr>
            <a:r>
              <a:rPr lang="en-US" altLang="en-US" sz="2800" b="1" dirty="0">
                <a:solidFill>
                  <a:srgbClr val="00FF00"/>
                </a:solidFill>
                <a:latin typeface="Tahoma" panose="020B0604030504040204" pitchFamily="34" charset="0"/>
              </a:rPr>
              <a:t>AT FIRST THE ANSWER SEEMS TO BE “NO”</a:t>
            </a:r>
          </a:p>
          <a:p>
            <a:pPr algn="ctr" fontAlgn="base">
              <a:spcBef>
                <a:spcPct val="50000"/>
              </a:spcBef>
              <a:spcAft>
                <a:spcPct val="0"/>
              </a:spcAft>
            </a:pPr>
            <a:r>
              <a:rPr lang="en-US" altLang="en-US" sz="2800" b="1" dirty="0">
                <a:solidFill>
                  <a:srgbClr val="00FF00"/>
                </a:solidFill>
                <a:latin typeface="Tahoma" panose="020B0604030504040204" pitchFamily="34" charset="0"/>
              </a:rPr>
              <a:t>THERE MAY BE TIMES WHEN GOD WAITS TO SEE HOW BADLY WE WANT SOMETHING</a:t>
            </a:r>
          </a:p>
          <a:p>
            <a:pPr algn="ctr" fontAlgn="base">
              <a:spcBef>
                <a:spcPct val="50000"/>
              </a:spcBef>
              <a:spcAft>
                <a:spcPct val="0"/>
              </a:spcAft>
            </a:pPr>
            <a:r>
              <a:rPr lang="en-US" altLang="en-US" sz="2800" b="1" dirty="0">
                <a:solidFill>
                  <a:srgbClr val="00FF00"/>
                </a:solidFill>
                <a:latin typeface="Tahoma" panose="020B0604030504040204" pitchFamily="34" charset="0"/>
              </a:rPr>
              <a:t>DON’T STOP PRAYING BECAUSE YOU DON’T GET THE ANSWER YOU WANT THE FIRST TIME</a:t>
            </a:r>
          </a:p>
          <a:p>
            <a:pPr algn="ctr" fontAlgn="base">
              <a:spcBef>
                <a:spcPct val="50000"/>
              </a:spcBef>
              <a:spcAft>
                <a:spcPct val="0"/>
              </a:spcAft>
            </a:pPr>
            <a:r>
              <a:rPr lang="en-US" altLang="en-US" sz="2800" b="1" dirty="0">
                <a:solidFill>
                  <a:srgbClr val="00FF00"/>
                </a:solidFill>
                <a:latin typeface="Tahoma" panose="020B0604030504040204" pitchFamily="34" charset="0"/>
              </a:rPr>
              <a:t>KEEP PRAYING UNTIL YOU ARE SURE GOD HAS SAID “NO”</a:t>
            </a:r>
          </a:p>
        </p:txBody>
      </p:sp>
    </p:spTree>
    <p:extLst>
      <p:ext uri="{BB962C8B-B14F-4D97-AF65-F5344CB8AC3E}">
        <p14:creationId xmlns:p14="http://schemas.microsoft.com/office/powerpoint/2010/main" val="2452054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dissolve">
                                      <p:cBhvr>
                                        <p:cTn id="7" dur="500"/>
                                        <p:tgtEl>
                                          <p:spTgt spid="22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dissolve">
                                      <p:cBhvr>
                                        <p:cTn id="12" dur="500"/>
                                        <p:tgtEl>
                                          <p:spTgt spid="225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2">
                                            <p:txEl>
                                              <p:pRg st="2" end="2"/>
                                            </p:txEl>
                                          </p:spTgt>
                                        </p:tgtEl>
                                        <p:attrNameLst>
                                          <p:attrName>style.visibility</p:attrName>
                                        </p:attrNameLst>
                                      </p:cBhvr>
                                      <p:to>
                                        <p:strVal val="visible"/>
                                      </p:to>
                                    </p:set>
                                    <p:animEffect transition="in" filter="dissolve">
                                      <p:cBhvr>
                                        <p:cTn id="17" dur="500"/>
                                        <p:tgtEl>
                                          <p:spTgt spid="225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2">
                                            <p:txEl>
                                              <p:pRg st="3" end="3"/>
                                            </p:txEl>
                                          </p:spTgt>
                                        </p:tgtEl>
                                        <p:attrNameLst>
                                          <p:attrName>style.visibility</p:attrName>
                                        </p:attrNameLst>
                                      </p:cBhvr>
                                      <p:to>
                                        <p:strVal val="visible"/>
                                      </p:to>
                                    </p:set>
                                    <p:animEffect transition="in" filter="dissolve">
                                      <p:cBhvr>
                                        <p:cTn id="22" dur="500"/>
                                        <p:tgtEl>
                                          <p:spTgt spid="2253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532">
                                            <p:txEl>
                                              <p:pRg st="4" end="4"/>
                                            </p:txEl>
                                          </p:spTgt>
                                        </p:tgtEl>
                                        <p:attrNameLst>
                                          <p:attrName>style.visibility</p:attrName>
                                        </p:attrNameLst>
                                      </p:cBhvr>
                                      <p:to>
                                        <p:strVal val="visible"/>
                                      </p:to>
                                    </p:set>
                                    <p:animEffect transition="in" filter="dissolve">
                                      <p:cBhvr>
                                        <p:cTn id="27" dur="500"/>
                                        <p:tgtEl>
                                          <p:spTgt spid="225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tse2.mm.bing.net/th?id=OIP.5Sv5AD7FG1AttUHTub89YgHaEH&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517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285785" cy="6858000"/>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p:cNvSpPr txBox="1">
            <a:spLocks noChangeArrowheads="1"/>
          </p:cNvSpPr>
          <p:nvPr/>
        </p:nvSpPr>
        <p:spPr bwMode="auto">
          <a:xfrm>
            <a:off x="2209800" y="486726"/>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WHY GOD SAYS “NO”</a:t>
            </a:r>
          </a:p>
        </p:txBody>
      </p:sp>
      <p:sp>
        <p:nvSpPr>
          <p:cNvPr id="23556" name="Text Box 4"/>
          <p:cNvSpPr txBox="1">
            <a:spLocks noChangeArrowheads="1"/>
          </p:cNvSpPr>
          <p:nvPr/>
        </p:nvSpPr>
        <p:spPr bwMode="auto">
          <a:xfrm>
            <a:off x="1172308" y="1524000"/>
            <a:ext cx="10433538"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James 1:6-8 But when he asks, he must believe and not doubt, because he who doubts is like a wave of the sea, blown and tossed by the wind. 7 That man should not think he will receive anything from the Lord; 8 he is a double-minded man, unstable in all he does.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23557" name="Text Box 5"/>
          <p:cNvSpPr txBox="1">
            <a:spLocks noChangeArrowheads="1"/>
          </p:cNvSpPr>
          <p:nvPr/>
        </p:nvSpPr>
        <p:spPr bwMode="auto">
          <a:xfrm>
            <a:off x="1289538" y="4038601"/>
            <a:ext cx="1022252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Rom 10:17  So faith comes from hearing, and hearing through the word of Christ.</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2393020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dissolve">
                                      <p:cBhvr>
                                        <p:cTn id="7" dur="500"/>
                                        <p:tgtEl>
                                          <p:spTgt spid="235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P spid="2355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4580" name="Text Box 4"/>
          <p:cNvSpPr txBox="1">
            <a:spLocks noChangeArrowheads="1"/>
          </p:cNvSpPr>
          <p:nvPr/>
        </p:nvSpPr>
        <p:spPr bwMode="auto">
          <a:xfrm>
            <a:off x="1008185" y="1371601"/>
            <a:ext cx="1026941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PRAYING “IN FAITH” IS PRAYING WITH FAITH ANCHORED IN THE WORD OF GOD</a:t>
            </a:r>
          </a:p>
          <a:p>
            <a:pPr algn="ctr" fontAlgn="base">
              <a:spcBef>
                <a:spcPct val="50000"/>
              </a:spcBef>
              <a:spcAft>
                <a:spcPct val="0"/>
              </a:spcAft>
            </a:pPr>
            <a:r>
              <a:rPr lang="en-US" altLang="en-US" sz="2800" b="1" dirty="0">
                <a:solidFill>
                  <a:srgbClr val="00FF00"/>
                </a:solidFill>
                <a:latin typeface="Tahoma" panose="020B0604030504040204" pitchFamily="34" charset="0"/>
              </a:rPr>
              <a:t>PRAYING IN FAITH IS BELIEVING GOD WANTS US TO PRAY</a:t>
            </a:r>
          </a:p>
          <a:p>
            <a:pPr algn="ctr" fontAlgn="base">
              <a:spcBef>
                <a:spcPct val="50000"/>
              </a:spcBef>
              <a:spcAft>
                <a:spcPct val="0"/>
              </a:spcAft>
            </a:pPr>
            <a:r>
              <a:rPr lang="en-US" altLang="en-US" sz="2800" b="1" dirty="0">
                <a:solidFill>
                  <a:srgbClr val="00FF00"/>
                </a:solidFill>
                <a:latin typeface="Tahoma" panose="020B0604030504040204" pitchFamily="34" charset="0"/>
              </a:rPr>
              <a:t>IT MEANS BELIEVING GOD CAN DO ANYTHING WE ASK</a:t>
            </a:r>
          </a:p>
          <a:p>
            <a:pPr algn="ctr" fontAlgn="base">
              <a:spcBef>
                <a:spcPct val="50000"/>
              </a:spcBef>
              <a:spcAft>
                <a:spcPct val="0"/>
              </a:spcAft>
            </a:pPr>
            <a:r>
              <a:rPr lang="en-US" altLang="en-US" sz="2800" b="1" dirty="0">
                <a:solidFill>
                  <a:srgbClr val="00FF00"/>
                </a:solidFill>
                <a:latin typeface="Tahoma" panose="020B0604030504040204" pitchFamily="34" charset="0"/>
              </a:rPr>
              <a:t>IT MEANS BELIEVING HE WILL DO WHAT HE HAS SAID—BASED ON HIS WORD</a:t>
            </a:r>
          </a:p>
          <a:p>
            <a:pPr algn="ctr" fontAlgn="base">
              <a:spcBef>
                <a:spcPct val="50000"/>
              </a:spcBef>
              <a:spcAft>
                <a:spcPct val="0"/>
              </a:spcAft>
            </a:pPr>
            <a:r>
              <a:rPr lang="en-US" altLang="en-US" sz="2800" b="1" dirty="0">
                <a:solidFill>
                  <a:srgbClr val="00FF00"/>
                </a:solidFill>
                <a:latin typeface="Tahoma" panose="020B0604030504040204" pitchFamily="34" charset="0"/>
              </a:rPr>
              <a:t>IT MEANS BELIEVEING HE WILL ALWAYS DO WHAT IS BEST FOR US</a:t>
            </a:r>
          </a:p>
        </p:txBody>
      </p:sp>
    </p:spTree>
    <p:extLst>
      <p:ext uri="{BB962C8B-B14F-4D97-AF65-F5344CB8AC3E}">
        <p14:creationId xmlns:p14="http://schemas.microsoft.com/office/powerpoint/2010/main" val="1545818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dissolve">
                                      <p:cBhvr>
                                        <p:cTn id="7" dur="500"/>
                                        <p:tgtEl>
                                          <p:spTgt spid="245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80">
                                            <p:txEl>
                                              <p:pRg st="1" end="1"/>
                                            </p:txEl>
                                          </p:spTgt>
                                        </p:tgtEl>
                                        <p:attrNameLst>
                                          <p:attrName>style.visibility</p:attrName>
                                        </p:attrNameLst>
                                      </p:cBhvr>
                                      <p:to>
                                        <p:strVal val="visible"/>
                                      </p:to>
                                    </p:set>
                                    <p:animEffect transition="in" filter="dissolve">
                                      <p:cBhvr>
                                        <p:cTn id="12" dur="500"/>
                                        <p:tgtEl>
                                          <p:spTgt spid="245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80">
                                            <p:txEl>
                                              <p:pRg st="2" end="2"/>
                                            </p:txEl>
                                          </p:spTgt>
                                        </p:tgtEl>
                                        <p:attrNameLst>
                                          <p:attrName>style.visibility</p:attrName>
                                        </p:attrNameLst>
                                      </p:cBhvr>
                                      <p:to>
                                        <p:strVal val="visible"/>
                                      </p:to>
                                    </p:set>
                                    <p:animEffect transition="in" filter="dissolve">
                                      <p:cBhvr>
                                        <p:cTn id="17" dur="500"/>
                                        <p:tgtEl>
                                          <p:spTgt spid="245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580">
                                            <p:txEl>
                                              <p:pRg st="3" end="3"/>
                                            </p:txEl>
                                          </p:spTgt>
                                        </p:tgtEl>
                                        <p:attrNameLst>
                                          <p:attrName>style.visibility</p:attrName>
                                        </p:attrNameLst>
                                      </p:cBhvr>
                                      <p:to>
                                        <p:strVal val="visible"/>
                                      </p:to>
                                    </p:set>
                                    <p:animEffect transition="in" filter="dissolve">
                                      <p:cBhvr>
                                        <p:cTn id="22" dur="500"/>
                                        <p:tgtEl>
                                          <p:spTgt spid="2458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580">
                                            <p:txEl>
                                              <p:pRg st="4" end="4"/>
                                            </p:txEl>
                                          </p:spTgt>
                                        </p:tgtEl>
                                        <p:attrNameLst>
                                          <p:attrName>style.visibility</p:attrName>
                                        </p:attrNameLst>
                                      </p:cBhvr>
                                      <p:to>
                                        <p:strVal val="visible"/>
                                      </p:to>
                                    </p:set>
                                    <p:animEffect transition="in" filter="dissolve">
                                      <p:cBhvr>
                                        <p:cTn id="27" dur="500"/>
                                        <p:tgtEl>
                                          <p:spTgt spid="245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5604" name="Text Box 4"/>
          <p:cNvSpPr txBox="1">
            <a:spLocks noChangeArrowheads="1"/>
          </p:cNvSpPr>
          <p:nvPr/>
        </p:nvSpPr>
        <p:spPr bwMode="auto">
          <a:xfrm>
            <a:off x="855785" y="1524001"/>
            <a:ext cx="1067972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DO WE OFFER PRAYERS THAT WE DO NOT REMOTELY BELIEVE GOD WILL GRANT?</a:t>
            </a:r>
          </a:p>
        </p:txBody>
      </p:sp>
      <p:sp>
        <p:nvSpPr>
          <p:cNvPr id="25605" name="Text Box 5"/>
          <p:cNvSpPr txBox="1">
            <a:spLocks noChangeArrowheads="1"/>
          </p:cNvSpPr>
          <p:nvPr/>
        </p:nvSpPr>
        <p:spPr bwMode="auto">
          <a:xfrm>
            <a:off x="855785" y="2590800"/>
            <a:ext cx="106797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FF"/>
                </a:solidFill>
                <a:latin typeface="Tahoma" panose="020B0604030504040204" pitchFamily="34" charset="0"/>
              </a:rPr>
              <a:t>“Dear Lord, heal the sick the world over”</a:t>
            </a:r>
          </a:p>
        </p:txBody>
      </p:sp>
      <p:sp>
        <p:nvSpPr>
          <p:cNvPr id="25607" name="Text Box 7"/>
          <p:cNvSpPr txBox="1">
            <a:spLocks noChangeArrowheads="1"/>
          </p:cNvSpPr>
          <p:nvPr/>
        </p:nvSpPr>
        <p:spPr bwMode="auto">
          <a:xfrm>
            <a:off x="855785" y="3276600"/>
            <a:ext cx="1067972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DO ANY OF US REMOTELY BELIEVE GOD WILL DO THIS?</a:t>
            </a:r>
          </a:p>
          <a:p>
            <a:pPr algn="ctr" fontAlgn="base">
              <a:spcBef>
                <a:spcPct val="50000"/>
              </a:spcBef>
              <a:spcAft>
                <a:spcPct val="0"/>
              </a:spcAft>
            </a:pPr>
            <a:r>
              <a:rPr lang="en-US" altLang="en-US" sz="2800" b="1" dirty="0">
                <a:solidFill>
                  <a:srgbClr val="FFFF00"/>
                </a:solidFill>
                <a:latin typeface="Tahoma" panose="020B0604030504040204" pitchFamily="34" charset="0"/>
              </a:rPr>
              <a:t>WE SHOULD NOT OFFER PRAYERS WE HAVE NO FAITH IN</a:t>
            </a:r>
          </a:p>
        </p:txBody>
      </p:sp>
    </p:spTree>
    <p:extLst>
      <p:ext uri="{BB962C8B-B14F-4D97-AF65-F5344CB8AC3E}">
        <p14:creationId xmlns:p14="http://schemas.microsoft.com/office/powerpoint/2010/main" val="1960260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dissolve">
                                      <p:cBhvr>
                                        <p:cTn id="7" dur="500"/>
                                        <p:tgtEl>
                                          <p:spTgt spid="256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5607">
                                            <p:txEl>
                                              <p:pRg st="0" end="0"/>
                                            </p:txEl>
                                          </p:spTgt>
                                        </p:tgtEl>
                                        <p:attrNameLst>
                                          <p:attrName>style.visibility</p:attrName>
                                        </p:attrNameLst>
                                      </p:cBhvr>
                                      <p:to>
                                        <p:strVal val="visible"/>
                                      </p:to>
                                    </p:set>
                                    <p:animEffect transition="in" filter="dissolve">
                                      <p:cBhvr>
                                        <p:cTn id="16" dur="500"/>
                                        <p:tgtEl>
                                          <p:spTgt spid="2560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5607">
                                            <p:txEl>
                                              <p:pRg st="1" end="1"/>
                                            </p:txEl>
                                          </p:spTgt>
                                        </p:tgtEl>
                                        <p:attrNameLst>
                                          <p:attrName>style.visibility</p:attrName>
                                        </p:attrNameLst>
                                      </p:cBhvr>
                                      <p:to>
                                        <p:strVal val="visible"/>
                                      </p:to>
                                    </p:set>
                                    <p:animEffect transition="in" filter="dissolve">
                                      <p:cBhvr>
                                        <p:cTn id="21" dur="500"/>
                                        <p:tgtEl>
                                          <p:spTgt spid="256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P spid="25605" grpId="0" build="p"/>
      <p:bldP spid="256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6628" name="Text Box 4"/>
          <p:cNvSpPr txBox="1">
            <a:spLocks noChangeArrowheads="1"/>
          </p:cNvSpPr>
          <p:nvPr/>
        </p:nvSpPr>
        <p:spPr bwMode="auto">
          <a:xfrm>
            <a:off x="797169" y="1524000"/>
            <a:ext cx="1086729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James 4:3 When you ask, you do not receive, because you ask with wrong motives, that you may spend what you get on your pleasures.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26630" name="Text Box 6"/>
          <p:cNvSpPr txBox="1">
            <a:spLocks noChangeArrowheads="1"/>
          </p:cNvSpPr>
          <p:nvPr/>
        </p:nvSpPr>
        <p:spPr bwMode="auto">
          <a:xfrm>
            <a:off x="797169" y="3278326"/>
            <a:ext cx="10867292"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WHEN MOTIVES ARE SELFISH—GOD WILL SAY “NO”</a:t>
            </a:r>
          </a:p>
          <a:p>
            <a:pPr algn="ctr" fontAlgn="base">
              <a:spcBef>
                <a:spcPct val="50000"/>
              </a:spcBef>
              <a:spcAft>
                <a:spcPct val="0"/>
              </a:spcAft>
            </a:pPr>
            <a:r>
              <a:rPr lang="en-US" altLang="en-US" sz="2800" b="1" dirty="0">
                <a:solidFill>
                  <a:srgbClr val="00FF00"/>
                </a:solidFill>
                <a:latin typeface="Tahoma" panose="020B0604030504040204" pitchFamily="34" charset="0"/>
              </a:rPr>
              <a:t>WHAT IS OUR MOST COMMON PRAYERS?</a:t>
            </a:r>
          </a:p>
          <a:p>
            <a:pPr algn="ctr" fontAlgn="base">
              <a:spcBef>
                <a:spcPct val="50000"/>
              </a:spcBef>
              <a:spcAft>
                <a:spcPct val="0"/>
              </a:spcAft>
            </a:pPr>
            <a:r>
              <a:rPr lang="en-US" altLang="en-US" sz="2800" b="1" dirty="0">
                <a:solidFill>
                  <a:srgbClr val="00FF00"/>
                </a:solidFill>
                <a:latin typeface="Tahoma" panose="020B0604030504040204" pitchFamily="34" charset="0"/>
              </a:rPr>
              <a:t>GOOD HEALTH FOR OURSELVES AND LOVED ONES</a:t>
            </a:r>
          </a:p>
          <a:p>
            <a:pPr algn="ctr" fontAlgn="base">
              <a:spcBef>
                <a:spcPct val="50000"/>
              </a:spcBef>
              <a:spcAft>
                <a:spcPct val="0"/>
              </a:spcAft>
            </a:pPr>
            <a:r>
              <a:rPr lang="en-US" altLang="en-US" sz="2800" b="1" dirty="0">
                <a:solidFill>
                  <a:srgbClr val="00FF00"/>
                </a:solidFill>
                <a:latin typeface="Tahoma" panose="020B0604030504040204" pitchFamily="34" charset="0"/>
              </a:rPr>
              <a:t>WHAT IS THE REASON FOR THAT PRAYER?</a:t>
            </a:r>
          </a:p>
        </p:txBody>
      </p:sp>
    </p:spTree>
    <p:extLst>
      <p:ext uri="{BB962C8B-B14F-4D97-AF65-F5344CB8AC3E}">
        <p14:creationId xmlns:p14="http://schemas.microsoft.com/office/powerpoint/2010/main" val="1569199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Effect transition="in" filter="dissolve">
                                      <p:cBhvr>
                                        <p:cTn id="7" dur="500"/>
                                        <p:tgtEl>
                                          <p:spTgt spid="266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p:bldP spid="2663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7651"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7652" name="Text Box 4"/>
          <p:cNvSpPr txBox="1">
            <a:spLocks noChangeArrowheads="1"/>
          </p:cNvSpPr>
          <p:nvPr/>
        </p:nvSpPr>
        <p:spPr bwMode="auto">
          <a:xfrm>
            <a:off x="653561" y="1265238"/>
            <a:ext cx="1096107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Phil 1:19-26  for I know that through your prayers and the help given by the Spirit of Jesus Christ, what has happened to me will turn out for my deliverance.  20 I eagerly expect and hope that I will in no way be ashamed, but will have sufficient courage so that now as always Christ will be exalted in my body, whether by life or by death. 21 For to me, to live is Christ and to die is gain. 22 If I am to go on living in the body, this will mean fruitful labor for me. Yet what shall I choose? I do not know! 23 I am torn between the two: I desire to depart and be with Christ, which is better by far; 24 but it is more necessary for you that I remain in the body. </a:t>
            </a:r>
          </a:p>
        </p:txBody>
      </p:sp>
    </p:spTree>
    <p:extLst>
      <p:ext uri="{BB962C8B-B14F-4D97-AF65-F5344CB8AC3E}">
        <p14:creationId xmlns:p14="http://schemas.microsoft.com/office/powerpoint/2010/main" val="569121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dissolve">
                                      <p:cBhvr>
                                        <p:cTn id="7" dur="500"/>
                                        <p:tgtEl>
                                          <p:spTgt spid="276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8676" name="Text Box 4"/>
          <p:cNvSpPr txBox="1">
            <a:spLocks noChangeArrowheads="1"/>
          </p:cNvSpPr>
          <p:nvPr/>
        </p:nvSpPr>
        <p:spPr bwMode="auto">
          <a:xfrm>
            <a:off x="808892" y="1524000"/>
            <a:ext cx="1084384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25 Convinced of this, I know that I will remain, and I will continue with all of you for your progress and joy in the faith, 26 so that through my being with you again your joy in Christ Jesus will overflow on account of me. </a:t>
            </a: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
        <p:nvSpPr>
          <p:cNvPr id="28677" name="Text Box 5"/>
          <p:cNvSpPr txBox="1">
            <a:spLocks noChangeArrowheads="1"/>
          </p:cNvSpPr>
          <p:nvPr/>
        </p:nvSpPr>
        <p:spPr bwMode="auto">
          <a:xfrm>
            <a:off x="808892" y="3686908"/>
            <a:ext cx="1084384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WAS PAUL ASKING THIS BECAUSE HE DIDN’T WANT TO MISS OUT ON THE THINGS LIFE HAD TO OFFER?</a:t>
            </a:r>
          </a:p>
          <a:p>
            <a:pPr algn="ctr" fontAlgn="base">
              <a:spcBef>
                <a:spcPct val="50000"/>
              </a:spcBef>
              <a:spcAft>
                <a:spcPct val="0"/>
              </a:spcAft>
            </a:pPr>
            <a:r>
              <a:rPr lang="en-US" altLang="en-US" sz="2800" b="1" dirty="0">
                <a:solidFill>
                  <a:srgbClr val="00FF00"/>
                </a:solidFill>
                <a:latin typeface="Tahoma" panose="020B0604030504040204" pitchFamily="34" charset="0"/>
              </a:rPr>
              <a:t>IT WAS BECAUSE IF HIS LIFE WAS EXTENDED HE COULD SERVE GOD AND HELP HIS BRETHREN</a:t>
            </a:r>
          </a:p>
        </p:txBody>
      </p:sp>
    </p:spTree>
    <p:extLst>
      <p:ext uri="{BB962C8B-B14F-4D97-AF65-F5344CB8AC3E}">
        <p14:creationId xmlns:p14="http://schemas.microsoft.com/office/powerpoint/2010/main" val="273992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7">
                                            <p:txEl>
                                              <p:pRg st="0" end="0"/>
                                            </p:txEl>
                                          </p:spTgt>
                                        </p:tgtEl>
                                        <p:attrNameLst>
                                          <p:attrName>style.visibility</p:attrName>
                                        </p:attrNameLst>
                                      </p:cBhvr>
                                      <p:to>
                                        <p:strVal val="visible"/>
                                      </p:to>
                                    </p:set>
                                    <p:animEffect transition="in" filter="dissolve">
                                      <p:cBhvr>
                                        <p:cTn id="12" dur="500"/>
                                        <p:tgtEl>
                                          <p:spTgt spid="2867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7">
                                            <p:txEl>
                                              <p:pRg st="1" end="1"/>
                                            </p:txEl>
                                          </p:spTgt>
                                        </p:tgtEl>
                                        <p:attrNameLst>
                                          <p:attrName>style.visibility</p:attrName>
                                        </p:attrNameLst>
                                      </p:cBhvr>
                                      <p:to>
                                        <p:strVal val="visible"/>
                                      </p:to>
                                    </p:set>
                                    <p:animEffect transition="in" filter="dissolve">
                                      <p:cBhvr>
                                        <p:cTn id="17" dur="500"/>
                                        <p:tgtEl>
                                          <p:spTgt spid="28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P spid="2867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26226575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320954" cy="6858000"/>
          </a:xfrm>
          <a:prstGeom prst="rect">
            <a:avLst/>
          </a:prstGeom>
          <a:noFill/>
          <a:extLst>
            <a:ext uri="{909E8E84-426E-40DD-AFC4-6F175D3DCCD1}">
              <a14:hiddenFill xmlns:a14="http://schemas.microsoft.com/office/drawing/2010/main">
                <a:solidFill>
                  <a:srgbClr val="FFFFFF"/>
                </a:solidFill>
              </a14:hiddenFill>
            </a:ext>
          </a:extLst>
        </p:spPr>
      </p:pic>
      <p:sp>
        <p:nvSpPr>
          <p:cNvPr id="29699"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9701" name="Text Box 5"/>
          <p:cNvSpPr txBox="1">
            <a:spLocks noChangeArrowheads="1"/>
          </p:cNvSpPr>
          <p:nvPr/>
        </p:nvSpPr>
        <p:spPr bwMode="auto">
          <a:xfrm>
            <a:off x="738554" y="1676400"/>
            <a:ext cx="1106658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WHEN YOU ASK GOD FOR GOOD HEALTH AND LONG LIFE</a:t>
            </a:r>
          </a:p>
          <a:p>
            <a:pPr algn="ctr" fontAlgn="base">
              <a:spcBef>
                <a:spcPct val="50000"/>
              </a:spcBef>
              <a:spcAft>
                <a:spcPct val="0"/>
              </a:spcAft>
            </a:pPr>
            <a:r>
              <a:rPr lang="en-US" altLang="en-US" sz="2800" b="1" dirty="0">
                <a:solidFill>
                  <a:srgbClr val="00FF00"/>
                </a:solidFill>
                <a:latin typeface="Tahoma" panose="020B0604030504040204" pitchFamily="34" charset="0"/>
              </a:rPr>
              <a:t>WHY ARE YOU ASKING FOR THAT?</a:t>
            </a:r>
          </a:p>
          <a:p>
            <a:pPr algn="ctr" fontAlgn="base">
              <a:spcBef>
                <a:spcPct val="50000"/>
              </a:spcBef>
              <a:spcAft>
                <a:spcPct val="0"/>
              </a:spcAft>
            </a:pPr>
            <a:r>
              <a:rPr lang="en-US" altLang="en-US" sz="2800" b="1" dirty="0">
                <a:solidFill>
                  <a:srgbClr val="00FF00"/>
                </a:solidFill>
                <a:latin typeface="Tahoma" panose="020B0604030504040204" pitchFamily="34" charset="0"/>
              </a:rPr>
              <a:t>FOR WHAT REASON SHOULD GOD GRANT THAT REQUEST?</a:t>
            </a:r>
          </a:p>
        </p:txBody>
      </p:sp>
    </p:spTree>
    <p:extLst>
      <p:ext uri="{BB962C8B-B14F-4D97-AF65-F5344CB8AC3E}">
        <p14:creationId xmlns:p14="http://schemas.microsoft.com/office/powerpoint/2010/main" val="1277113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dissolve">
                                      <p:cBhvr>
                                        <p:cTn id="7" dur="500"/>
                                        <p:tgtEl>
                                          <p:spTgt spid="29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dissolve">
                                      <p:cBhvr>
                                        <p:cTn id="12" dur="500"/>
                                        <p:tgtEl>
                                          <p:spTgt spid="297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dissolve">
                                      <p:cBhvr>
                                        <p:cTn id="17" dur="500"/>
                                        <p:tgtEl>
                                          <p:spTgt spid="29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3" name="Text Box 3"/>
          <p:cNvSpPr txBox="1">
            <a:spLocks noChangeArrowheads="1"/>
          </p:cNvSpPr>
          <p:nvPr/>
        </p:nvSpPr>
        <p:spPr bwMode="auto">
          <a:xfrm>
            <a:off x="2159977" y="182563"/>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WHY GOD SAYS “NO”</a:t>
            </a:r>
          </a:p>
        </p:txBody>
      </p:sp>
      <p:sp>
        <p:nvSpPr>
          <p:cNvPr id="30724" name="Text Box 4"/>
          <p:cNvSpPr txBox="1">
            <a:spLocks noChangeArrowheads="1"/>
          </p:cNvSpPr>
          <p:nvPr/>
        </p:nvSpPr>
        <p:spPr bwMode="auto">
          <a:xfrm>
            <a:off x="597877" y="944564"/>
            <a:ext cx="1099624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Rom 10:1 Brothers, my heart's desire and prayer to God for the Israelites is that they may be saved. </a:t>
            </a:r>
          </a:p>
        </p:txBody>
      </p:sp>
      <p:sp>
        <p:nvSpPr>
          <p:cNvPr id="30726" name="Text Box 6"/>
          <p:cNvSpPr txBox="1">
            <a:spLocks noChangeArrowheads="1"/>
          </p:cNvSpPr>
          <p:nvPr/>
        </p:nvSpPr>
        <p:spPr bwMode="auto">
          <a:xfrm>
            <a:off x="586154" y="2081234"/>
            <a:ext cx="1099624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GOD SAID “YES” IN MANY CASES</a:t>
            </a:r>
          </a:p>
          <a:p>
            <a:pPr algn="ctr" fontAlgn="base">
              <a:spcBef>
                <a:spcPct val="50000"/>
              </a:spcBef>
              <a:spcAft>
                <a:spcPct val="0"/>
              </a:spcAft>
            </a:pPr>
            <a:r>
              <a:rPr lang="en-US" altLang="en-US" sz="2800" b="1" dirty="0">
                <a:solidFill>
                  <a:srgbClr val="00FF00"/>
                </a:solidFill>
                <a:latin typeface="Tahoma" panose="020B0604030504040204" pitchFamily="34" charset="0"/>
              </a:rPr>
              <a:t>BUT HE SAID “NO” IN MANY</a:t>
            </a:r>
          </a:p>
          <a:p>
            <a:pPr algn="ctr" fontAlgn="base">
              <a:spcBef>
                <a:spcPct val="50000"/>
              </a:spcBef>
              <a:spcAft>
                <a:spcPct val="0"/>
              </a:spcAft>
            </a:pPr>
            <a:r>
              <a:rPr lang="en-US" altLang="en-US" sz="2800" b="1" dirty="0">
                <a:solidFill>
                  <a:srgbClr val="00FF00"/>
                </a:solidFill>
                <a:latin typeface="Tahoma" panose="020B0604030504040204" pitchFamily="34" charset="0"/>
              </a:rPr>
              <a:t>WHY—BECAUSE OTHER PEOPLE WERE INVOLVED IN THIS PRAYER</a:t>
            </a:r>
          </a:p>
          <a:p>
            <a:pPr algn="ctr" fontAlgn="base">
              <a:spcBef>
                <a:spcPct val="50000"/>
              </a:spcBef>
              <a:spcAft>
                <a:spcPct val="0"/>
              </a:spcAft>
            </a:pPr>
            <a:r>
              <a:rPr lang="en-US" altLang="en-US" sz="2800" b="1" dirty="0">
                <a:solidFill>
                  <a:srgbClr val="00FF00"/>
                </a:solidFill>
                <a:latin typeface="Tahoma" panose="020B0604030504040204" pitchFamily="34" charset="0"/>
              </a:rPr>
              <a:t>THIS CALLED UPON ACTION ON THE PART OF JEWISH PEOPLE</a:t>
            </a:r>
          </a:p>
          <a:p>
            <a:pPr algn="ctr" fontAlgn="base">
              <a:spcBef>
                <a:spcPct val="50000"/>
              </a:spcBef>
              <a:spcAft>
                <a:spcPct val="0"/>
              </a:spcAft>
            </a:pPr>
            <a:r>
              <a:rPr lang="en-US" altLang="en-US" sz="2800" b="1" dirty="0">
                <a:solidFill>
                  <a:srgbClr val="00FF00"/>
                </a:solidFill>
                <a:latin typeface="Tahoma" panose="020B0604030504040204" pitchFamily="34" charset="0"/>
              </a:rPr>
              <a:t>THE ANSWER WAS NOT JUST DEPENDANT UPON PAUL AND HIS PRAYER</a:t>
            </a:r>
          </a:p>
        </p:txBody>
      </p:sp>
    </p:spTree>
    <p:extLst>
      <p:ext uri="{BB962C8B-B14F-4D97-AF65-F5344CB8AC3E}">
        <p14:creationId xmlns:p14="http://schemas.microsoft.com/office/powerpoint/2010/main" val="2513726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dissolve">
                                      <p:cBhvr>
                                        <p:cTn id="7" dur="500"/>
                                        <p:tgtEl>
                                          <p:spTgt spid="307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6">
                                            <p:txEl>
                                              <p:pRg st="0" end="0"/>
                                            </p:txEl>
                                          </p:spTgt>
                                        </p:tgtEl>
                                        <p:attrNameLst>
                                          <p:attrName>style.visibility</p:attrName>
                                        </p:attrNameLst>
                                      </p:cBhvr>
                                      <p:to>
                                        <p:strVal val="visible"/>
                                      </p:to>
                                    </p:set>
                                    <p:animEffect transition="in" filter="dissolve">
                                      <p:cBhvr>
                                        <p:cTn id="12" dur="500"/>
                                        <p:tgtEl>
                                          <p:spTgt spid="307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6">
                                            <p:txEl>
                                              <p:pRg st="1" end="1"/>
                                            </p:txEl>
                                          </p:spTgt>
                                        </p:tgtEl>
                                        <p:attrNameLst>
                                          <p:attrName>style.visibility</p:attrName>
                                        </p:attrNameLst>
                                      </p:cBhvr>
                                      <p:to>
                                        <p:strVal val="visible"/>
                                      </p:to>
                                    </p:set>
                                    <p:animEffect transition="in" filter="dissolve">
                                      <p:cBhvr>
                                        <p:cTn id="17" dur="500"/>
                                        <p:tgtEl>
                                          <p:spTgt spid="307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6">
                                            <p:txEl>
                                              <p:pRg st="2" end="2"/>
                                            </p:txEl>
                                          </p:spTgt>
                                        </p:tgtEl>
                                        <p:attrNameLst>
                                          <p:attrName>style.visibility</p:attrName>
                                        </p:attrNameLst>
                                      </p:cBhvr>
                                      <p:to>
                                        <p:strVal val="visible"/>
                                      </p:to>
                                    </p:set>
                                    <p:animEffect transition="in" filter="dissolve">
                                      <p:cBhvr>
                                        <p:cTn id="22" dur="500"/>
                                        <p:tgtEl>
                                          <p:spTgt spid="3072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6">
                                            <p:txEl>
                                              <p:pRg st="3" end="3"/>
                                            </p:txEl>
                                          </p:spTgt>
                                        </p:tgtEl>
                                        <p:attrNameLst>
                                          <p:attrName>style.visibility</p:attrName>
                                        </p:attrNameLst>
                                      </p:cBhvr>
                                      <p:to>
                                        <p:strVal val="visible"/>
                                      </p:to>
                                    </p:set>
                                    <p:animEffect transition="in" filter="dissolve">
                                      <p:cBhvr>
                                        <p:cTn id="27" dur="500"/>
                                        <p:tgtEl>
                                          <p:spTgt spid="3072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26">
                                            <p:txEl>
                                              <p:pRg st="4" end="4"/>
                                            </p:txEl>
                                          </p:spTgt>
                                        </p:tgtEl>
                                        <p:attrNameLst>
                                          <p:attrName>style.visibility</p:attrName>
                                        </p:attrNameLst>
                                      </p:cBhvr>
                                      <p:to>
                                        <p:strVal val="visible"/>
                                      </p:to>
                                    </p:set>
                                    <p:animEffect transition="in" filter="dissolve">
                                      <p:cBhvr>
                                        <p:cTn id="32" dur="500"/>
                                        <p:tgtEl>
                                          <p:spTgt spid="307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P spid="3072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367846"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1748" name="Text Box 4"/>
          <p:cNvSpPr txBox="1">
            <a:spLocks noChangeArrowheads="1"/>
          </p:cNvSpPr>
          <p:nvPr/>
        </p:nvSpPr>
        <p:spPr bwMode="auto">
          <a:xfrm>
            <a:off x="750277" y="1524001"/>
            <a:ext cx="1106658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Rom 10:1 Brothers, my heart's desire and prayer to God for the Israelites is that they may be saved. </a:t>
            </a:r>
          </a:p>
        </p:txBody>
      </p:sp>
      <p:sp>
        <p:nvSpPr>
          <p:cNvPr id="31749" name="Text Box 5"/>
          <p:cNvSpPr txBox="1">
            <a:spLocks noChangeArrowheads="1"/>
          </p:cNvSpPr>
          <p:nvPr/>
        </p:nvSpPr>
        <p:spPr bwMode="auto">
          <a:xfrm>
            <a:off x="750277" y="2921168"/>
            <a:ext cx="1106658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PLEASE SAVE MY FAMILY MEMBER</a:t>
            </a:r>
          </a:p>
          <a:p>
            <a:pPr algn="ctr" fontAlgn="base">
              <a:spcBef>
                <a:spcPct val="50000"/>
              </a:spcBef>
              <a:spcAft>
                <a:spcPct val="0"/>
              </a:spcAft>
            </a:pPr>
            <a:r>
              <a:rPr lang="en-US" altLang="en-US" sz="2800" b="1" dirty="0">
                <a:solidFill>
                  <a:srgbClr val="00FF00"/>
                </a:solidFill>
                <a:latin typeface="Tahoma" panose="020B0604030504040204" pitchFamily="34" charset="0"/>
              </a:rPr>
              <a:t>GOD WILL—IF THAT FAMILY MEMBER OBEYS</a:t>
            </a:r>
          </a:p>
        </p:txBody>
      </p:sp>
    </p:spTree>
    <p:extLst>
      <p:ext uri="{BB962C8B-B14F-4D97-AF65-F5344CB8AC3E}">
        <p14:creationId xmlns:p14="http://schemas.microsoft.com/office/powerpoint/2010/main" val="2036556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dissolve">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dissolve">
                                      <p:cBhvr>
                                        <p:cTn id="12" dur="500"/>
                                        <p:tgtEl>
                                          <p:spTgt spid="317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285785"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1"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2773" name="Text Box 5"/>
          <p:cNvSpPr txBox="1">
            <a:spLocks noChangeArrowheads="1"/>
          </p:cNvSpPr>
          <p:nvPr/>
        </p:nvSpPr>
        <p:spPr bwMode="auto">
          <a:xfrm>
            <a:off x="808892" y="1554221"/>
            <a:ext cx="107500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OTHERS </a:t>
            </a:r>
            <a:r>
              <a:rPr lang="en-US" altLang="en-US" sz="2800" b="1" dirty="0">
                <a:solidFill>
                  <a:srgbClr val="00FF00"/>
                </a:solidFill>
                <a:latin typeface="Tahoma" panose="020B0604030504040204" pitchFamily="34" charset="0"/>
              </a:rPr>
              <a:t>MAY BE AFFECTED BY OUR PRAYER</a:t>
            </a:r>
          </a:p>
        </p:txBody>
      </p:sp>
      <p:sp>
        <p:nvSpPr>
          <p:cNvPr id="32774" name="Text Box 6"/>
          <p:cNvSpPr txBox="1">
            <a:spLocks noChangeArrowheads="1"/>
          </p:cNvSpPr>
          <p:nvPr/>
        </p:nvSpPr>
        <p:spPr bwMode="auto">
          <a:xfrm>
            <a:off x="808892" y="2316689"/>
            <a:ext cx="1075006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WE PLAN A PICNIC—WE ASK GOD NOT TO LET IT RAIN</a:t>
            </a:r>
          </a:p>
          <a:p>
            <a:pPr algn="ctr" fontAlgn="base">
              <a:spcBef>
                <a:spcPct val="50000"/>
              </a:spcBef>
              <a:spcAft>
                <a:spcPct val="0"/>
              </a:spcAft>
            </a:pPr>
            <a:r>
              <a:rPr lang="en-US" altLang="en-US" sz="2800" b="1" dirty="0">
                <a:solidFill>
                  <a:srgbClr val="FFFF00"/>
                </a:solidFill>
                <a:latin typeface="Tahoma" panose="020B0604030504040204" pitchFamily="34" charset="0"/>
              </a:rPr>
              <a:t>A FARMER IS PRAYING FOR RAIN BECAUSE HIS CROPS ARE DYING</a:t>
            </a:r>
          </a:p>
          <a:p>
            <a:pPr algn="ctr" fontAlgn="base">
              <a:spcBef>
                <a:spcPct val="50000"/>
              </a:spcBef>
              <a:spcAft>
                <a:spcPct val="0"/>
              </a:spcAft>
            </a:pPr>
            <a:r>
              <a:rPr lang="en-US" altLang="en-US" sz="2800" b="1" dirty="0">
                <a:solidFill>
                  <a:srgbClr val="FFFF00"/>
                </a:solidFill>
                <a:latin typeface="Tahoma" panose="020B0604030504040204" pitchFamily="34" charset="0"/>
              </a:rPr>
              <a:t>WHO WILL GOD SAY “YES” TO AND WHO WILL HE SAY “NO” TO?</a:t>
            </a:r>
          </a:p>
        </p:txBody>
      </p:sp>
    </p:spTree>
    <p:extLst>
      <p:ext uri="{BB962C8B-B14F-4D97-AF65-F5344CB8AC3E}">
        <p14:creationId xmlns:p14="http://schemas.microsoft.com/office/powerpoint/2010/main" val="809805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dissolve">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4">
                                            <p:txEl>
                                              <p:pRg st="0" end="0"/>
                                            </p:txEl>
                                          </p:spTgt>
                                        </p:tgtEl>
                                        <p:attrNameLst>
                                          <p:attrName>style.visibility</p:attrName>
                                        </p:attrNameLst>
                                      </p:cBhvr>
                                      <p:to>
                                        <p:strVal val="visible"/>
                                      </p:to>
                                    </p:set>
                                    <p:animEffect transition="in" filter="dissolve">
                                      <p:cBhvr>
                                        <p:cTn id="12" dur="500"/>
                                        <p:tgtEl>
                                          <p:spTgt spid="3277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4">
                                            <p:txEl>
                                              <p:pRg st="1" end="1"/>
                                            </p:txEl>
                                          </p:spTgt>
                                        </p:tgtEl>
                                        <p:attrNameLst>
                                          <p:attrName>style.visibility</p:attrName>
                                        </p:attrNameLst>
                                      </p:cBhvr>
                                      <p:to>
                                        <p:strVal val="visible"/>
                                      </p:to>
                                    </p:set>
                                    <p:animEffect transition="in" filter="dissolve">
                                      <p:cBhvr>
                                        <p:cTn id="17" dur="500"/>
                                        <p:tgtEl>
                                          <p:spTgt spid="3277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4">
                                            <p:txEl>
                                              <p:pRg st="2" end="2"/>
                                            </p:txEl>
                                          </p:spTgt>
                                        </p:tgtEl>
                                        <p:attrNameLst>
                                          <p:attrName>style.visibility</p:attrName>
                                        </p:attrNameLst>
                                      </p:cBhvr>
                                      <p:to>
                                        <p:strVal val="visible"/>
                                      </p:to>
                                    </p:set>
                                    <p:animEffect transition="in" filter="dissolve">
                                      <p:cBhvr>
                                        <p:cTn id="22" dur="500"/>
                                        <p:tgtEl>
                                          <p:spTgt spid="327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P spid="3277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274062" cy="6858000"/>
          </a:xfrm>
          <a:prstGeom prst="rect">
            <a:avLst/>
          </a:prstGeom>
          <a:noFill/>
          <a:extLst>
            <a:ext uri="{909E8E84-426E-40DD-AFC4-6F175D3DCCD1}">
              <a14:hiddenFill xmlns:a14="http://schemas.microsoft.com/office/drawing/2010/main">
                <a:solidFill>
                  <a:srgbClr val="FFFFFF"/>
                </a:solidFill>
              </a14:hiddenFill>
            </a:ext>
          </a:extLst>
        </p:spPr>
      </p:pic>
      <p:sp>
        <p:nvSpPr>
          <p:cNvPr id="33795"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3797" name="Text Box 5"/>
          <p:cNvSpPr txBox="1">
            <a:spLocks noChangeArrowheads="1"/>
          </p:cNvSpPr>
          <p:nvPr/>
        </p:nvSpPr>
        <p:spPr bwMode="auto">
          <a:xfrm>
            <a:off x="832338" y="1524001"/>
            <a:ext cx="1070317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SOMETIMES GOD SAYS “NO” BECAUSE HE IS NOT OBLIGATED TO CHANGE THE NATURAL ORDER OF THINGS</a:t>
            </a:r>
          </a:p>
        </p:txBody>
      </p:sp>
      <p:sp>
        <p:nvSpPr>
          <p:cNvPr id="33798" name="Text Box 6"/>
          <p:cNvSpPr txBox="1">
            <a:spLocks noChangeArrowheads="1"/>
          </p:cNvSpPr>
          <p:nvPr/>
        </p:nvSpPr>
        <p:spPr bwMode="auto">
          <a:xfrm>
            <a:off x="832338" y="2617114"/>
            <a:ext cx="1083212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err="1">
                <a:solidFill>
                  <a:srgbClr val="FFFFFF"/>
                </a:solidFill>
                <a:latin typeface="Tahoma" panose="020B0604030504040204" pitchFamily="34" charset="0"/>
              </a:rPr>
              <a:t>Heb</a:t>
            </a:r>
            <a:r>
              <a:rPr lang="en-US" altLang="en-US" sz="2800" b="1" dirty="0">
                <a:solidFill>
                  <a:srgbClr val="FFFFFF"/>
                </a:solidFill>
                <a:latin typeface="Tahoma" panose="020B0604030504040204" pitchFamily="34" charset="0"/>
              </a:rPr>
              <a:t> 9:27  And just as it is appointed for man to die once, and after that comes judgment,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33799" name="Text Box 7"/>
          <p:cNvSpPr txBox="1">
            <a:spLocks noChangeArrowheads="1"/>
          </p:cNvSpPr>
          <p:nvPr/>
        </p:nvSpPr>
        <p:spPr bwMode="auto">
          <a:xfrm>
            <a:off x="973015" y="3962401"/>
            <a:ext cx="10562493"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GOD IS NOT GOING TO CHANGE THIS</a:t>
            </a:r>
          </a:p>
          <a:p>
            <a:pPr algn="ctr" fontAlgn="base">
              <a:spcBef>
                <a:spcPct val="50000"/>
              </a:spcBef>
              <a:spcAft>
                <a:spcPct val="0"/>
              </a:spcAft>
            </a:pPr>
            <a:r>
              <a:rPr lang="en-US" altLang="en-US" sz="2800" b="1" dirty="0">
                <a:solidFill>
                  <a:srgbClr val="FFFF00"/>
                </a:solidFill>
                <a:latin typeface="Tahoma" panose="020B0604030504040204" pitchFamily="34" charset="0"/>
              </a:rPr>
              <a:t>NO MATTER HOW MUCH WE PRAY—EVERYONE IS GOING TO DIE</a:t>
            </a:r>
          </a:p>
        </p:txBody>
      </p:sp>
    </p:spTree>
    <p:extLst>
      <p:ext uri="{BB962C8B-B14F-4D97-AF65-F5344CB8AC3E}">
        <p14:creationId xmlns:p14="http://schemas.microsoft.com/office/powerpoint/2010/main" val="37845112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dissolve">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8">
                                            <p:txEl>
                                              <p:pRg st="0" end="0"/>
                                            </p:txEl>
                                          </p:spTgt>
                                        </p:tgtEl>
                                        <p:attrNameLst>
                                          <p:attrName>style.visibility</p:attrName>
                                        </p:attrNameLst>
                                      </p:cBhvr>
                                      <p:to>
                                        <p:strVal val="visible"/>
                                      </p:to>
                                    </p:set>
                                    <p:animEffect transition="in" filter="dissolve">
                                      <p:cBhvr>
                                        <p:cTn id="12" dur="500"/>
                                        <p:tgtEl>
                                          <p:spTgt spid="337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33799">
                                            <p:txEl>
                                              <p:pRg st="0" end="0"/>
                                            </p:txEl>
                                          </p:spTgt>
                                        </p:tgtEl>
                                        <p:attrNameLst>
                                          <p:attrName>style.visibility</p:attrName>
                                        </p:attrNameLst>
                                      </p:cBhvr>
                                      <p:to>
                                        <p:strVal val="visible"/>
                                      </p:to>
                                    </p:set>
                                    <p:anim calcmode="lin" valueType="num">
                                      <p:cBhvr>
                                        <p:cTn id="17" dur="500" fill="hold"/>
                                        <p:tgtEl>
                                          <p:spTgt spid="3379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379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3799">
                                            <p:txEl>
                                              <p:pRg st="1" end="1"/>
                                            </p:txEl>
                                          </p:spTgt>
                                        </p:tgtEl>
                                        <p:attrNameLst>
                                          <p:attrName>style.visibility</p:attrName>
                                        </p:attrNameLst>
                                      </p:cBhvr>
                                      <p:to>
                                        <p:strVal val="visible"/>
                                      </p:to>
                                    </p:set>
                                    <p:anim calcmode="lin" valueType="num">
                                      <p:cBhvr>
                                        <p:cTn id="23" dur="500" fill="hold"/>
                                        <p:tgtEl>
                                          <p:spTgt spid="3379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379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P spid="33798" grpId="0" build="p"/>
      <p:bldP spid="3379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19"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4820" name="Text Box 4"/>
          <p:cNvSpPr txBox="1">
            <a:spLocks noChangeArrowheads="1"/>
          </p:cNvSpPr>
          <p:nvPr/>
        </p:nvSpPr>
        <p:spPr bwMode="auto">
          <a:xfrm>
            <a:off x="761999" y="1319482"/>
            <a:ext cx="1083212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Gal 6:7 Do not be deceived: God cannot be mocked. A man reaps what he sows. </a:t>
            </a:r>
          </a:p>
          <a:p>
            <a:pPr fontAlgn="base">
              <a:spcBef>
                <a:spcPct val="0"/>
              </a:spcBef>
              <a:spcAft>
                <a:spcPct val="0"/>
              </a:spcAft>
            </a:pPr>
            <a:endParaRPr lang="en-US" altLang="en-US" sz="2400" dirty="0">
              <a:solidFill>
                <a:srgbClr val="FFFFFF"/>
              </a:solidFill>
              <a:latin typeface="Tahoma" panose="020B0604030504040204" pitchFamily="34" charset="0"/>
            </a:endParaRPr>
          </a:p>
        </p:txBody>
      </p:sp>
      <p:sp>
        <p:nvSpPr>
          <p:cNvPr id="34822" name="Text Box 6"/>
          <p:cNvSpPr txBox="1">
            <a:spLocks noChangeArrowheads="1"/>
          </p:cNvSpPr>
          <p:nvPr/>
        </p:nvSpPr>
        <p:spPr bwMode="auto">
          <a:xfrm>
            <a:off x="761999" y="2279215"/>
            <a:ext cx="1083212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SOMETIMES WE ARE SOWING THE OPPOSITE OF OUR REQUESTS</a:t>
            </a:r>
          </a:p>
        </p:txBody>
      </p:sp>
      <p:sp>
        <p:nvSpPr>
          <p:cNvPr id="34823" name="Text Box 7"/>
          <p:cNvSpPr txBox="1">
            <a:spLocks noChangeArrowheads="1"/>
          </p:cNvSpPr>
          <p:nvPr/>
        </p:nvSpPr>
        <p:spPr bwMode="auto">
          <a:xfrm>
            <a:off x="761999" y="3241685"/>
            <a:ext cx="1083212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WE EAT THE WRONG THINGS—FAIL TO EXERCISE</a:t>
            </a:r>
          </a:p>
          <a:p>
            <a:pPr algn="ctr" fontAlgn="base">
              <a:spcBef>
                <a:spcPct val="50000"/>
              </a:spcBef>
              <a:spcAft>
                <a:spcPct val="0"/>
              </a:spcAft>
            </a:pPr>
            <a:r>
              <a:rPr lang="en-US" altLang="en-US" sz="2800" b="1" dirty="0">
                <a:solidFill>
                  <a:srgbClr val="FFFF00"/>
                </a:solidFill>
                <a:latin typeface="Tahoma" panose="020B0604030504040204" pitchFamily="34" charset="0"/>
              </a:rPr>
              <a:t>THEN ASK GOD FOR GOOD HEALTH</a:t>
            </a:r>
          </a:p>
        </p:txBody>
      </p:sp>
      <p:sp>
        <p:nvSpPr>
          <p:cNvPr id="34824" name="Text Box 8"/>
          <p:cNvSpPr txBox="1">
            <a:spLocks noChangeArrowheads="1"/>
          </p:cNvSpPr>
          <p:nvPr/>
        </p:nvSpPr>
        <p:spPr bwMode="auto">
          <a:xfrm>
            <a:off x="633045" y="4419599"/>
            <a:ext cx="10714893"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FF"/>
                </a:solidFill>
                <a:latin typeface="Tahoma" panose="020B0604030504040204" pitchFamily="34" charset="0"/>
              </a:rPr>
              <a:t>IF SOMEONE IS ADDICTED TO ALCOHOL &amp; CONTINUES TO FREQUENT BARS</a:t>
            </a:r>
          </a:p>
          <a:p>
            <a:pPr algn="ctr" fontAlgn="base">
              <a:spcBef>
                <a:spcPct val="50000"/>
              </a:spcBef>
              <a:spcAft>
                <a:spcPct val="0"/>
              </a:spcAft>
            </a:pPr>
            <a:r>
              <a:rPr lang="en-US" altLang="en-US" sz="2800" b="1" dirty="0">
                <a:solidFill>
                  <a:srgbClr val="00FFFF"/>
                </a:solidFill>
                <a:latin typeface="Tahoma" panose="020B0604030504040204" pitchFamily="34" charset="0"/>
              </a:rPr>
              <a:t>THEY CAN’T EXPECT GOD TO ANSWER THEIR PRAYER FOR HELP IN OVERCOMING THE ADDICTION</a:t>
            </a:r>
          </a:p>
        </p:txBody>
      </p:sp>
    </p:spTree>
    <p:extLst>
      <p:ext uri="{BB962C8B-B14F-4D97-AF65-F5344CB8AC3E}">
        <p14:creationId xmlns:p14="http://schemas.microsoft.com/office/powerpoint/2010/main" val="3618293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4822"/>
                                        </p:tgtEl>
                                        <p:attrNameLst>
                                          <p:attrName>style.visibility</p:attrName>
                                        </p:attrNameLst>
                                      </p:cBhvr>
                                      <p:to>
                                        <p:strVal val="visible"/>
                                      </p:to>
                                    </p:set>
                                    <p:animEffect transition="in" filter="dissolve">
                                      <p:cBhvr>
                                        <p:cTn id="11" dur="500"/>
                                        <p:tgtEl>
                                          <p:spTgt spid="348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4823">
                                            <p:txEl>
                                              <p:pRg st="0" end="0"/>
                                            </p:txEl>
                                          </p:spTgt>
                                        </p:tgtEl>
                                        <p:attrNameLst>
                                          <p:attrName>style.visibility</p:attrName>
                                        </p:attrNameLst>
                                      </p:cBhvr>
                                      <p:to>
                                        <p:strVal val="visible"/>
                                      </p:to>
                                    </p:set>
                                    <p:animEffect transition="in" filter="dissolve">
                                      <p:cBhvr>
                                        <p:cTn id="16" dur="500"/>
                                        <p:tgtEl>
                                          <p:spTgt spid="3482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4823">
                                            <p:txEl>
                                              <p:pRg st="1" end="1"/>
                                            </p:txEl>
                                          </p:spTgt>
                                        </p:tgtEl>
                                        <p:attrNameLst>
                                          <p:attrName>style.visibility</p:attrName>
                                        </p:attrNameLst>
                                      </p:cBhvr>
                                      <p:to>
                                        <p:strVal val="visible"/>
                                      </p:to>
                                    </p:set>
                                    <p:animEffect transition="in" filter="dissolve">
                                      <p:cBhvr>
                                        <p:cTn id="21" dur="500"/>
                                        <p:tgtEl>
                                          <p:spTgt spid="3482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4824">
                                            <p:txEl>
                                              <p:pRg st="0" end="0"/>
                                            </p:txEl>
                                          </p:spTgt>
                                        </p:tgtEl>
                                        <p:attrNameLst>
                                          <p:attrName>style.visibility</p:attrName>
                                        </p:attrNameLst>
                                      </p:cBhvr>
                                      <p:to>
                                        <p:strVal val="visible"/>
                                      </p:to>
                                    </p:set>
                                    <p:anim calcmode="lin" valueType="num">
                                      <p:cBhvr>
                                        <p:cTn id="26" dur="500" fill="hold"/>
                                        <p:tgtEl>
                                          <p:spTgt spid="34824">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3482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4824">
                                            <p:txEl>
                                              <p:pRg st="1" end="1"/>
                                            </p:txEl>
                                          </p:spTgt>
                                        </p:tgtEl>
                                        <p:attrNameLst>
                                          <p:attrName>style.visibility</p:attrName>
                                        </p:attrNameLst>
                                      </p:cBhvr>
                                      <p:to>
                                        <p:strVal val="visible"/>
                                      </p:to>
                                    </p:set>
                                    <p:anim calcmode="lin" valueType="num">
                                      <p:cBhvr>
                                        <p:cTn id="32" dur="500" fill="hold"/>
                                        <p:tgtEl>
                                          <p:spTgt spid="34824">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4824">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2" grpId="0"/>
      <p:bldP spid="34823" grpId="0" build="p"/>
      <p:bldP spid="3482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43"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5844" name="Text Box 4"/>
          <p:cNvSpPr txBox="1">
            <a:spLocks noChangeArrowheads="1"/>
          </p:cNvSpPr>
          <p:nvPr/>
        </p:nvSpPr>
        <p:spPr bwMode="auto">
          <a:xfrm>
            <a:off x="800100" y="1430129"/>
            <a:ext cx="10668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2 </a:t>
            </a:r>
            <a:r>
              <a:rPr lang="en-US" altLang="en-US" sz="2800" b="1" dirty="0" err="1">
                <a:solidFill>
                  <a:srgbClr val="FFFFFF"/>
                </a:solidFill>
                <a:latin typeface="Tahoma" panose="020B0604030504040204" pitchFamily="34" charset="0"/>
              </a:rPr>
              <a:t>Cor</a:t>
            </a:r>
            <a:r>
              <a:rPr lang="en-US" altLang="en-US" sz="2800" b="1" dirty="0">
                <a:solidFill>
                  <a:srgbClr val="FFFFFF"/>
                </a:solidFill>
                <a:latin typeface="Tahoma" panose="020B0604030504040204" pitchFamily="34" charset="0"/>
              </a:rPr>
              <a:t> 12:7-10  To keep me from becoming conceited because of these surpassingly great revelations, there was given me a thorn in my flesh, a messenger of Satan, to torment me. 8 Three times I pleaded with the Lord to take it away from me. 9 But he said to me, "My grace is sufficient for you, for my power is made perfect in weakness." Therefore I will boast all the more gladly about my weaknesses, so that Christ's power may rest on me. 10 That is why, for Christ's sake, I delight in weaknesses, in insults, in hardships, in persecutions, in difficulties. For when I am weak, then I am strong. </a:t>
            </a: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6157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686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36868" name="Text Box 4"/>
          <p:cNvSpPr txBox="1">
            <a:spLocks noChangeArrowheads="1"/>
          </p:cNvSpPr>
          <p:nvPr/>
        </p:nvSpPr>
        <p:spPr bwMode="auto">
          <a:xfrm>
            <a:off x="879231" y="1524001"/>
            <a:ext cx="10621107"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WE OFTEN DON’T KNOW WHAT IS BEST FOR US</a:t>
            </a:r>
          </a:p>
          <a:p>
            <a:pPr algn="ctr" fontAlgn="base">
              <a:spcBef>
                <a:spcPct val="0"/>
              </a:spcBef>
              <a:spcAft>
                <a:spcPct val="0"/>
              </a:spcAft>
            </a:pPr>
            <a:endParaRPr lang="en-US" altLang="en-US" sz="2400" b="1" dirty="0">
              <a:solidFill>
                <a:srgbClr val="00FF00"/>
              </a:solidFill>
              <a:latin typeface="Tahoma" panose="020B0604030504040204" pitchFamily="34" charset="0"/>
            </a:endParaRPr>
          </a:p>
        </p:txBody>
      </p:sp>
      <p:sp>
        <p:nvSpPr>
          <p:cNvPr id="36869" name="Text Box 5"/>
          <p:cNvSpPr txBox="1">
            <a:spLocks noChangeArrowheads="1"/>
          </p:cNvSpPr>
          <p:nvPr/>
        </p:nvSpPr>
        <p:spPr bwMode="auto">
          <a:xfrm>
            <a:off x="762000" y="2286000"/>
            <a:ext cx="1089073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PARENTS SOMETIMES REFUSE TO GIVE CANDY TO THEIR CHILDREN</a:t>
            </a:r>
          </a:p>
          <a:p>
            <a:pPr algn="ctr" fontAlgn="base">
              <a:spcBef>
                <a:spcPct val="50000"/>
              </a:spcBef>
              <a:spcAft>
                <a:spcPct val="0"/>
              </a:spcAft>
            </a:pPr>
            <a:r>
              <a:rPr lang="en-US" altLang="en-US" sz="2800" b="1" dirty="0">
                <a:solidFill>
                  <a:srgbClr val="00FF00"/>
                </a:solidFill>
                <a:latin typeface="Tahoma" panose="020B0604030504040204" pitchFamily="34" charset="0"/>
              </a:rPr>
              <a:t>OR MAKE THEM EAT VEGETABLES</a:t>
            </a:r>
          </a:p>
          <a:p>
            <a:pPr algn="ctr" fontAlgn="base">
              <a:spcBef>
                <a:spcPct val="50000"/>
              </a:spcBef>
              <a:spcAft>
                <a:spcPct val="0"/>
              </a:spcAft>
            </a:pPr>
            <a:r>
              <a:rPr lang="en-US" altLang="en-US" sz="2800" b="1" dirty="0">
                <a:solidFill>
                  <a:srgbClr val="00FF00"/>
                </a:solidFill>
                <a:latin typeface="Tahoma" panose="020B0604030504040204" pitchFamily="34" charset="0"/>
              </a:rPr>
              <a:t>NO MATTER HOW MUCH THEY COMPLAIN</a:t>
            </a:r>
          </a:p>
          <a:p>
            <a:pPr algn="ctr" fontAlgn="base">
              <a:spcBef>
                <a:spcPct val="50000"/>
              </a:spcBef>
              <a:spcAft>
                <a:spcPct val="0"/>
              </a:spcAft>
            </a:pPr>
            <a:r>
              <a:rPr lang="en-US" altLang="en-US" sz="2800" b="1" dirty="0">
                <a:solidFill>
                  <a:srgbClr val="00FF00"/>
                </a:solidFill>
                <a:latin typeface="Tahoma" panose="020B0604030504040204" pitchFamily="34" charset="0"/>
              </a:rPr>
              <a:t>GOD SEES THE BIG PICTURE</a:t>
            </a:r>
          </a:p>
          <a:p>
            <a:pPr algn="ctr" fontAlgn="base">
              <a:spcBef>
                <a:spcPct val="50000"/>
              </a:spcBef>
              <a:spcAft>
                <a:spcPct val="0"/>
              </a:spcAft>
            </a:pPr>
            <a:r>
              <a:rPr lang="en-US" altLang="en-US" sz="2800" b="1" dirty="0">
                <a:solidFill>
                  <a:srgbClr val="00FF00"/>
                </a:solidFill>
                <a:latin typeface="Tahoma" panose="020B0604030504040204" pitchFamily="34" charset="0"/>
              </a:rPr>
              <a:t>HE OFTEN SAYS “NO” FOR OUR OWN GOOD</a:t>
            </a:r>
          </a:p>
        </p:txBody>
      </p:sp>
    </p:spTree>
    <p:extLst>
      <p:ext uri="{BB962C8B-B14F-4D97-AF65-F5344CB8AC3E}">
        <p14:creationId xmlns:p14="http://schemas.microsoft.com/office/powerpoint/2010/main" val="2497674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6869">
                                            <p:txEl>
                                              <p:pRg st="0" end="0"/>
                                            </p:txEl>
                                          </p:spTgt>
                                        </p:tgtEl>
                                        <p:attrNameLst>
                                          <p:attrName>style.visibility</p:attrName>
                                        </p:attrNameLst>
                                      </p:cBhvr>
                                      <p:to>
                                        <p:strVal val="visible"/>
                                      </p:to>
                                    </p:set>
                                    <p:animEffect transition="in" filter="dissolve">
                                      <p:cBhvr>
                                        <p:cTn id="11" dur="500"/>
                                        <p:tgtEl>
                                          <p:spTgt spid="3686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6869">
                                            <p:txEl>
                                              <p:pRg st="1" end="1"/>
                                            </p:txEl>
                                          </p:spTgt>
                                        </p:tgtEl>
                                        <p:attrNameLst>
                                          <p:attrName>style.visibility</p:attrName>
                                        </p:attrNameLst>
                                      </p:cBhvr>
                                      <p:to>
                                        <p:strVal val="visible"/>
                                      </p:to>
                                    </p:set>
                                    <p:animEffect transition="in" filter="dissolve">
                                      <p:cBhvr>
                                        <p:cTn id="16" dur="500"/>
                                        <p:tgtEl>
                                          <p:spTgt spid="3686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6869">
                                            <p:txEl>
                                              <p:pRg st="2" end="2"/>
                                            </p:txEl>
                                          </p:spTgt>
                                        </p:tgtEl>
                                        <p:attrNameLst>
                                          <p:attrName>style.visibility</p:attrName>
                                        </p:attrNameLst>
                                      </p:cBhvr>
                                      <p:to>
                                        <p:strVal val="visible"/>
                                      </p:to>
                                    </p:set>
                                    <p:animEffect transition="in" filter="dissolve">
                                      <p:cBhvr>
                                        <p:cTn id="21" dur="500"/>
                                        <p:tgtEl>
                                          <p:spTgt spid="3686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6869">
                                            <p:txEl>
                                              <p:pRg st="3" end="3"/>
                                            </p:txEl>
                                          </p:spTgt>
                                        </p:tgtEl>
                                        <p:attrNameLst>
                                          <p:attrName>style.visibility</p:attrName>
                                        </p:attrNameLst>
                                      </p:cBhvr>
                                      <p:to>
                                        <p:strVal val="visible"/>
                                      </p:to>
                                    </p:set>
                                    <p:animEffect transition="in" filter="dissolve">
                                      <p:cBhvr>
                                        <p:cTn id="26" dur="500"/>
                                        <p:tgtEl>
                                          <p:spTgt spid="3686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6869">
                                            <p:txEl>
                                              <p:pRg st="4" end="4"/>
                                            </p:txEl>
                                          </p:spTgt>
                                        </p:tgtEl>
                                        <p:attrNameLst>
                                          <p:attrName>style.visibility</p:attrName>
                                        </p:attrNameLst>
                                      </p:cBhvr>
                                      <p:to>
                                        <p:strVal val="visible"/>
                                      </p:to>
                                    </p:set>
                                    <p:animEffect transition="in" filter="dissolve">
                                      <p:cBhvr>
                                        <p:cTn id="31" dur="500"/>
                                        <p:tgtEl>
                                          <p:spTgt spid="368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118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GOD SAYS “NO”</a:t>
            </a:r>
          </a:p>
        </p:txBody>
      </p:sp>
      <p:sp>
        <p:nvSpPr>
          <p:cNvPr id="221188" name="Text Box 4"/>
          <p:cNvSpPr txBox="1">
            <a:spLocks noChangeArrowheads="1"/>
          </p:cNvSpPr>
          <p:nvPr/>
        </p:nvSpPr>
        <p:spPr bwMode="auto">
          <a:xfrm>
            <a:off x="984737" y="2438400"/>
            <a:ext cx="1041009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Sometimes I thank God for unanswered prayers</a:t>
            </a:r>
            <a:br>
              <a:rPr lang="en-US" altLang="en-US" sz="2800" b="1" dirty="0">
                <a:solidFill>
                  <a:srgbClr val="FFFFFF"/>
                </a:solidFill>
                <a:latin typeface="Tahoma" panose="020B0604030504040204" pitchFamily="34" charset="0"/>
              </a:rPr>
            </a:br>
            <a:r>
              <a:rPr lang="en-US" altLang="en-US" sz="2800" b="1" dirty="0">
                <a:solidFill>
                  <a:srgbClr val="FFFFFF"/>
                </a:solidFill>
                <a:latin typeface="Tahoma" panose="020B0604030504040204" pitchFamily="34" charset="0"/>
              </a:rPr>
              <a:t>Remember when you're </a:t>
            </a:r>
            <a:r>
              <a:rPr lang="en-US" altLang="en-US" sz="2800" b="1" dirty="0" err="1">
                <a:solidFill>
                  <a:srgbClr val="FFFFFF"/>
                </a:solidFill>
                <a:latin typeface="Tahoma" panose="020B0604030504040204" pitchFamily="34" charset="0"/>
              </a:rPr>
              <a:t>talkin</a:t>
            </a:r>
            <a:r>
              <a:rPr lang="en-US" altLang="en-US" sz="2800" b="1" dirty="0">
                <a:solidFill>
                  <a:srgbClr val="FFFFFF"/>
                </a:solidFill>
                <a:latin typeface="Tahoma" panose="020B0604030504040204" pitchFamily="34" charset="0"/>
              </a:rPr>
              <a:t>' to the man upstairs</a:t>
            </a:r>
            <a:br>
              <a:rPr lang="en-US" altLang="en-US" sz="2800" b="1" dirty="0">
                <a:solidFill>
                  <a:srgbClr val="FFFFFF"/>
                </a:solidFill>
                <a:latin typeface="Tahoma" panose="020B0604030504040204" pitchFamily="34" charset="0"/>
              </a:rPr>
            </a:br>
            <a:r>
              <a:rPr lang="en-US" altLang="en-US" sz="2800" b="1" dirty="0">
                <a:solidFill>
                  <a:srgbClr val="FFFFFF"/>
                </a:solidFill>
                <a:latin typeface="Tahoma" panose="020B0604030504040204" pitchFamily="34" charset="0"/>
              </a:rPr>
              <a:t>That just because He doesn't answer doesn't mean He don't care</a:t>
            </a:r>
            <a:br>
              <a:rPr lang="en-US" altLang="en-US" sz="2800" b="1" dirty="0">
                <a:solidFill>
                  <a:srgbClr val="FFFFFF"/>
                </a:solidFill>
                <a:latin typeface="Tahoma" panose="020B0604030504040204" pitchFamily="34" charset="0"/>
              </a:rPr>
            </a:br>
            <a:r>
              <a:rPr lang="en-US" altLang="en-US" sz="2800" b="1" dirty="0">
                <a:solidFill>
                  <a:srgbClr val="FFFFFF"/>
                </a:solidFill>
                <a:latin typeface="Tahoma" panose="020B0604030504040204" pitchFamily="34" charset="0"/>
              </a:rPr>
              <a:t>Some of God's greatest gifts are unanswered prayers. </a:t>
            </a:r>
          </a:p>
        </p:txBody>
      </p:sp>
      <p:sp>
        <p:nvSpPr>
          <p:cNvPr id="221190" name="Text Box 6"/>
          <p:cNvSpPr txBox="1">
            <a:spLocks noChangeArrowheads="1"/>
          </p:cNvSpPr>
          <p:nvPr/>
        </p:nvSpPr>
        <p:spPr bwMode="auto">
          <a:xfrm>
            <a:off x="984738" y="1600200"/>
            <a:ext cx="102928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FF"/>
                </a:solidFill>
                <a:latin typeface="Tahoma" panose="020B0604030504040204" pitchFamily="34" charset="0"/>
              </a:rPr>
              <a:t>Garth Brooks—Unanswered Prayers</a:t>
            </a:r>
          </a:p>
        </p:txBody>
      </p:sp>
    </p:spTree>
    <p:extLst>
      <p:ext uri="{BB962C8B-B14F-4D97-AF65-F5344CB8AC3E}">
        <p14:creationId xmlns:p14="http://schemas.microsoft.com/office/powerpoint/2010/main" val="689643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1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1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P spid="22119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tse3.mm.bing.net/th?id=OIP.h_C0A-L2p8rvcJaUDMY-RAHaEK&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972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6" name="Text Box 4"/>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WHY DIDN’T GOD ANSWER MY PRAYERS?</a:t>
            </a:r>
          </a:p>
        </p:txBody>
      </p:sp>
      <p:sp>
        <p:nvSpPr>
          <p:cNvPr id="3077" name="Text Box 5"/>
          <p:cNvSpPr txBox="1">
            <a:spLocks noChangeArrowheads="1"/>
          </p:cNvSpPr>
          <p:nvPr/>
        </p:nvSpPr>
        <p:spPr bwMode="auto">
          <a:xfrm>
            <a:off x="1263161" y="1843086"/>
            <a:ext cx="989427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latin typeface="Tahoma" panose="020B0604030504040204" pitchFamily="34" charset="0"/>
              </a:rPr>
              <a:t>Colby Landis, of Nashville—said he didn’t believe in God</a:t>
            </a:r>
          </a:p>
          <a:p>
            <a:pPr fontAlgn="base">
              <a:spcBef>
                <a:spcPct val="50000"/>
              </a:spcBef>
              <a:spcAft>
                <a:spcPct val="0"/>
              </a:spcAft>
            </a:pPr>
            <a:r>
              <a:rPr lang="en-US" altLang="en-US" sz="2800" b="1" i="1" dirty="0">
                <a:solidFill>
                  <a:srgbClr val="FFFFFF"/>
                </a:solidFill>
                <a:latin typeface="Tahoma" panose="020B0604030504040204" pitchFamily="34" charset="0"/>
              </a:rPr>
              <a:t>“I used to pray about a lot of things that I needed help with. It seemed that whatever I prayed about got worse.”</a:t>
            </a:r>
          </a:p>
        </p:txBody>
      </p:sp>
      <p:sp>
        <p:nvSpPr>
          <p:cNvPr id="3078" name="Text Box 6"/>
          <p:cNvSpPr txBox="1">
            <a:spLocks noChangeArrowheads="1"/>
          </p:cNvSpPr>
          <p:nvPr/>
        </p:nvSpPr>
        <p:spPr bwMode="auto">
          <a:xfrm>
            <a:off x="844062" y="4305299"/>
            <a:ext cx="1076178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WE HAVE ALL BEEN THERE</a:t>
            </a:r>
          </a:p>
          <a:p>
            <a:pPr algn="ctr" fontAlgn="base">
              <a:spcBef>
                <a:spcPct val="50000"/>
              </a:spcBef>
              <a:spcAft>
                <a:spcPct val="0"/>
              </a:spcAft>
            </a:pPr>
            <a:r>
              <a:rPr lang="en-US" altLang="en-US" sz="2800" b="1" dirty="0">
                <a:solidFill>
                  <a:srgbClr val="00FF00"/>
                </a:solidFill>
                <a:latin typeface="Tahoma" panose="020B0604030504040204" pitchFamily="34" charset="0"/>
              </a:rPr>
              <a:t>WE HAVE ASKED AND </a:t>
            </a:r>
            <a:r>
              <a:rPr lang="en-US" altLang="en-US" sz="2800" b="1" dirty="0">
                <a:solidFill>
                  <a:srgbClr val="00FF00"/>
                </a:solidFill>
                <a:latin typeface="Tahoma" panose="020B0604030504040204" pitchFamily="34" charset="0"/>
              </a:rPr>
              <a:t>ASKED WITH NO ANSWER</a:t>
            </a:r>
            <a:endParaRPr lang="en-US" altLang="en-US" sz="2800" b="1" dirty="0">
              <a:solidFill>
                <a:srgbClr val="00FF00"/>
              </a:solidFill>
              <a:latin typeface="Tahoma" panose="020B0604030504040204" pitchFamily="34" charset="0"/>
            </a:endParaRPr>
          </a:p>
          <a:p>
            <a:pPr algn="ctr" fontAlgn="base">
              <a:spcBef>
                <a:spcPct val="50000"/>
              </a:spcBef>
              <a:spcAft>
                <a:spcPct val="0"/>
              </a:spcAft>
            </a:pPr>
            <a:r>
              <a:rPr lang="en-US" altLang="en-US" sz="2800" b="1" dirty="0">
                <a:solidFill>
                  <a:srgbClr val="00FF00"/>
                </a:solidFill>
                <a:latin typeface="Tahoma" panose="020B0604030504040204" pitchFamily="34" charset="0"/>
              </a:rPr>
              <a:t>WHY DOES THIS HAPPEN?</a:t>
            </a:r>
          </a:p>
        </p:txBody>
      </p:sp>
    </p:spTree>
    <p:extLst>
      <p:ext uri="{BB962C8B-B14F-4D97-AF65-F5344CB8AC3E}">
        <p14:creationId xmlns:p14="http://schemas.microsoft.com/office/powerpoint/2010/main" val="389231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078">
                                            <p:txEl>
                                              <p:pRg st="0" end="0"/>
                                            </p:txEl>
                                          </p:spTgt>
                                        </p:tgtEl>
                                        <p:attrNameLst>
                                          <p:attrName>style.visibility</p:attrName>
                                        </p:attrNameLst>
                                      </p:cBhvr>
                                      <p:to>
                                        <p:strVal val="visible"/>
                                      </p:to>
                                    </p:set>
                                    <p:animEffect transition="in" filter="dissolve">
                                      <p:cBhvr>
                                        <p:cTn id="15" dur="500"/>
                                        <p:tgtEl>
                                          <p:spTgt spid="3078">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078">
                                            <p:txEl>
                                              <p:pRg st="1" end="1"/>
                                            </p:txEl>
                                          </p:spTgt>
                                        </p:tgtEl>
                                        <p:attrNameLst>
                                          <p:attrName>style.visibility</p:attrName>
                                        </p:attrNameLst>
                                      </p:cBhvr>
                                      <p:to>
                                        <p:strVal val="visible"/>
                                      </p:to>
                                    </p:set>
                                    <p:animEffect transition="in" filter="dissolve">
                                      <p:cBhvr>
                                        <p:cTn id="20" dur="500"/>
                                        <p:tgtEl>
                                          <p:spTgt spid="3078">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078">
                                            <p:txEl>
                                              <p:pRg st="2" end="2"/>
                                            </p:txEl>
                                          </p:spTgt>
                                        </p:tgtEl>
                                        <p:attrNameLst>
                                          <p:attrName>style.visibility</p:attrName>
                                        </p:attrNameLst>
                                      </p:cBhvr>
                                      <p:to>
                                        <p:strVal val="visible"/>
                                      </p:to>
                                    </p:set>
                                    <p:animEffect transition="in" filter="dissolve">
                                      <p:cBhvr>
                                        <p:cTn id="25" dur="500"/>
                                        <p:tgtEl>
                                          <p:spTgt spid="30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307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B64B"/>
                </a:solidFill>
                <a:latin typeface="Tahoma" panose="020B0604030504040204" pitchFamily="34" charset="0"/>
              </a:rPr>
              <a:t>WHAT SHOULD BE OUR RESPONSE </a:t>
            </a:r>
            <a:r>
              <a:rPr lang="en-US" altLang="en-US" sz="3200" b="1" dirty="0">
                <a:solidFill>
                  <a:srgbClr val="FFB64B"/>
                </a:solidFill>
                <a:latin typeface="Tahoma" panose="020B0604030504040204" pitchFamily="34" charset="0"/>
              </a:rPr>
              <a:t>WHEN GOD SAYS “NO</a:t>
            </a:r>
            <a:r>
              <a:rPr lang="en-US" altLang="en-US" sz="3200" b="1" dirty="0">
                <a:solidFill>
                  <a:srgbClr val="FFB64B"/>
                </a:solidFill>
                <a:latin typeface="Tahoma" panose="020B0604030504040204" pitchFamily="34" charset="0"/>
              </a:rPr>
              <a:t>” ?</a:t>
            </a:r>
          </a:p>
        </p:txBody>
      </p:sp>
      <p:sp>
        <p:nvSpPr>
          <p:cNvPr id="37893" name="Text Box 5"/>
          <p:cNvSpPr txBox="1">
            <a:spLocks noChangeArrowheads="1"/>
          </p:cNvSpPr>
          <p:nvPr/>
        </p:nvSpPr>
        <p:spPr bwMode="auto">
          <a:xfrm>
            <a:off x="633046" y="1992923"/>
            <a:ext cx="1092590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OFTEN THINGS LOOK SO BAD WE DESPAIR</a:t>
            </a:r>
          </a:p>
          <a:p>
            <a:pPr algn="ctr" fontAlgn="base">
              <a:spcBef>
                <a:spcPct val="50000"/>
              </a:spcBef>
              <a:spcAft>
                <a:spcPct val="0"/>
              </a:spcAft>
            </a:pPr>
            <a:r>
              <a:rPr lang="en-US" altLang="en-US" sz="2800" b="1" dirty="0">
                <a:solidFill>
                  <a:srgbClr val="00FF00"/>
                </a:solidFill>
                <a:latin typeface="Tahoma" panose="020B0604030504040204" pitchFamily="34" charset="0"/>
              </a:rPr>
              <a:t>WE CANNOT IMAGINE WHY GOD IS NOT DOING ANYTHING</a:t>
            </a:r>
          </a:p>
          <a:p>
            <a:pPr algn="ctr" fontAlgn="base">
              <a:spcBef>
                <a:spcPct val="50000"/>
              </a:spcBef>
              <a:spcAft>
                <a:spcPct val="0"/>
              </a:spcAft>
            </a:pPr>
            <a:r>
              <a:rPr lang="en-US" altLang="en-US" sz="2800" b="1" dirty="0">
                <a:solidFill>
                  <a:srgbClr val="00FF00"/>
                </a:solidFill>
                <a:latin typeface="Tahoma" panose="020B0604030504040204" pitchFamily="34" charset="0"/>
              </a:rPr>
              <a:t>WE ARE TEMPTED TO TURN OUR BACKS ON GOD</a:t>
            </a:r>
          </a:p>
          <a:p>
            <a:pPr algn="ctr" fontAlgn="base">
              <a:spcBef>
                <a:spcPct val="50000"/>
              </a:spcBef>
              <a:spcAft>
                <a:spcPct val="0"/>
              </a:spcAft>
            </a:pPr>
            <a:r>
              <a:rPr lang="en-US" altLang="en-US" sz="2800" b="1" dirty="0">
                <a:solidFill>
                  <a:srgbClr val="00FF00"/>
                </a:solidFill>
                <a:latin typeface="Tahoma" panose="020B0604030504040204" pitchFamily="34" charset="0"/>
              </a:rPr>
              <a:t>WE </a:t>
            </a:r>
            <a:r>
              <a:rPr lang="en-US" altLang="en-US" sz="2800" b="1" dirty="0">
                <a:solidFill>
                  <a:srgbClr val="00FF00"/>
                </a:solidFill>
                <a:latin typeface="Tahoma" panose="020B0604030504040204" pitchFamily="34" charset="0"/>
              </a:rPr>
              <a:t>NEED TO LOOK </a:t>
            </a:r>
            <a:r>
              <a:rPr lang="en-US" altLang="en-US" sz="2800" b="1" dirty="0">
                <a:solidFill>
                  <a:srgbClr val="00FF00"/>
                </a:solidFill>
                <a:latin typeface="Tahoma" panose="020B0604030504040204" pitchFamily="34" charset="0"/>
              </a:rPr>
              <a:t>AT HEMAN’S PSALM 88</a:t>
            </a:r>
          </a:p>
          <a:p>
            <a:pPr algn="ctr" fontAlgn="base">
              <a:spcBef>
                <a:spcPct val="50000"/>
              </a:spcBef>
              <a:spcAft>
                <a:spcPct val="0"/>
              </a:spcAft>
            </a:pPr>
            <a:r>
              <a:rPr lang="en-US" altLang="en-US" sz="2800" b="1" dirty="0">
                <a:solidFill>
                  <a:srgbClr val="00FF00"/>
                </a:solidFill>
                <a:latin typeface="Tahoma" panose="020B0604030504040204" pitchFamily="34" charset="0"/>
              </a:rPr>
              <a:t>HIS LIFE WAS MISERABLE—HE PRAYED</a:t>
            </a:r>
          </a:p>
          <a:p>
            <a:pPr algn="ctr" fontAlgn="base">
              <a:spcBef>
                <a:spcPct val="50000"/>
              </a:spcBef>
              <a:spcAft>
                <a:spcPct val="0"/>
              </a:spcAft>
            </a:pPr>
            <a:r>
              <a:rPr lang="en-US" altLang="en-US" sz="2800" b="1" dirty="0">
                <a:solidFill>
                  <a:srgbClr val="00FF00"/>
                </a:solidFill>
                <a:latin typeface="Tahoma" panose="020B0604030504040204" pitchFamily="34" charset="0"/>
              </a:rPr>
              <a:t>GOD SEEMED TO DO NOTHING</a:t>
            </a:r>
          </a:p>
          <a:p>
            <a:pPr algn="ctr" fontAlgn="base">
              <a:spcBef>
                <a:spcPct val="50000"/>
              </a:spcBef>
              <a:spcAft>
                <a:spcPct val="0"/>
              </a:spcAft>
            </a:pPr>
            <a:r>
              <a:rPr lang="en-US" altLang="en-US" sz="2800" b="1" dirty="0">
                <a:solidFill>
                  <a:srgbClr val="00FF00"/>
                </a:solidFill>
                <a:latin typeface="Tahoma" panose="020B0604030504040204" pitchFamily="34" charset="0"/>
              </a:rPr>
              <a:t>BUT HE CONTINUED TO SUBMIT TO GOD</a:t>
            </a:r>
          </a:p>
        </p:txBody>
      </p:sp>
    </p:spTree>
    <p:extLst>
      <p:ext uri="{BB962C8B-B14F-4D97-AF65-F5344CB8AC3E}">
        <p14:creationId xmlns:p14="http://schemas.microsoft.com/office/powerpoint/2010/main" val="686445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dissolve">
                                      <p:cBhvr>
                                        <p:cTn id="7" dur="500"/>
                                        <p:tgtEl>
                                          <p:spTgt spid="378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dissolve">
                                      <p:cBhvr>
                                        <p:cTn id="12" dur="500"/>
                                        <p:tgtEl>
                                          <p:spTgt spid="378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dissolve">
                                      <p:cBhvr>
                                        <p:cTn id="17" dur="500"/>
                                        <p:tgtEl>
                                          <p:spTgt spid="378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3">
                                            <p:txEl>
                                              <p:pRg st="3" end="3"/>
                                            </p:txEl>
                                          </p:spTgt>
                                        </p:tgtEl>
                                        <p:attrNameLst>
                                          <p:attrName>style.visibility</p:attrName>
                                        </p:attrNameLst>
                                      </p:cBhvr>
                                      <p:to>
                                        <p:strVal val="visible"/>
                                      </p:to>
                                    </p:set>
                                    <p:animEffect transition="in" filter="dissolve">
                                      <p:cBhvr>
                                        <p:cTn id="22" dur="500"/>
                                        <p:tgtEl>
                                          <p:spTgt spid="3789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3">
                                            <p:txEl>
                                              <p:pRg st="4" end="4"/>
                                            </p:txEl>
                                          </p:spTgt>
                                        </p:tgtEl>
                                        <p:attrNameLst>
                                          <p:attrName>style.visibility</p:attrName>
                                        </p:attrNameLst>
                                      </p:cBhvr>
                                      <p:to>
                                        <p:strVal val="visible"/>
                                      </p:to>
                                    </p:set>
                                    <p:animEffect transition="in" filter="dissolve">
                                      <p:cBhvr>
                                        <p:cTn id="27" dur="500"/>
                                        <p:tgtEl>
                                          <p:spTgt spid="3789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3">
                                            <p:txEl>
                                              <p:pRg st="5" end="5"/>
                                            </p:txEl>
                                          </p:spTgt>
                                        </p:tgtEl>
                                        <p:attrNameLst>
                                          <p:attrName>style.visibility</p:attrName>
                                        </p:attrNameLst>
                                      </p:cBhvr>
                                      <p:to>
                                        <p:strVal val="visible"/>
                                      </p:to>
                                    </p:set>
                                    <p:animEffect transition="in" filter="dissolve">
                                      <p:cBhvr>
                                        <p:cTn id="32" dur="500"/>
                                        <p:tgtEl>
                                          <p:spTgt spid="3789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3">
                                            <p:txEl>
                                              <p:pRg st="6" end="6"/>
                                            </p:txEl>
                                          </p:spTgt>
                                        </p:tgtEl>
                                        <p:attrNameLst>
                                          <p:attrName>style.visibility</p:attrName>
                                        </p:attrNameLst>
                                      </p:cBhvr>
                                      <p:to>
                                        <p:strVal val="visible"/>
                                      </p:to>
                                    </p:set>
                                    <p:animEffect transition="in" filter="dissolve">
                                      <p:cBhvr>
                                        <p:cTn id="37" dur="500"/>
                                        <p:tgtEl>
                                          <p:spTgt spid="3789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5"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SHOULD BE OUR RESPONSE TO GOD’S “NO” ?</a:t>
            </a:r>
          </a:p>
        </p:txBody>
      </p:sp>
      <p:sp>
        <p:nvSpPr>
          <p:cNvPr id="38916" name="Text Box 4"/>
          <p:cNvSpPr txBox="1">
            <a:spLocks noChangeArrowheads="1"/>
          </p:cNvSpPr>
          <p:nvPr/>
        </p:nvSpPr>
        <p:spPr bwMode="auto">
          <a:xfrm>
            <a:off x="738554" y="2133601"/>
            <a:ext cx="1084384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Ps 88:1 O Lord, the God who saves me, day and night I cry out before you. </a:t>
            </a:r>
          </a:p>
        </p:txBody>
      </p:sp>
      <p:sp>
        <p:nvSpPr>
          <p:cNvPr id="38917" name="Text Box 5"/>
          <p:cNvSpPr txBox="1">
            <a:spLocks noChangeArrowheads="1"/>
          </p:cNvSpPr>
          <p:nvPr/>
        </p:nvSpPr>
        <p:spPr bwMode="auto">
          <a:xfrm>
            <a:off x="738554" y="3200401"/>
            <a:ext cx="1084384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EVEN IF GOD IS IGNORING US—WHAT GOOD DOES IT DO TO TURN OUR BACK ON GOD?</a:t>
            </a:r>
          </a:p>
          <a:p>
            <a:pPr algn="ctr" fontAlgn="base">
              <a:spcBef>
                <a:spcPct val="50000"/>
              </a:spcBef>
              <a:spcAft>
                <a:spcPct val="0"/>
              </a:spcAft>
            </a:pPr>
            <a:endParaRPr lang="en-US" altLang="en-US" sz="2800" b="1" dirty="0">
              <a:solidFill>
                <a:srgbClr val="00FF00"/>
              </a:solidFill>
              <a:latin typeface="Tahoma" panose="020B0604030504040204" pitchFamily="34" charset="0"/>
            </a:endParaRPr>
          </a:p>
        </p:txBody>
      </p:sp>
      <p:sp>
        <p:nvSpPr>
          <p:cNvPr id="38918" name="Text Box 6"/>
          <p:cNvSpPr txBox="1">
            <a:spLocks noChangeArrowheads="1"/>
          </p:cNvSpPr>
          <p:nvPr/>
        </p:nvSpPr>
        <p:spPr bwMode="auto">
          <a:xfrm>
            <a:off x="738554" y="4191001"/>
            <a:ext cx="1084384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latin typeface="Tahoma" panose="020B0604030504040204" pitchFamily="34" charset="0"/>
              </a:rPr>
              <a:t>“If you won’t grant my requests…I’ll show you….Not only will I have a miserable life…I’ll turn away from you and go to hell.  That’ll show you…..”</a:t>
            </a:r>
          </a:p>
        </p:txBody>
      </p:sp>
      <p:sp>
        <p:nvSpPr>
          <p:cNvPr id="38919" name="Text Box 7"/>
          <p:cNvSpPr txBox="1">
            <a:spLocks noChangeArrowheads="1"/>
          </p:cNvSpPr>
          <p:nvPr/>
        </p:nvSpPr>
        <p:spPr bwMode="auto">
          <a:xfrm>
            <a:off x="890953" y="5562600"/>
            <a:ext cx="105038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THAT REALLY MAKES A LOT OF SENSE</a:t>
            </a:r>
          </a:p>
        </p:txBody>
      </p:sp>
    </p:spTree>
    <p:extLst>
      <p:ext uri="{BB962C8B-B14F-4D97-AF65-F5344CB8AC3E}">
        <p14:creationId xmlns:p14="http://schemas.microsoft.com/office/powerpoint/2010/main" val="1918616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dissolve">
                                      <p:cBhvr>
                                        <p:cTn id="7" dur="500"/>
                                        <p:tgtEl>
                                          <p:spTgt spid="389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891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8919"/>
                                        </p:tgtEl>
                                        <p:attrNameLst>
                                          <p:attrName>style.visibility</p:attrName>
                                        </p:attrNameLst>
                                      </p:cBhvr>
                                      <p:to>
                                        <p:strVal val="visible"/>
                                      </p:to>
                                    </p:set>
                                    <p:anim calcmode="lin" valueType="num">
                                      <p:cBhvr>
                                        <p:cTn id="20" dur="500" fill="hold"/>
                                        <p:tgtEl>
                                          <p:spTgt spid="38919"/>
                                        </p:tgtEl>
                                        <p:attrNameLst>
                                          <p:attrName>ppt_w</p:attrName>
                                        </p:attrNameLst>
                                      </p:cBhvr>
                                      <p:tavLst>
                                        <p:tav tm="0">
                                          <p:val>
                                            <p:fltVal val="0"/>
                                          </p:val>
                                        </p:tav>
                                        <p:tav tm="100000">
                                          <p:val>
                                            <p:strVal val="#ppt_w"/>
                                          </p:val>
                                        </p:tav>
                                      </p:tavLst>
                                    </p:anim>
                                    <p:anim calcmode="lin" valueType="num">
                                      <p:cBhvr>
                                        <p:cTn id="21" dur="500" fill="hold"/>
                                        <p:tgtEl>
                                          <p:spTgt spid="389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P spid="38917" grpId="0"/>
      <p:bldP spid="38918" grpId="0"/>
      <p:bldP spid="3891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9939"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SHOULD BE OUR RESPONSE TO GOD’S “NO” ?</a:t>
            </a:r>
          </a:p>
        </p:txBody>
      </p:sp>
      <p:sp>
        <p:nvSpPr>
          <p:cNvPr id="39940" name="Text Box 4"/>
          <p:cNvSpPr txBox="1">
            <a:spLocks noChangeArrowheads="1"/>
          </p:cNvSpPr>
          <p:nvPr/>
        </p:nvSpPr>
        <p:spPr bwMode="auto">
          <a:xfrm>
            <a:off x="820615" y="2133600"/>
            <a:ext cx="1087901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Ps 88:9-13  my eyes are dim with grief.  I call to you, O Lord, every day; I spread out my hands to you.  10 Do you show your wonders to the dead? Do those who are dead rise up and praise you? 11 Is your love declared in the grave, your faithfulness in Destruction?  12 Are your wonders known in the place of darkness, or your righteous deeds in the land of oblivion?  13 But I cry to you for help, O Lord; in the morning my prayer comes before you. </a:t>
            </a:r>
          </a:p>
          <a:p>
            <a:pPr fontAlgn="base">
              <a:spcBef>
                <a:spcPct val="0"/>
              </a:spcBef>
              <a:spcAft>
                <a:spcPct val="0"/>
              </a:spcAft>
            </a:pPr>
            <a:endParaRPr lang="en-US" altLang="en-US" sz="2400" dirty="0">
              <a:solidFill>
                <a:srgbClr val="FFFFFF"/>
              </a:solidFill>
              <a:latin typeface="Tahoma" panose="020B0604030504040204" pitchFamily="34" charset="0"/>
            </a:endParaRPr>
          </a:p>
        </p:txBody>
      </p:sp>
    </p:spTree>
    <p:extLst>
      <p:ext uri="{BB962C8B-B14F-4D97-AF65-F5344CB8AC3E}">
        <p14:creationId xmlns:p14="http://schemas.microsoft.com/office/powerpoint/2010/main" val="703765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dissolve">
                                      <p:cBhvr>
                                        <p:cTn id="7" dur="500"/>
                                        <p:tgtEl>
                                          <p:spTgt spid="399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SHOULD BE OUR RESPONSE TO GOD’S “NO” ?</a:t>
            </a:r>
          </a:p>
        </p:txBody>
      </p:sp>
      <p:sp>
        <p:nvSpPr>
          <p:cNvPr id="40964" name="Text Box 4"/>
          <p:cNvSpPr txBox="1">
            <a:spLocks noChangeArrowheads="1"/>
          </p:cNvSpPr>
          <p:nvPr/>
        </p:nvSpPr>
        <p:spPr bwMode="auto">
          <a:xfrm>
            <a:off x="1031631" y="2133601"/>
            <a:ext cx="1037492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HEMAN HAD A PROPER PERSPECTIVE ON LIFE</a:t>
            </a:r>
          </a:p>
          <a:p>
            <a:pPr algn="ctr" fontAlgn="base">
              <a:spcBef>
                <a:spcPct val="0"/>
              </a:spcBef>
              <a:spcAft>
                <a:spcPct val="0"/>
              </a:spcAft>
            </a:pPr>
            <a:endParaRPr lang="en-US" altLang="en-US" sz="2800" b="1" dirty="0">
              <a:solidFill>
                <a:srgbClr val="00FF00"/>
              </a:solidFill>
              <a:latin typeface="Tahoma" panose="020B0604030504040204" pitchFamily="34" charset="0"/>
            </a:endParaRPr>
          </a:p>
        </p:txBody>
      </p:sp>
      <p:sp>
        <p:nvSpPr>
          <p:cNvPr id="40965" name="Text Box 5"/>
          <p:cNvSpPr txBox="1">
            <a:spLocks noChangeArrowheads="1"/>
          </p:cNvSpPr>
          <p:nvPr/>
        </p:nvSpPr>
        <p:spPr bwMode="auto">
          <a:xfrm>
            <a:off x="1031631" y="2819400"/>
            <a:ext cx="1037492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IT MAY NOT HAVE BEEN ALL HE WANTED</a:t>
            </a:r>
          </a:p>
          <a:p>
            <a:pPr algn="ctr" fontAlgn="base">
              <a:spcBef>
                <a:spcPct val="50000"/>
              </a:spcBef>
              <a:spcAft>
                <a:spcPct val="0"/>
              </a:spcAft>
            </a:pPr>
            <a:r>
              <a:rPr lang="en-US" altLang="en-US" sz="2800" b="1" dirty="0">
                <a:solidFill>
                  <a:srgbClr val="00FF00"/>
                </a:solidFill>
                <a:latin typeface="Tahoma" panose="020B0604030504040204" pitchFamily="34" charset="0"/>
              </a:rPr>
              <a:t>BUT HE WAS MORE CONCERNED WITH GOD’S GLORY AND PRAISE</a:t>
            </a:r>
          </a:p>
          <a:p>
            <a:pPr algn="ctr" fontAlgn="base">
              <a:spcBef>
                <a:spcPct val="50000"/>
              </a:spcBef>
              <a:spcAft>
                <a:spcPct val="0"/>
              </a:spcAft>
            </a:pPr>
            <a:r>
              <a:rPr lang="en-US" altLang="en-US" sz="2800" b="1" dirty="0">
                <a:solidFill>
                  <a:srgbClr val="00FF00"/>
                </a:solidFill>
                <a:latin typeface="Tahoma" panose="020B0604030504040204" pitchFamily="34" charset="0"/>
              </a:rPr>
              <a:t>HE WOULD CONTINUE TO SUBMIT TO GOD</a:t>
            </a:r>
          </a:p>
        </p:txBody>
      </p:sp>
    </p:spTree>
    <p:extLst>
      <p:ext uri="{BB962C8B-B14F-4D97-AF65-F5344CB8AC3E}">
        <p14:creationId xmlns:p14="http://schemas.microsoft.com/office/powerpoint/2010/main" val="2381402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dissolve">
                                      <p:cBhvr>
                                        <p:cTn id="7" dur="500"/>
                                        <p:tgtEl>
                                          <p:spTgt spid="40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5">
                                            <p:txEl>
                                              <p:pRg st="0" end="0"/>
                                            </p:txEl>
                                          </p:spTgt>
                                        </p:tgtEl>
                                        <p:attrNameLst>
                                          <p:attrName>style.visibility</p:attrName>
                                        </p:attrNameLst>
                                      </p:cBhvr>
                                      <p:to>
                                        <p:strVal val="visible"/>
                                      </p:to>
                                    </p:set>
                                    <p:animEffect transition="in" filter="dissolve">
                                      <p:cBhvr>
                                        <p:cTn id="12" dur="500"/>
                                        <p:tgtEl>
                                          <p:spTgt spid="4096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5">
                                            <p:txEl>
                                              <p:pRg st="1" end="1"/>
                                            </p:txEl>
                                          </p:spTgt>
                                        </p:tgtEl>
                                        <p:attrNameLst>
                                          <p:attrName>style.visibility</p:attrName>
                                        </p:attrNameLst>
                                      </p:cBhvr>
                                      <p:to>
                                        <p:strVal val="visible"/>
                                      </p:to>
                                    </p:set>
                                    <p:animEffect transition="in" filter="dissolve">
                                      <p:cBhvr>
                                        <p:cTn id="17" dur="500"/>
                                        <p:tgtEl>
                                          <p:spTgt spid="4096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5">
                                            <p:txEl>
                                              <p:pRg st="2" end="2"/>
                                            </p:txEl>
                                          </p:spTgt>
                                        </p:tgtEl>
                                        <p:attrNameLst>
                                          <p:attrName>style.visibility</p:attrName>
                                        </p:attrNameLst>
                                      </p:cBhvr>
                                      <p:to>
                                        <p:strVal val="visible"/>
                                      </p:to>
                                    </p:set>
                                    <p:animEffect transition="in" filter="dissolve">
                                      <p:cBhvr>
                                        <p:cTn id="22"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P spid="4096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987"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SHOULD BE OUR RESPONSE TO GOD’S “NO” ?</a:t>
            </a:r>
          </a:p>
        </p:txBody>
      </p:sp>
      <p:sp>
        <p:nvSpPr>
          <p:cNvPr id="41988" name="Text Box 4"/>
          <p:cNvSpPr txBox="1">
            <a:spLocks noChangeArrowheads="1"/>
          </p:cNvSpPr>
          <p:nvPr/>
        </p:nvSpPr>
        <p:spPr bwMode="auto">
          <a:xfrm>
            <a:off x="844062" y="1981201"/>
            <a:ext cx="10820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Job 13:15  Though he slay me, yet will I hope in him;</a:t>
            </a: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
        <p:nvSpPr>
          <p:cNvPr id="41989" name="Text Box 5"/>
          <p:cNvSpPr txBox="1">
            <a:spLocks noChangeArrowheads="1"/>
          </p:cNvSpPr>
          <p:nvPr/>
        </p:nvSpPr>
        <p:spPr bwMode="auto">
          <a:xfrm>
            <a:off x="844062" y="2667000"/>
            <a:ext cx="1066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DO WE HAVE AN “IF ONLY” MIND-SET?</a:t>
            </a:r>
          </a:p>
        </p:txBody>
      </p:sp>
      <p:sp>
        <p:nvSpPr>
          <p:cNvPr id="41990" name="Text Box 6"/>
          <p:cNvSpPr txBox="1">
            <a:spLocks noChangeArrowheads="1"/>
          </p:cNvSpPr>
          <p:nvPr/>
        </p:nvSpPr>
        <p:spPr bwMode="auto">
          <a:xfrm>
            <a:off x="750277" y="3429000"/>
            <a:ext cx="109141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latin typeface="Tahoma" panose="020B0604030504040204" pitchFamily="34" charset="0"/>
              </a:rPr>
              <a:t>“If only you will do this or that….then I will serve you”</a:t>
            </a:r>
          </a:p>
        </p:txBody>
      </p:sp>
      <p:sp>
        <p:nvSpPr>
          <p:cNvPr id="41991" name="Text Box 7"/>
          <p:cNvSpPr txBox="1">
            <a:spLocks noChangeArrowheads="1"/>
          </p:cNvSpPr>
          <p:nvPr/>
        </p:nvSpPr>
        <p:spPr bwMode="auto">
          <a:xfrm>
            <a:off x="750277" y="4343400"/>
            <a:ext cx="106211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We need an “even though” mindset</a:t>
            </a:r>
          </a:p>
        </p:txBody>
      </p:sp>
    </p:spTree>
    <p:extLst>
      <p:ext uri="{BB962C8B-B14F-4D97-AF65-F5344CB8AC3E}">
        <p14:creationId xmlns:p14="http://schemas.microsoft.com/office/powerpoint/2010/main" val="2788759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dissolve">
                                      <p:cBhvr>
                                        <p:cTn id="7" dur="500"/>
                                        <p:tgtEl>
                                          <p:spTgt spid="419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Effect transition="in" filter="dissolve">
                                      <p:cBhvr>
                                        <p:cTn id="12" dur="500"/>
                                        <p:tgtEl>
                                          <p:spTgt spid="41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 calcmode="lin" valueType="num">
                                      <p:cBhvr>
                                        <p:cTn id="17" dur="500" fill="hold"/>
                                        <p:tgtEl>
                                          <p:spTgt spid="41990"/>
                                        </p:tgtEl>
                                        <p:attrNameLst>
                                          <p:attrName>ppt_w</p:attrName>
                                        </p:attrNameLst>
                                      </p:cBhvr>
                                      <p:tavLst>
                                        <p:tav tm="0">
                                          <p:val>
                                            <p:fltVal val="0"/>
                                          </p:val>
                                        </p:tav>
                                        <p:tav tm="100000">
                                          <p:val>
                                            <p:strVal val="#ppt_w"/>
                                          </p:val>
                                        </p:tav>
                                      </p:tavLst>
                                    </p:anim>
                                    <p:anim calcmode="lin" valueType="num">
                                      <p:cBhvr>
                                        <p:cTn id="18" dur="500" fill="hold"/>
                                        <p:tgtEl>
                                          <p:spTgt spid="41990"/>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41991"/>
                                        </p:tgtEl>
                                        <p:attrNameLst>
                                          <p:attrName>style.visibility</p:attrName>
                                        </p:attrNameLst>
                                      </p:cBhvr>
                                      <p:to>
                                        <p:strVal val="visible"/>
                                      </p:to>
                                    </p:set>
                                    <p:anim calcmode="lin" valueType="num">
                                      <p:cBhvr>
                                        <p:cTn id="23" dur="500" fill="hold"/>
                                        <p:tgtEl>
                                          <p:spTgt spid="41991"/>
                                        </p:tgtEl>
                                        <p:attrNameLst>
                                          <p:attrName>ppt_w</p:attrName>
                                        </p:attrNameLst>
                                      </p:cBhvr>
                                      <p:tavLst>
                                        <p:tav tm="0">
                                          <p:val>
                                            <p:fltVal val="0"/>
                                          </p:val>
                                        </p:tav>
                                        <p:tav tm="100000">
                                          <p:val>
                                            <p:strVal val="#ppt_w"/>
                                          </p:val>
                                        </p:tav>
                                      </p:tavLst>
                                    </p:anim>
                                    <p:anim calcmode="lin" valueType="num">
                                      <p:cBhvr>
                                        <p:cTn id="24" dur="500" fill="hold"/>
                                        <p:tgtEl>
                                          <p:spTgt spid="419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P spid="41989" grpId="0"/>
      <p:bldP spid="41990" grpId="0"/>
      <p:bldP spid="4199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Man in prayer"/>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3011"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WHAT SHOULD BE OUR RESPONSE TO GOD’S “NO” ?</a:t>
            </a:r>
          </a:p>
        </p:txBody>
      </p:sp>
      <p:sp>
        <p:nvSpPr>
          <p:cNvPr id="43013" name="Text Box 5"/>
          <p:cNvSpPr txBox="1">
            <a:spLocks noChangeArrowheads="1"/>
          </p:cNvSpPr>
          <p:nvPr/>
        </p:nvSpPr>
        <p:spPr bwMode="auto">
          <a:xfrm>
            <a:off x="973015" y="1905000"/>
            <a:ext cx="1064455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NO MATTER WHAT HAPPENS</a:t>
            </a:r>
          </a:p>
          <a:p>
            <a:pPr algn="ctr" fontAlgn="base">
              <a:spcBef>
                <a:spcPct val="50000"/>
              </a:spcBef>
              <a:spcAft>
                <a:spcPct val="0"/>
              </a:spcAft>
            </a:pPr>
            <a:r>
              <a:rPr lang="en-US" altLang="en-US" sz="2800" b="1" dirty="0">
                <a:solidFill>
                  <a:srgbClr val="00FF00"/>
                </a:solidFill>
                <a:latin typeface="Tahoma" panose="020B0604030504040204" pitchFamily="34" charset="0"/>
              </a:rPr>
              <a:t>NO MATTER HOW GOD RESPONDS</a:t>
            </a:r>
          </a:p>
          <a:p>
            <a:pPr algn="ctr" fontAlgn="base">
              <a:spcBef>
                <a:spcPct val="50000"/>
              </a:spcBef>
              <a:spcAft>
                <a:spcPct val="0"/>
              </a:spcAft>
            </a:pPr>
            <a:r>
              <a:rPr lang="en-US" altLang="en-US" sz="2800" b="1" dirty="0">
                <a:solidFill>
                  <a:srgbClr val="00FF00"/>
                </a:solidFill>
                <a:latin typeface="Tahoma" panose="020B0604030504040204" pitchFamily="34" charset="0"/>
              </a:rPr>
              <a:t>KEEP PRAYING</a:t>
            </a:r>
          </a:p>
          <a:p>
            <a:pPr algn="ctr" fontAlgn="base">
              <a:spcBef>
                <a:spcPct val="50000"/>
              </a:spcBef>
              <a:spcAft>
                <a:spcPct val="0"/>
              </a:spcAft>
            </a:pPr>
            <a:r>
              <a:rPr lang="en-US" altLang="en-US" sz="2800" b="1" dirty="0">
                <a:solidFill>
                  <a:srgbClr val="00FF00"/>
                </a:solidFill>
                <a:latin typeface="Tahoma" panose="020B0604030504040204" pitchFamily="34" charset="0"/>
              </a:rPr>
              <a:t>NEVER LET GOD’S “NO’S” COME BETWEEN YOU AND HIM</a:t>
            </a:r>
          </a:p>
        </p:txBody>
      </p:sp>
    </p:spTree>
    <p:extLst>
      <p:ext uri="{BB962C8B-B14F-4D97-AF65-F5344CB8AC3E}">
        <p14:creationId xmlns:p14="http://schemas.microsoft.com/office/powerpoint/2010/main" val="2803746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dissolve">
                                      <p:cBhvr>
                                        <p:cTn id="7" dur="500"/>
                                        <p:tgtEl>
                                          <p:spTgt spid="430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dissolve">
                                      <p:cBhvr>
                                        <p:cTn id="12" dur="500"/>
                                        <p:tgtEl>
                                          <p:spTgt spid="430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dissolve">
                                      <p:cBhvr>
                                        <p:cTn id="17" dur="500"/>
                                        <p:tgtEl>
                                          <p:spTgt spid="430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dissolve">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234"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82062" y="0"/>
            <a:ext cx="12274062" cy="6858000"/>
          </a:xfrm>
          <a:prstGeom prst="rect">
            <a:avLst/>
          </a:prstGeom>
          <a:noFill/>
          <a:extLst>
            <a:ext uri="{909E8E84-426E-40DD-AFC4-6F175D3DCCD1}">
              <a14:hiddenFill xmlns:a14="http://schemas.microsoft.com/office/drawing/2010/main">
                <a:solidFill>
                  <a:srgbClr val="FFFFFF"/>
                </a:solidFill>
              </a14:hiddenFill>
            </a:ext>
          </a:extLst>
        </p:spPr>
      </p:pic>
      <p:sp>
        <p:nvSpPr>
          <p:cNvPr id="223235"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WHO IS GOD?</a:t>
            </a:r>
          </a:p>
        </p:txBody>
      </p:sp>
      <p:sp>
        <p:nvSpPr>
          <p:cNvPr id="223236" name="Text Box 4"/>
          <p:cNvSpPr txBox="1">
            <a:spLocks noChangeArrowheads="1"/>
          </p:cNvSpPr>
          <p:nvPr/>
        </p:nvSpPr>
        <p:spPr bwMode="auto">
          <a:xfrm>
            <a:off x="937846" y="1371601"/>
            <a:ext cx="105156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Gen 1:1 In the beginning God created the heavens and the earth.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223237" name="Text Box 5"/>
          <p:cNvSpPr txBox="1">
            <a:spLocks noChangeArrowheads="1"/>
          </p:cNvSpPr>
          <p:nvPr/>
        </p:nvSpPr>
        <p:spPr bwMode="auto">
          <a:xfrm>
            <a:off x="937845" y="2438400"/>
            <a:ext cx="1067972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God is the Creator</a:t>
            </a:r>
          </a:p>
          <a:p>
            <a:pPr algn="ctr" fontAlgn="base">
              <a:spcBef>
                <a:spcPct val="50000"/>
              </a:spcBef>
              <a:spcAft>
                <a:spcPct val="0"/>
              </a:spcAft>
            </a:pPr>
            <a:r>
              <a:rPr lang="en-US" altLang="en-US" sz="2800" b="1" dirty="0">
                <a:solidFill>
                  <a:srgbClr val="00FF00"/>
                </a:solidFill>
                <a:latin typeface="Tahoma" panose="020B0604030504040204" pitchFamily="34" charset="0"/>
              </a:rPr>
              <a:t>God is sovereign ruler</a:t>
            </a:r>
          </a:p>
          <a:p>
            <a:pPr algn="ctr" fontAlgn="base">
              <a:spcBef>
                <a:spcPct val="50000"/>
              </a:spcBef>
              <a:spcAft>
                <a:spcPct val="0"/>
              </a:spcAft>
            </a:pPr>
            <a:r>
              <a:rPr lang="en-US" altLang="en-US" sz="2800" b="1" dirty="0">
                <a:solidFill>
                  <a:srgbClr val="00FF00"/>
                </a:solidFill>
                <a:latin typeface="Tahoma" panose="020B0604030504040204" pitchFamily="34" charset="0"/>
              </a:rPr>
              <a:t>God is  the Supreme Being</a:t>
            </a:r>
          </a:p>
          <a:p>
            <a:pPr algn="ctr" fontAlgn="base">
              <a:spcBef>
                <a:spcPct val="50000"/>
              </a:spcBef>
              <a:spcAft>
                <a:spcPct val="0"/>
              </a:spcAft>
            </a:pPr>
            <a:r>
              <a:rPr lang="en-US" altLang="en-US" sz="2800" b="1" dirty="0">
                <a:solidFill>
                  <a:srgbClr val="00FF00"/>
                </a:solidFill>
                <a:latin typeface="Tahoma" panose="020B0604030504040204" pitchFamily="34" charset="0"/>
              </a:rPr>
              <a:t>God is more powerful than we can imagine</a:t>
            </a:r>
          </a:p>
        </p:txBody>
      </p:sp>
      <p:sp>
        <p:nvSpPr>
          <p:cNvPr id="223238" name="Text Box 6"/>
          <p:cNvSpPr txBox="1">
            <a:spLocks noChangeArrowheads="1"/>
          </p:cNvSpPr>
          <p:nvPr/>
        </p:nvSpPr>
        <p:spPr bwMode="auto">
          <a:xfrm>
            <a:off x="937845" y="4951749"/>
            <a:ext cx="1067972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GOD IS NOT OBLIGATED TO US</a:t>
            </a:r>
          </a:p>
          <a:p>
            <a:pPr algn="ctr" fontAlgn="base">
              <a:spcBef>
                <a:spcPct val="50000"/>
              </a:spcBef>
              <a:spcAft>
                <a:spcPct val="0"/>
              </a:spcAft>
            </a:pPr>
            <a:r>
              <a:rPr lang="en-US" altLang="en-US" sz="2800" b="1" dirty="0">
                <a:solidFill>
                  <a:srgbClr val="FFFF00"/>
                </a:solidFill>
                <a:latin typeface="Tahoma" panose="020B0604030504040204" pitchFamily="34" charset="0"/>
              </a:rPr>
              <a:t>WE ARE OBLIGATED TO HIM</a:t>
            </a:r>
          </a:p>
        </p:txBody>
      </p:sp>
    </p:spTree>
    <p:extLst>
      <p:ext uri="{BB962C8B-B14F-4D97-AF65-F5344CB8AC3E}">
        <p14:creationId xmlns:p14="http://schemas.microsoft.com/office/powerpoint/2010/main" val="3627666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3236">
                                            <p:txEl>
                                              <p:pRg st="0" end="0"/>
                                            </p:txEl>
                                          </p:spTgt>
                                        </p:tgtEl>
                                        <p:attrNameLst>
                                          <p:attrName>style.visibility</p:attrName>
                                        </p:attrNameLst>
                                      </p:cBhvr>
                                      <p:to>
                                        <p:strVal val="visible"/>
                                      </p:to>
                                    </p:set>
                                    <p:animEffect transition="in" filter="dissolve">
                                      <p:cBhvr>
                                        <p:cTn id="7" dur="500"/>
                                        <p:tgtEl>
                                          <p:spTgt spid="2232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23237">
                                            <p:txEl>
                                              <p:pRg st="0" end="0"/>
                                            </p:txEl>
                                          </p:spTgt>
                                        </p:tgtEl>
                                        <p:attrNameLst>
                                          <p:attrName>style.visibility</p:attrName>
                                        </p:attrNameLst>
                                      </p:cBhvr>
                                      <p:to>
                                        <p:strVal val="visible"/>
                                      </p:to>
                                    </p:set>
                                    <p:anim calcmode="lin" valueType="num">
                                      <p:cBhvr>
                                        <p:cTn id="12" dur="500" fill="hold"/>
                                        <p:tgtEl>
                                          <p:spTgt spid="223237">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2323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2323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2323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23237">
                                            <p:txEl>
                                              <p:pRg st="1" end="1"/>
                                            </p:txEl>
                                          </p:spTgt>
                                        </p:tgtEl>
                                        <p:attrNameLst>
                                          <p:attrName>style.visibility</p:attrName>
                                        </p:attrNameLst>
                                      </p:cBhvr>
                                      <p:to>
                                        <p:strVal val="visible"/>
                                      </p:to>
                                    </p:set>
                                    <p:anim calcmode="lin" valueType="num">
                                      <p:cBhvr>
                                        <p:cTn id="20" dur="500" fill="hold"/>
                                        <p:tgtEl>
                                          <p:spTgt spid="223237">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23237">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2323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2323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223237">
                                            <p:txEl>
                                              <p:pRg st="2" end="2"/>
                                            </p:txEl>
                                          </p:spTgt>
                                        </p:tgtEl>
                                        <p:attrNameLst>
                                          <p:attrName>style.visibility</p:attrName>
                                        </p:attrNameLst>
                                      </p:cBhvr>
                                      <p:to>
                                        <p:strVal val="visible"/>
                                      </p:to>
                                    </p:set>
                                    <p:anim calcmode="lin" valueType="num">
                                      <p:cBhvr>
                                        <p:cTn id="28" dur="500" fill="hold"/>
                                        <p:tgtEl>
                                          <p:spTgt spid="223237">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223237">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223237">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22323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223237">
                                            <p:txEl>
                                              <p:pRg st="3" end="3"/>
                                            </p:txEl>
                                          </p:spTgt>
                                        </p:tgtEl>
                                        <p:attrNameLst>
                                          <p:attrName>style.visibility</p:attrName>
                                        </p:attrNameLst>
                                      </p:cBhvr>
                                      <p:to>
                                        <p:strVal val="visible"/>
                                      </p:to>
                                    </p:set>
                                    <p:anim calcmode="lin" valueType="num">
                                      <p:cBhvr>
                                        <p:cTn id="36" dur="500" fill="hold"/>
                                        <p:tgtEl>
                                          <p:spTgt spid="223237">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223237">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223237">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22323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23238">
                                            <p:txEl>
                                              <p:pRg st="0" end="0"/>
                                            </p:txEl>
                                          </p:spTgt>
                                        </p:tgtEl>
                                        <p:attrNameLst>
                                          <p:attrName>style.visibility</p:attrName>
                                        </p:attrNameLst>
                                      </p:cBhvr>
                                      <p:to>
                                        <p:strVal val="visible"/>
                                      </p:to>
                                    </p:set>
                                    <p:animEffect transition="in" filter="dissolve">
                                      <p:cBhvr>
                                        <p:cTn id="44" dur="500"/>
                                        <p:tgtEl>
                                          <p:spTgt spid="223238">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223238">
                                            <p:txEl>
                                              <p:pRg st="1" end="1"/>
                                            </p:txEl>
                                          </p:spTgt>
                                        </p:tgtEl>
                                        <p:attrNameLst>
                                          <p:attrName>style.visibility</p:attrName>
                                        </p:attrNameLst>
                                      </p:cBhvr>
                                      <p:to>
                                        <p:strVal val="visible"/>
                                      </p:to>
                                    </p:set>
                                    <p:animEffect transition="in" filter="dissolve">
                                      <p:cBhvr>
                                        <p:cTn id="49" dur="500"/>
                                        <p:tgtEl>
                                          <p:spTgt spid="2232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build="p"/>
      <p:bldP spid="223237" grpId="0" build="p"/>
      <p:bldP spid="22323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58"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4259"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WHO IS GOD?</a:t>
            </a:r>
          </a:p>
        </p:txBody>
      </p:sp>
      <p:sp>
        <p:nvSpPr>
          <p:cNvPr id="224260" name="Text Box 4"/>
          <p:cNvSpPr txBox="1">
            <a:spLocks noChangeArrowheads="1"/>
          </p:cNvSpPr>
          <p:nvPr/>
        </p:nvSpPr>
        <p:spPr bwMode="auto">
          <a:xfrm>
            <a:off x="703385" y="1371601"/>
            <a:ext cx="108204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Gen 1:1 In the beginning God created the heavens and the earth. </a:t>
            </a:r>
          </a:p>
          <a:p>
            <a:pPr fontAlgn="base">
              <a:spcBef>
                <a:spcPct val="50000"/>
              </a:spcBef>
              <a:spcAft>
                <a:spcPct val="0"/>
              </a:spcAft>
            </a:pPr>
            <a:endParaRPr lang="en-US" altLang="en-US" sz="2400" dirty="0">
              <a:solidFill>
                <a:srgbClr val="FFFFFF"/>
              </a:solidFill>
              <a:latin typeface="Tahoma" panose="020B0604030504040204" pitchFamily="34" charset="0"/>
            </a:endParaRPr>
          </a:p>
        </p:txBody>
      </p:sp>
      <p:sp>
        <p:nvSpPr>
          <p:cNvPr id="224263" name="Text Box 7"/>
          <p:cNvSpPr txBox="1">
            <a:spLocks noChangeArrowheads="1"/>
          </p:cNvSpPr>
          <p:nvPr/>
        </p:nvSpPr>
        <p:spPr bwMode="auto">
          <a:xfrm>
            <a:off x="703385" y="2362201"/>
            <a:ext cx="10820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latin typeface="Tahoma" panose="020B0604030504040204" pitchFamily="34" charset="0"/>
              </a:rPr>
              <a:t>Heb. 9:27  It is appointed unto man once to die and after this the judgment.</a:t>
            </a:r>
          </a:p>
        </p:txBody>
      </p:sp>
      <p:sp>
        <p:nvSpPr>
          <p:cNvPr id="224264" name="Text Box 8"/>
          <p:cNvSpPr txBox="1">
            <a:spLocks noChangeArrowheads="1"/>
          </p:cNvSpPr>
          <p:nvPr/>
        </p:nvSpPr>
        <p:spPr bwMode="auto">
          <a:xfrm>
            <a:off x="703385" y="3429000"/>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GOD CREATED US WITH AN ETERNAL SOUL SO WE CAN LIVE WITH HIM IN ETERNITY</a:t>
            </a:r>
          </a:p>
          <a:p>
            <a:pPr algn="ctr" fontAlgn="base">
              <a:spcBef>
                <a:spcPct val="50000"/>
              </a:spcBef>
              <a:spcAft>
                <a:spcPct val="0"/>
              </a:spcAft>
            </a:pPr>
            <a:r>
              <a:rPr lang="en-US" altLang="en-US" sz="2800" b="1" dirty="0">
                <a:solidFill>
                  <a:srgbClr val="00FF00"/>
                </a:solidFill>
                <a:latin typeface="Tahoma" panose="020B0604030504040204" pitchFamily="34" charset="0"/>
              </a:rPr>
              <a:t>BUT FIRST---WE ARE GOING TO DIE AND FACE GOD IN JUDGMENT</a:t>
            </a:r>
          </a:p>
          <a:p>
            <a:pPr algn="ctr" fontAlgn="base">
              <a:spcBef>
                <a:spcPct val="50000"/>
              </a:spcBef>
              <a:spcAft>
                <a:spcPct val="0"/>
              </a:spcAft>
            </a:pPr>
            <a:r>
              <a:rPr lang="en-US" altLang="en-US" sz="2800" b="1" dirty="0">
                <a:solidFill>
                  <a:srgbClr val="00FF00"/>
                </a:solidFill>
                <a:latin typeface="Tahoma" panose="020B0604030504040204" pitchFamily="34" charset="0"/>
              </a:rPr>
              <a:t>REPAY GOD FOR GIVING YOU LIFE BY GIVING THAT LIFE TO HIM</a:t>
            </a:r>
          </a:p>
        </p:txBody>
      </p:sp>
    </p:spTree>
    <p:extLst>
      <p:ext uri="{BB962C8B-B14F-4D97-AF65-F5344CB8AC3E}">
        <p14:creationId xmlns:p14="http://schemas.microsoft.com/office/powerpoint/2010/main" val="3330665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4260">
                                            <p:txEl>
                                              <p:pRg st="0" end="0"/>
                                            </p:txEl>
                                          </p:spTgt>
                                        </p:tgtEl>
                                        <p:attrNameLst>
                                          <p:attrName>style.visibility</p:attrName>
                                        </p:attrNameLst>
                                      </p:cBhvr>
                                      <p:to>
                                        <p:strVal val="visible"/>
                                      </p:to>
                                    </p:set>
                                    <p:animEffect transition="in" filter="dissolve">
                                      <p:cBhvr>
                                        <p:cTn id="7" dur="500"/>
                                        <p:tgtEl>
                                          <p:spTgt spid="2242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2426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426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4264">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242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0" grpId="0" build="p"/>
      <p:bldP spid="224263" grpId="0"/>
      <p:bldP spid="22426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82063" y="0"/>
            <a:ext cx="12391293"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WHY DIDN’T GOD ANSWER MY PRAYERS?</a:t>
            </a:r>
          </a:p>
        </p:txBody>
      </p:sp>
      <p:sp>
        <p:nvSpPr>
          <p:cNvPr id="4101" name="Text Box 5"/>
          <p:cNvSpPr txBox="1">
            <a:spLocks noChangeArrowheads="1"/>
          </p:cNvSpPr>
          <p:nvPr/>
        </p:nvSpPr>
        <p:spPr bwMode="auto">
          <a:xfrm>
            <a:off x="2209800" y="2133601"/>
            <a:ext cx="78486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WE NEED TO GRASP SOME FUNDAMENTAL PRINCIPLES ABOUT GOD</a:t>
            </a:r>
          </a:p>
          <a:p>
            <a:pPr algn="ctr" fontAlgn="base">
              <a:spcBef>
                <a:spcPct val="50000"/>
              </a:spcBef>
              <a:spcAft>
                <a:spcPct val="0"/>
              </a:spcAft>
            </a:pPr>
            <a:endParaRPr lang="en-US" altLang="en-US" sz="2400" b="1" dirty="0">
              <a:solidFill>
                <a:srgbClr val="00FF00"/>
              </a:solidFill>
              <a:latin typeface="Tahoma" panose="020B0604030504040204" pitchFamily="34" charset="0"/>
            </a:endParaRPr>
          </a:p>
        </p:txBody>
      </p:sp>
    </p:spTree>
    <p:extLst>
      <p:ext uri="{BB962C8B-B14F-4D97-AF65-F5344CB8AC3E}">
        <p14:creationId xmlns:p14="http://schemas.microsoft.com/office/powerpoint/2010/main" val="1462740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3"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WHO IS GOD?</a:t>
            </a:r>
          </a:p>
        </p:txBody>
      </p:sp>
      <p:sp>
        <p:nvSpPr>
          <p:cNvPr id="5124" name="Text Box 4"/>
          <p:cNvSpPr txBox="1">
            <a:spLocks noChangeArrowheads="1"/>
          </p:cNvSpPr>
          <p:nvPr/>
        </p:nvSpPr>
        <p:spPr bwMode="auto">
          <a:xfrm>
            <a:off x="1359877" y="1371601"/>
            <a:ext cx="948396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Gen 1:1 In the beginning God created the heavens and the earth. </a:t>
            </a:r>
          </a:p>
          <a:p>
            <a:pPr fontAlgn="base">
              <a:spcBef>
                <a:spcPct val="50000"/>
              </a:spcBef>
              <a:spcAft>
                <a:spcPct val="0"/>
              </a:spcAft>
            </a:pPr>
            <a:endParaRPr lang="en-US" altLang="en-US" sz="2400" dirty="0">
              <a:solidFill>
                <a:srgbClr val="FFFFFF"/>
              </a:solidFill>
              <a:latin typeface="Tahoma" panose="020B0604030504040204" pitchFamily="34" charset="0"/>
            </a:endParaRPr>
          </a:p>
        </p:txBody>
      </p:sp>
      <p:sp>
        <p:nvSpPr>
          <p:cNvPr id="5125" name="Text Box 5"/>
          <p:cNvSpPr txBox="1">
            <a:spLocks noChangeArrowheads="1"/>
          </p:cNvSpPr>
          <p:nvPr/>
        </p:nvSpPr>
        <p:spPr bwMode="auto">
          <a:xfrm>
            <a:off x="1055077" y="2309446"/>
            <a:ext cx="1049215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God is the Creator</a:t>
            </a:r>
          </a:p>
          <a:p>
            <a:pPr algn="ctr" fontAlgn="base">
              <a:spcBef>
                <a:spcPct val="50000"/>
              </a:spcBef>
              <a:spcAft>
                <a:spcPct val="0"/>
              </a:spcAft>
            </a:pPr>
            <a:r>
              <a:rPr lang="en-US" altLang="en-US" sz="2800" b="1" dirty="0">
                <a:solidFill>
                  <a:srgbClr val="00FF00"/>
                </a:solidFill>
                <a:latin typeface="Tahoma" panose="020B0604030504040204" pitchFamily="34" charset="0"/>
              </a:rPr>
              <a:t>God is sovereign ruler</a:t>
            </a:r>
          </a:p>
          <a:p>
            <a:pPr algn="ctr" fontAlgn="base">
              <a:spcBef>
                <a:spcPct val="50000"/>
              </a:spcBef>
              <a:spcAft>
                <a:spcPct val="0"/>
              </a:spcAft>
            </a:pPr>
            <a:r>
              <a:rPr lang="en-US" altLang="en-US" sz="2800" b="1" dirty="0">
                <a:solidFill>
                  <a:srgbClr val="00FF00"/>
                </a:solidFill>
                <a:latin typeface="Tahoma" panose="020B0604030504040204" pitchFamily="34" charset="0"/>
              </a:rPr>
              <a:t>God is  the Supreme Being</a:t>
            </a:r>
          </a:p>
          <a:p>
            <a:pPr algn="ctr" fontAlgn="base">
              <a:spcBef>
                <a:spcPct val="50000"/>
              </a:spcBef>
              <a:spcAft>
                <a:spcPct val="0"/>
              </a:spcAft>
            </a:pPr>
            <a:r>
              <a:rPr lang="en-US" altLang="en-US" sz="2800" b="1" dirty="0">
                <a:solidFill>
                  <a:srgbClr val="00FF00"/>
                </a:solidFill>
                <a:latin typeface="Tahoma" panose="020B0604030504040204" pitchFamily="34" charset="0"/>
              </a:rPr>
              <a:t>God is more powerful than we can imagine</a:t>
            </a:r>
          </a:p>
        </p:txBody>
      </p:sp>
      <p:sp>
        <p:nvSpPr>
          <p:cNvPr id="5126" name="Text Box 6"/>
          <p:cNvSpPr txBox="1">
            <a:spLocks noChangeArrowheads="1"/>
          </p:cNvSpPr>
          <p:nvPr/>
        </p:nvSpPr>
        <p:spPr bwMode="auto">
          <a:xfrm>
            <a:off x="1359877" y="5048309"/>
            <a:ext cx="1018735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WHO ARE WE TO THINK THAT GOD IS EVEN OBLIGATED TO HEAR OUR PRAYERS?</a:t>
            </a:r>
          </a:p>
        </p:txBody>
      </p:sp>
    </p:spTree>
    <p:extLst>
      <p:ext uri="{BB962C8B-B14F-4D97-AF65-F5344CB8AC3E}">
        <p14:creationId xmlns:p14="http://schemas.microsoft.com/office/powerpoint/2010/main" val="357246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5125">
                                            <p:txEl>
                                              <p:pRg st="0" end="0"/>
                                            </p:txEl>
                                          </p:spTgt>
                                        </p:tgtEl>
                                        <p:attrNameLst>
                                          <p:attrName>style.visibility</p:attrName>
                                        </p:attrNameLst>
                                      </p:cBhvr>
                                      <p:to>
                                        <p:strVal val="visible"/>
                                      </p:to>
                                    </p:set>
                                    <p:anim calcmode="lin" valueType="num">
                                      <p:cBhvr>
                                        <p:cTn id="12" dur="500" fill="hold"/>
                                        <p:tgtEl>
                                          <p:spTgt spid="5125">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512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512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12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5125">
                                            <p:txEl>
                                              <p:pRg st="1" end="1"/>
                                            </p:txEl>
                                          </p:spTgt>
                                        </p:tgtEl>
                                        <p:attrNameLst>
                                          <p:attrName>style.visibility</p:attrName>
                                        </p:attrNameLst>
                                      </p:cBhvr>
                                      <p:to>
                                        <p:strVal val="visible"/>
                                      </p:to>
                                    </p:set>
                                    <p:anim calcmode="lin" valueType="num">
                                      <p:cBhvr>
                                        <p:cTn id="20" dur="500" fill="hold"/>
                                        <p:tgtEl>
                                          <p:spTgt spid="5125">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5125">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512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512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5125">
                                            <p:txEl>
                                              <p:pRg st="2" end="2"/>
                                            </p:txEl>
                                          </p:spTgt>
                                        </p:tgtEl>
                                        <p:attrNameLst>
                                          <p:attrName>style.visibility</p:attrName>
                                        </p:attrNameLst>
                                      </p:cBhvr>
                                      <p:to>
                                        <p:strVal val="visible"/>
                                      </p:to>
                                    </p:set>
                                    <p:anim calcmode="lin" valueType="num">
                                      <p:cBhvr>
                                        <p:cTn id="28" dur="500" fill="hold"/>
                                        <p:tgtEl>
                                          <p:spTgt spid="5125">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5125">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5125">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512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5125">
                                            <p:txEl>
                                              <p:pRg st="3" end="3"/>
                                            </p:txEl>
                                          </p:spTgt>
                                        </p:tgtEl>
                                        <p:attrNameLst>
                                          <p:attrName>style.visibility</p:attrName>
                                        </p:attrNameLst>
                                      </p:cBhvr>
                                      <p:to>
                                        <p:strVal val="visible"/>
                                      </p:to>
                                    </p:set>
                                    <p:anim calcmode="lin" valueType="num">
                                      <p:cBhvr>
                                        <p:cTn id="36" dur="500" fill="hold"/>
                                        <p:tgtEl>
                                          <p:spTgt spid="5125">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5125">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5125">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512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126"/>
                                        </p:tgtEl>
                                        <p:attrNameLst>
                                          <p:attrName>style.visibility</p:attrName>
                                        </p:attrNameLst>
                                      </p:cBhvr>
                                      <p:to>
                                        <p:strVal val="visible"/>
                                      </p:to>
                                    </p:set>
                                    <p:animEffect transition="in" filter="dissolve">
                                      <p:cBhvr>
                                        <p:cTn id="44"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P spid="5125" grpId="0" build="p"/>
      <p:bldP spid="51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7" name="Text Box 3"/>
          <p:cNvSpPr txBox="1">
            <a:spLocks noChangeArrowheads="1"/>
          </p:cNvSpPr>
          <p:nvPr/>
        </p:nvSpPr>
        <p:spPr bwMode="auto">
          <a:xfrm>
            <a:off x="2209800" y="685800"/>
            <a:ext cx="784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WHO IS GOD?</a:t>
            </a:r>
          </a:p>
        </p:txBody>
      </p:sp>
      <p:sp>
        <p:nvSpPr>
          <p:cNvPr id="6149" name="Text Box 5"/>
          <p:cNvSpPr txBox="1">
            <a:spLocks noChangeArrowheads="1"/>
          </p:cNvSpPr>
          <p:nvPr/>
        </p:nvSpPr>
        <p:spPr bwMode="auto">
          <a:xfrm>
            <a:off x="832338" y="1524001"/>
            <a:ext cx="108204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The book of Job </a:t>
            </a:r>
            <a:r>
              <a:rPr lang="en-US" altLang="en-US" sz="2800" b="1" dirty="0">
                <a:solidFill>
                  <a:srgbClr val="00FF00"/>
                </a:solidFill>
                <a:latin typeface="Tahoma" panose="020B0604030504040204" pitchFamily="34" charset="0"/>
              </a:rPr>
              <a:t>spends the 1</a:t>
            </a:r>
            <a:r>
              <a:rPr lang="en-US" altLang="en-US" sz="2800" b="1" baseline="30000" dirty="0">
                <a:solidFill>
                  <a:srgbClr val="00FF00"/>
                </a:solidFill>
                <a:latin typeface="Tahoma" panose="020B0604030504040204" pitchFamily="34" charset="0"/>
              </a:rPr>
              <a:t>st</a:t>
            </a:r>
            <a:r>
              <a:rPr lang="en-US" altLang="en-US" sz="2800" b="1" dirty="0">
                <a:solidFill>
                  <a:srgbClr val="00FF00"/>
                </a:solidFill>
                <a:latin typeface="Tahoma" panose="020B0604030504040204" pitchFamily="34" charset="0"/>
              </a:rPr>
              <a:t> 37 chapters demanding that God explain Himself</a:t>
            </a:r>
          </a:p>
          <a:p>
            <a:pPr algn="ctr" fontAlgn="base">
              <a:spcBef>
                <a:spcPct val="50000"/>
              </a:spcBef>
              <a:spcAft>
                <a:spcPct val="0"/>
              </a:spcAft>
            </a:pPr>
            <a:r>
              <a:rPr lang="en-US" altLang="en-US" sz="2800" b="1" dirty="0">
                <a:solidFill>
                  <a:srgbClr val="00FF00"/>
                </a:solidFill>
                <a:latin typeface="Tahoma" panose="020B0604030504040204" pitchFamily="34" charset="0"/>
              </a:rPr>
              <a:t>In chapters 38-41 God essentially answered:</a:t>
            </a:r>
          </a:p>
        </p:txBody>
      </p:sp>
      <p:sp>
        <p:nvSpPr>
          <p:cNvPr id="6152" name="Text Box 8"/>
          <p:cNvSpPr txBox="1">
            <a:spLocks noChangeArrowheads="1"/>
          </p:cNvSpPr>
          <p:nvPr/>
        </p:nvSpPr>
        <p:spPr bwMode="auto">
          <a:xfrm>
            <a:off x="1242645" y="3200401"/>
            <a:ext cx="1015218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FF"/>
                </a:solidFill>
                <a:latin typeface="Tahoma" panose="020B0604030504040204" pitchFamily="34" charset="0"/>
              </a:rPr>
              <a:t>“I am God—and you are NOT!”</a:t>
            </a:r>
          </a:p>
          <a:p>
            <a:pPr algn="ctr" fontAlgn="base">
              <a:spcBef>
                <a:spcPct val="50000"/>
              </a:spcBef>
              <a:spcAft>
                <a:spcPct val="0"/>
              </a:spcAft>
            </a:pPr>
            <a:r>
              <a:rPr lang="en-US" altLang="en-US" sz="2800" b="1" dirty="0">
                <a:solidFill>
                  <a:srgbClr val="FFFFFF"/>
                </a:solidFill>
                <a:latin typeface="Tahoma" panose="020B0604030504040204" pitchFamily="34" charset="0"/>
              </a:rPr>
              <a:t>“You have no right to demand anything from ME!”</a:t>
            </a:r>
          </a:p>
        </p:txBody>
      </p:sp>
      <p:sp>
        <p:nvSpPr>
          <p:cNvPr id="6153" name="Text Box 9"/>
          <p:cNvSpPr txBox="1">
            <a:spLocks noChangeArrowheads="1"/>
          </p:cNvSpPr>
          <p:nvPr/>
        </p:nvSpPr>
        <p:spPr bwMode="auto">
          <a:xfrm>
            <a:off x="832338" y="4800601"/>
            <a:ext cx="1056249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IT IS AMAZING THAT GOD EVEN LISTENS TO OUR PRAYERS</a:t>
            </a:r>
          </a:p>
        </p:txBody>
      </p:sp>
    </p:spTree>
    <p:extLst>
      <p:ext uri="{BB962C8B-B14F-4D97-AF65-F5344CB8AC3E}">
        <p14:creationId xmlns:p14="http://schemas.microsoft.com/office/powerpoint/2010/main" val="3749791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152">
                                            <p:txEl>
                                              <p:pRg st="0" end="0"/>
                                            </p:txEl>
                                          </p:spTgt>
                                        </p:tgtEl>
                                        <p:attrNameLst>
                                          <p:attrName>style.visibility</p:attrName>
                                        </p:attrNameLst>
                                      </p:cBhvr>
                                      <p:to>
                                        <p:strVal val="visible"/>
                                      </p:to>
                                    </p:set>
                                    <p:animEffect transition="in" filter="dissolve">
                                      <p:cBhvr>
                                        <p:cTn id="15" dur="500"/>
                                        <p:tgtEl>
                                          <p:spTgt spid="6152">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6152">
                                            <p:txEl>
                                              <p:pRg st="1" end="1"/>
                                            </p:txEl>
                                          </p:spTgt>
                                        </p:tgtEl>
                                        <p:attrNameLst>
                                          <p:attrName>style.visibility</p:attrName>
                                        </p:attrNameLst>
                                      </p:cBhvr>
                                      <p:to>
                                        <p:strVal val="visible"/>
                                      </p:to>
                                    </p:set>
                                    <p:animEffect transition="in" filter="dissolve">
                                      <p:cBhvr>
                                        <p:cTn id="20" dur="500"/>
                                        <p:tgtEl>
                                          <p:spTgt spid="615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153"/>
                                        </p:tgtEl>
                                        <p:attrNameLst>
                                          <p:attrName>style.visibility</p:attrName>
                                        </p:attrNameLst>
                                      </p:cBhvr>
                                      <p:to>
                                        <p:strVal val="visible"/>
                                      </p:to>
                                    </p:set>
                                    <p:animEffect transition="in" filter="dissolve">
                                      <p:cBhvr>
                                        <p:cTn id="25"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P spid="6152" grpId="0" build="p"/>
      <p:bldP spid="61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blogsbychristianwomen.com/wp-content/uploads/2016/07/Are-we-asking-God-thewrong-question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1028" name="Picture 4" descr="https://tse3.mm.bing.net/th?id=OIP.sc-4JgeIecJY4E_z1K086gHaD5&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369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Man in prayer"/>
          <p:cNvPicPr>
            <a:picLocks noChangeAspect="1" noChangeArrowheads="1"/>
          </p:cNvPicPr>
          <p:nvPr/>
        </p:nvPicPr>
        <p:blipFill>
          <a:blip r:embed="rId2">
            <a:lum bright="-10000" contrast="-10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1" name="Text Box 3"/>
          <p:cNvSpPr txBox="1">
            <a:spLocks noChangeArrowheads="1"/>
          </p:cNvSpPr>
          <p:nvPr/>
        </p:nvSpPr>
        <p:spPr bwMode="auto">
          <a:xfrm>
            <a:off x="2209800" y="6858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B64B"/>
                </a:solidFill>
                <a:latin typeface="Tahoma" panose="020B0604030504040204" pitchFamily="34" charset="0"/>
              </a:rPr>
              <a:t>WE ARE ASKING THE WRONG QUESTION</a:t>
            </a:r>
          </a:p>
        </p:txBody>
      </p:sp>
      <p:sp>
        <p:nvSpPr>
          <p:cNvPr id="7172" name="Text Box 4"/>
          <p:cNvSpPr txBox="1">
            <a:spLocks noChangeArrowheads="1"/>
          </p:cNvSpPr>
          <p:nvPr/>
        </p:nvSpPr>
        <p:spPr bwMode="auto">
          <a:xfrm>
            <a:off x="1113691" y="1828801"/>
            <a:ext cx="1015218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Ps 139:7 Where can I go from your Spirit? Where can I flee from your presence?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7175" name="Text Box 7"/>
          <p:cNvSpPr txBox="1">
            <a:spLocks noChangeArrowheads="1"/>
          </p:cNvSpPr>
          <p:nvPr/>
        </p:nvSpPr>
        <p:spPr bwMode="auto">
          <a:xfrm>
            <a:off x="2057400" y="3159203"/>
            <a:ext cx="800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IS THERE ANY PLACE GOD CANNOT HEAR OUR PRAYERS?</a:t>
            </a:r>
          </a:p>
        </p:txBody>
      </p:sp>
    </p:spTree>
    <p:extLst>
      <p:ext uri="{BB962C8B-B14F-4D97-AF65-F5344CB8AC3E}">
        <p14:creationId xmlns:p14="http://schemas.microsoft.com/office/powerpoint/2010/main" val="3952416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175"/>
                                        </p:tgtEl>
                                        <p:attrNameLst>
                                          <p:attrName>style.visibility</p:attrName>
                                        </p:attrNameLst>
                                      </p:cBhvr>
                                      <p:to>
                                        <p:strVal val="visible"/>
                                      </p:to>
                                    </p:set>
                                    <p:animEffect transition="in" filter="dissolve">
                                      <p:cBhvr>
                                        <p:cTn id="11"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P spid="717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Tahoma" panose="020B060403050404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2671</Words>
  <Application>Microsoft Office PowerPoint</Application>
  <PresentationFormat>Widescreen</PresentationFormat>
  <Paragraphs>195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Brush Script MT</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2024-04-28T20:15:31Z</dcterms:created>
  <dcterms:modified xsi:type="dcterms:W3CDTF">2024-04-28T20:15:58Z</dcterms:modified>
</cp:coreProperties>
</file>